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62" r:id="rId4"/>
    <p:sldId id="264" r:id="rId5"/>
    <p:sldId id="265" r:id="rId6"/>
    <p:sldId id="266" r:id="rId7"/>
    <p:sldId id="267" r:id="rId8"/>
    <p:sldId id="268" r:id="rId9"/>
    <p:sldId id="276" r:id="rId10"/>
    <p:sldId id="277" r:id="rId11"/>
    <p:sldId id="278" r:id="rId12"/>
    <p:sldId id="275" r:id="rId13"/>
    <p:sldId id="274" r:id="rId14"/>
    <p:sldId id="269" r:id="rId15"/>
    <p:sldId id="270" r:id="rId16"/>
    <p:sldId id="271" r:id="rId17"/>
    <p:sldId id="272" r:id="rId18"/>
    <p:sldId id="296" r:id="rId19"/>
    <p:sldId id="297" r:id="rId20"/>
    <p:sldId id="298" r:id="rId21"/>
    <p:sldId id="294" r:id="rId22"/>
    <p:sldId id="295" r:id="rId23"/>
    <p:sldId id="273" r:id="rId24"/>
    <p:sldId id="279" r:id="rId25"/>
    <p:sldId id="280" r:id="rId26"/>
    <p:sldId id="281" r:id="rId27"/>
    <p:sldId id="29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66"/>
    <a:srgbClr val="00CC00"/>
    <a:srgbClr val="0000FF"/>
    <a:srgbClr val="003300"/>
    <a:srgbClr val="8000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83" autoAdjust="0"/>
  </p:normalViewPr>
  <p:slideViewPr>
    <p:cSldViewPr>
      <p:cViewPr varScale="1">
        <p:scale>
          <a:sx n="55" d="100"/>
          <a:sy n="55" d="100"/>
        </p:scale>
        <p:origin x="-150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460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16AB4E2-592C-4133-B85F-DFCBA970BE5B}"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AEACEBE-A064-4098-BCF4-CF6E493EC2AF}" type="slidenum">
              <a:rPr lang="it-IT" smtClean="0"/>
              <a:pPr/>
              <a:t>2</a:t>
            </a:fld>
            <a:endParaRPr lang="it-IT" smtClean="0"/>
          </a:p>
        </p:txBody>
      </p:sp>
      <p:sp>
        <p:nvSpPr>
          <p:cNvPr id="47107" name="Rectangle 2"/>
          <p:cNvSpPr>
            <a:spLocks noChangeArrowheads="1" noTextEdit="1"/>
          </p:cNvSpPr>
          <p:nvPr>
            <p:ph type="sldImg"/>
          </p:nvPr>
        </p:nvSpPr>
        <p:spPr>
          <a:solidFill>
            <a:srgbClr val="FFFFFF"/>
          </a:solidFill>
          <a:ln/>
        </p:spPr>
      </p:sp>
      <p:sp>
        <p:nvSpPr>
          <p:cNvPr id="47108" name="Rectangle 3"/>
          <p:cNvSpPr>
            <a:spLocks noChangeArrowheads="1"/>
          </p:cNvSpPr>
          <p:nvPr>
            <p:ph type="body" idx="1"/>
          </p:nvPr>
        </p:nvSpPr>
        <p:spPr>
          <a:solidFill>
            <a:srgbClr val="FFFFFF"/>
          </a:solidFill>
          <a:ln>
            <a:solidFill>
              <a:srgbClr val="000000"/>
            </a:solidFill>
          </a:ln>
        </p:spPr>
        <p:txBody>
          <a:bodyPr/>
          <a:lstStyle/>
          <a:p>
            <a:pPr eaLnBrk="1" hangingPunct="1"/>
            <a:endParaRPr lang="it-IT"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p:spPr>
        <p:txBody>
          <a:bodyPr/>
          <a:lstStyle/>
          <a:p>
            <a:endParaRPr lang="it-IT" dirty="0" smtClean="0"/>
          </a:p>
        </p:txBody>
      </p:sp>
      <p:sp>
        <p:nvSpPr>
          <p:cNvPr id="56324" name="Segnaposto numero diapositiva 3"/>
          <p:cNvSpPr>
            <a:spLocks noGrp="1"/>
          </p:cNvSpPr>
          <p:nvPr>
            <p:ph type="sldNum" sz="quarter" idx="5"/>
          </p:nvPr>
        </p:nvSpPr>
        <p:spPr>
          <a:noFill/>
        </p:spPr>
        <p:txBody>
          <a:bodyPr/>
          <a:lstStyle/>
          <a:p>
            <a:fld id="{DCD58B23-1B84-4D59-8A4D-A5E6F8141227}" type="slidenum">
              <a:rPr lang="it-IT" smtClean="0"/>
              <a:pPr/>
              <a:t>13</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p:spPr>
        <p:txBody>
          <a:bodyPr/>
          <a:lstStyle/>
          <a:p>
            <a:pPr eaLnBrk="1" hangingPunct="1"/>
            <a:endParaRPr lang="it-IT" dirty="0" smtClean="0"/>
          </a:p>
        </p:txBody>
      </p:sp>
      <p:sp>
        <p:nvSpPr>
          <p:cNvPr id="57348" name="Segnaposto numero diapositiva 3"/>
          <p:cNvSpPr>
            <a:spLocks noGrp="1"/>
          </p:cNvSpPr>
          <p:nvPr>
            <p:ph type="sldNum" sz="quarter" idx="5"/>
          </p:nvPr>
        </p:nvSpPr>
        <p:spPr>
          <a:noFill/>
        </p:spPr>
        <p:txBody>
          <a:bodyPr/>
          <a:lstStyle/>
          <a:p>
            <a:fld id="{81D12588-0356-4F64-BC69-44E4FFA12389}" type="slidenum">
              <a:rPr lang="it-IT" smtClean="0"/>
              <a:pPr/>
              <a:t>15</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a:ln/>
        </p:spPr>
      </p:sp>
      <p:sp>
        <p:nvSpPr>
          <p:cNvPr id="58371" name="Segnaposto note 2"/>
          <p:cNvSpPr>
            <a:spLocks noGrp="1"/>
          </p:cNvSpPr>
          <p:nvPr>
            <p:ph type="body" idx="1"/>
          </p:nvPr>
        </p:nvSpPr>
        <p:spPr>
          <a:noFill/>
          <a:ln/>
        </p:spPr>
        <p:txBody>
          <a:bodyPr/>
          <a:lstStyle/>
          <a:p>
            <a:pPr eaLnBrk="1" hangingPunct="1"/>
            <a:endParaRPr lang="it-IT" dirty="0" smtClean="0"/>
          </a:p>
        </p:txBody>
      </p:sp>
      <p:sp>
        <p:nvSpPr>
          <p:cNvPr id="58372" name="Segnaposto numero diapositiva 3"/>
          <p:cNvSpPr>
            <a:spLocks noGrp="1"/>
          </p:cNvSpPr>
          <p:nvPr>
            <p:ph type="sldNum" sz="quarter" idx="5"/>
          </p:nvPr>
        </p:nvSpPr>
        <p:spPr>
          <a:noFill/>
        </p:spPr>
        <p:txBody>
          <a:bodyPr/>
          <a:lstStyle/>
          <a:p>
            <a:fld id="{494880F2-0160-424E-848F-39F05EE4B09B}" type="slidenum">
              <a:rPr lang="it-IT" smtClean="0"/>
              <a:pPr/>
              <a:t>16</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a:ln/>
        </p:spPr>
      </p:sp>
      <p:sp>
        <p:nvSpPr>
          <p:cNvPr id="59395" name="Segnaposto note 2"/>
          <p:cNvSpPr>
            <a:spLocks noGrp="1"/>
          </p:cNvSpPr>
          <p:nvPr>
            <p:ph type="body" idx="1"/>
          </p:nvPr>
        </p:nvSpPr>
        <p:spPr>
          <a:noFill/>
          <a:ln/>
        </p:spPr>
        <p:txBody>
          <a:bodyPr/>
          <a:lstStyle/>
          <a:p>
            <a:pPr eaLnBrk="1" hangingPunct="1"/>
            <a:endParaRPr lang="it-IT" dirty="0" smtClean="0"/>
          </a:p>
        </p:txBody>
      </p:sp>
      <p:sp>
        <p:nvSpPr>
          <p:cNvPr id="59396" name="Segnaposto numero diapositiva 3"/>
          <p:cNvSpPr>
            <a:spLocks noGrp="1"/>
          </p:cNvSpPr>
          <p:nvPr>
            <p:ph type="sldNum" sz="quarter" idx="5"/>
          </p:nvPr>
        </p:nvSpPr>
        <p:spPr>
          <a:noFill/>
        </p:spPr>
        <p:txBody>
          <a:bodyPr/>
          <a:lstStyle/>
          <a:p>
            <a:fld id="{BCF87DBD-1356-430D-8011-93A411938C5E}" type="slidenum">
              <a:rPr lang="it-IT" smtClean="0"/>
              <a:pPr/>
              <a:t>17</a:t>
            </a:fld>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a:ln/>
        </p:spPr>
      </p:sp>
      <p:sp>
        <p:nvSpPr>
          <p:cNvPr id="60419" name="Segnaposto note 2"/>
          <p:cNvSpPr>
            <a:spLocks noGrp="1"/>
          </p:cNvSpPr>
          <p:nvPr>
            <p:ph type="body" idx="1"/>
          </p:nvPr>
        </p:nvSpPr>
        <p:spPr>
          <a:noFill/>
          <a:ln/>
        </p:spPr>
        <p:txBody>
          <a:bodyPr/>
          <a:lstStyle/>
          <a:p>
            <a:endParaRPr lang="it-IT" dirty="0" smtClean="0"/>
          </a:p>
        </p:txBody>
      </p:sp>
      <p:sp>
        <p:nvSpPr>
          <p:cNvPr id="60420" name="Segnaposto numero diapositiva 3"/>
          <p:cNvSpPr>
            <a:spLocks noGrp="1"/>
          </p:cNvSpPr>
          <p:nvPr>
            <p:ph type="sldNum" sz="quarter" idx="5"/>
          </p:nvPr>
        </p:nvSpPr>
        <p:spPr>
          <a:noFill/>
        </p:spPr>
        <p:txBody>
          <a:bodyPr/>
          <a:lstStyle/>
          <a:p>
            <a:fld id="{0A3922C4-71E2-4A40-801B-5D8405D05ACE}" type="slidenum">
              <a:rPr lang="it-IT" smtClean="0"/>
              <a:pPr/>
              <a:t>20</a:t>
            </a:fld>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a:ln/>
        </p:spPr>
      </p:sp>
      <p:sp>
        <p:nvSpPr>
          <p:cNvPr id="61443" name="Segnaposto note 2"/>
          <p:cNvSpPr>
            <a:spLocks noGrp="1"/>
          </p:cNvSpPr>
          <p:nvPr>
            <p:ph type="body" idx="1"/>
          </p:nvPr>
        </p:nvSpPr>
        <p:spPr>
          <a:noFill/>
          <a:ln/>
        </p:spPr>
        <p:txBody>
          <a:bodyPr/>
          <a:lstStyle/>
          <a:p>
            <a:r>
              <a:rPr lang="it-IT" dirty="0" smtClean="0">
                <a:solidFill>
                  <a:schemeClr val="bg1"/>
                </a:solidFill>
              </a:rPr>
              <a:t>CRO: </a:t>
            </a:r>
            <a:r>
              <a:rPr lang="it-IT" dirty="0" err="1" smtClean="0">
                <a:solidFill>
                  <a:schemeClr val="bg1"/>
                </a:solidFill>
              </a:rPr>
              <a:t>Contract</a:t>
            </a:r>
            <a:r>
              <a:rPr lang="it-IT" dirty="0" smtClean="0">
                <a:solidFill>
                  <a:schemeClr val="bg1"/>
                </a:solidFill>
              </a:rPr>
              <a:t> </a:t>
            </a:r>
            <a:r>
              <a:rPr lang="it-IT" dirty="0" err="1" smtClean="0">
                <a:solidFill>
                  <a:schemeClr val="bg1"/>
                </a:solidFill>
              </a:rPr>
              <a:t>Research</a:t>
            </a:r>
            <a:r>
              <a:rPr lang="it-IT" dirty="0" smtClean="0">
                <a:solidFill>
                  <a:schemeClr val="bg1"/>
                </a:solidFill>
              </a:rPr>
              <a:t> </a:t>
            </a:r>
            <a:r>
              <a:rPr lang="it-IT" dirty="0" err="1" smtClean="0">
                <a:solidFill>
                  <a:schemeClr val="bg1"/>
                </a:solidFill>
              </a:rPr>
              <a:t>Organizations</a:t>
            </a:r>
            <a:r>
              <a:rPr lang="it-IT" dirty="0" smtClean="0">
                <a:solidFill>
                  <a:schemeClr val="bg1"/>
                </a:solidFill>
              </a:rPr>
              <a:t> dedicate alla pianificazione, gestione e controllo della sperimentazione clinica</a:t>
            </a:r>
          </a:p>
          <a:p>
            <a:endParaRPr lang="it-IT" dirty="0" smtClean="0"/>
          </a:p>
          <a:p>
            <a:endParaRPr lang="it-IT" dirty="0" smtClean="0"/>
          </a:p>
        </p:txBody>
      </p:sp>
      <p:sp>
        <p:nvSpPr>
          <p:cNvPr id="61444" name="Segnaposto numero diapositiva 3"/>
          <p:cNvSpPr>
            <a:spLocks noGrp="1"/>
          </p:cNvSpPr>
          <p:nvPr>
            <p:ph type="sldNum" sz="quarter" idx="5"/>
          </p:nvPr>
        </p:nvSpPr>
        <p:spPr>
          <a:noFill/>
        </p:spPr>
        <p:txBody>
          <a:bodyPr/>
          <a:lstStyle/>
          <a:p>
            <a:fld id="{F740CD0E-85DC-432F-A59F-373EAC1E2848}" type="slidenum">
              <a:rPr lang="it-IT" smtClean="0"/>
              <a:pPr/>
              <a:t>21</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ln/>
        </p:spPr>
      </p:sp>
      <p:sp>
        <p:nvSpPr>
          <p:cNvPr id="62467" name="Segnaposto note 2"/>
          <p:cNvSpPr>
            <a:spLocks noGrp="1"/>
          </p:cNvSpPr>
          <p:nvPr>
            <p:ph type="body" idx="1"/>
          </p:nvPr>
        </p:nvSpPr>
        <p:spPr>
          <a:noFill/>
          <a:ln/>
        </p:spPr>
        <p:txBody>
          <a:bodyPr/>
          <a:lstStyle/>
          <a:p>
            <a:endParaRPr lang="it-IT" dirty="0" smtClean="0"/>
          </a:p>
        </p:txBody>
      </p:sp>
      <p:sp>
        <p:nvSpPr>
          <p:cNvPr id="62468" name="Segnaposto numero diapositiva 3"/>
          <p:cNvSpPr>
            <a:spLocks noGrp="1"/>
          </p:cNvSpPr>
          <p:nvPr>
            <p:ph type="sldNum" sz="quarter" idx="5"/>
          </p:nvPr>
        </p:nvSpPr>
        <p:spPr>
          <a:noFill/>
        </p:spPr>
        <p:txBody>
          <a:bodyPr/>
          <a:lstStyle/>
          <a:p>
            <a:fld id="{DDFC49D9-C15C-4CFF-8180-D1287209E0AF}" type="slidenum">
              <a:rPr lang="it-IT" smtClean="0"/>
              <a:pPr/>
              <a:t>22</a:t>
            </a:fld>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a:ln/>
        </p:spPr>
      </p:sp>
      <p:sp>
        <p:nvSpPr>
          <p:cNvPr id="63491" name="Segnaposto note 2"/>
          <p:cNvSpPr>
            <a:spLocks noGrp="1"/>
          </p:cNvSpPr>
          <p:nvPr>
            <p:ph type="body" idx="1"/>
          </p:nvPr>
        </p:nvSpPr>
        <p:spPr>
          <a:noFill/>
          <a:ln/>
        </p:spPr>
        <p:txBody>
          <a:bodyPr/>
          <a:lstStyle/>
          <a:p>
            <a:pPr eaLnBrk="1" hangingPunct="1"/>
            <a:endParaRPr lang="it-IT" dirty="0" smtClean="0"/>
          </a:p>
        </p:txBody>
      </p:sp>
      <p:sp>
        <p:nvSpPr>
          <p:cNvPr id="63492" name="Segnaposto numero diapositiva 3"/>
          <p:cNvSpPr>
            <a:spLocks noGrp="1"/>
          </p:cNvSpPr>
          <p:nvPr>
            <p:ph type="sldNum" sz="quarter" idx="5"/>
          </p:nvPr>
        </p:nvSpPr>
        <p:spPr>
          <a:noFill/>
        </p:spPr>
        <p:txBody>
          <a:bodyPr/>
          <a:lstStyle/>
          <a:p>
            <a:fld id="{F6532D94-BAE4-47E1-BF2F-69AF3B247AEF}" type="slidenum">
              <a:rPr lang="it-IT" smtClean="0"/>
              <a:pPr/>
              <a:t>23</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DDD505B-49D7-4AE4-B2C5-A775B11A104C}" type="slidenum">
              <a:rPr lang="it-IT" smtClean="0"/>
              <a:pPr/>
              <a:t>24</a:t>
            </a:fld>
            <a:endParaRPr lang="it-IT"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it-IT" dirty="0" smtClean="0"/>
          </a:p>
          <a:p>
            <a:endParaRPr lang="it-IT"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B43A9A9-F68F-423B-AFCE-1F535BD183C6}" type="slidenum">
              <a:rPr lang="it-IT" smtClean="0"/>
              <a:pPr/>
              <a:t>25</a:t>
            </a:fld>
            <a:endParaRPr lang="it-IT"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mtClean="0"/>
              <a:t>However, many drugs fail at the phase III stage, primarily because of a lack of efficacy (ie, no significant difference between placebo and drug treatment, or between the investigational drug and current treatment alternatives) [4]. </a:t>
            </a:r>
            <a:r>
              <a:rPr lang="it-IT" smtClean="0"/>
              <a:t>Lack of </a:t>
            </a:r>
            <a:r>
              <a:rPr lang="it-IT" u="sng" smtClean="0"/>
              <a:t>proof of relevance for the biological target in a given disease intervention</a:t>
            </a:r>
            <a:r>
              <a:rPr lang="it-IT" smtClean="0"/>
              <a:t> and insufficient understanding of the dose–response relationship of the new molecular entity.</a:t>
            </a:r>
            <a:r>
              <a:rPr lang="en-US" smtClean="0"/>
              <a:t> The risk of failure is higher if the drug has a novel mechanism of action (ie, a newly identified target) [4]. </a:t>
            </a:r>
          </a:p>
          <a:p>
            <a:r>
              <a:rPr lang="en-US" smtClean="0"/>
              <a:t>This problematic evidence indicates that </a:t>
            </a:r>
            <a:r>
              <a:rPr lang="en-US" u="sng" smtClean="0"/>
              <a:t>new approaches are necessary</a:t>
            </a:r>
            <a:r>
              <a:rPr lang="en-US" smtClean="0"/>
              <a:t> in drug-discovery strategies.</a:t>
            </a:r>
          </a:p>
          <a:p>
            <a:r>
              <a:rPr lang="it-IT" smtClean="0"/>
              <a:t>Due to high attrition rates, mainly during preclinical translation, bringing one new drug to market comes at a high cost in terms of time and resources, and in the human cost to patients and their families. One drug typically involves the investigation of up to 10,000 compounds and takes about 14 years to be approved. NCATS aims to eliminate the bottlenecks in the translation process.</a:t>
            </a:r>
          </a:p>
          <a:p>
            <a:endParaRPr lang="en-US" smtClean="0"/>
          </a:p>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B205FE2-8769-4621-82DF-AA7BF2A922AD}" type="slidenum">
              <a:rPr lang="it-IT" smtClean="0"/>
              <a:pPr/>
              <a:t>4</a:t>
            </a:fld>
            <a:endParaRPr lang="it-IT"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D275F2A-E259-419C-9323-F1481410F7EF}" type="slidenum">
              <a:rPr lang="it-IT" smtClean="0"/>
              <a:pPr/>
              <a:t>27</a:t>
            </a:fld>
            <a:endParaRPr lang="it-IT"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75DBF57-4C66-4072-80E7-47679FDC37B8}" type="slidenum">
              <a:rPr lang="it-IT" smtClean="0"/>
              <a:pPr/>
              <a:t>29</a:t>
            </a:fld>
            <a:endParaRPr lang="it-IT"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it-IT" smtClean="0"/>
              <a:t>Rivalorizzato rivalutato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a:ln/>
        </p:spPr>
      </p:sp>
      <p:sp>
        <p:nvSpPr>
          <p:cNvPr id="68611" name="Segnaposto note 2"/>
          <p:cNvSpPr>
            <a:spLocks noGrp="1"/>
          </p:cNvSpPr>
          <p:nvPr>
            <p:ph type="body" idx="1"/>
          </p:nvPr>
        </p:nvSpPr>
        <p:spPr>
          <a:noFill/>
          <a:ln/>
        </p:spPr>
        <p:txBody>
          <a:bodyPr/>
          <a:lstStyle/>
          <a:p>
            <a:r>
              <a:rPr lang="it-IT" smtClean="0"/>
              <a:t>Henriksen et al. Drug Discovery Today 2011</a:t>
            </a:r>
          </a:p>
          <a:p>
            <a:r>
              <a:rPr lang="it-IT" smtClean="0"/>
              <a:t>Lo sviluppo di un F costa circa 1 milardo di dollari (circa la metà per le fasi pre-cliniche e l’altra metà per lo sviluppo clinico)</a:t>
            </a:r>
          </a:p>
          <a:p>
            <a:r>
              <a:rPr lang="it-IT" smtClean="0"/>
              <a:t>ACIDO ACETIL SALICILICO: FANS (approvato come anti-aggregante piastrinico)</a:t>
            </a:r>
          </a:p>
          <a:p>
            <a:r>
              <a:rPr lang="it-IT" smtClean="0"/>
              <a:t>INFLIXIMAB: anti-TNF-a antibody</a:t>
            </a:r>
          </a:p>
          <a:p>
            <a:r>
              <a:rPr lang="it-IT" smtClean="0"/>
              <a:t>MINOXIDIL: K+-channel opener (approved for baldness in 1998)</a:t>
            </a:r>
          </a:p>
          <a:p>
            <a:r>
              <a:rPr lang="it-IT" smtClean="0"/>
              <a:t>SILDENAFIL: PDE5 inhibitor studied for angina (approved for erectile disfuntion in 1998)</a:t>
            </a:r>
          </a:p>
          <a:p>
            <a:r>
              <a:rPr lang="it-IT" smtClean="0"/>
              <a:t>RALOXIFENE: selective estrogen receptor modulator studied for breast cancer (approved for osteoporosis in 2007)</a:t>
            </a:r>
          </a:p>
          <a:p>
            <a:endParaRPr lang="it-IT" smtClean="0"/>
          </a:p>
        </p:txBody>
      </p:sp>
      <p:sp>
        <p:nvSpPr>
          <p:cNvPr id="68612" name="Segnaposto numero diapositiva 3"/>
          <p:cNvSpPr>
            <a:spLocks noGrp="1"/>
          </p:cNvSpPr>
          <p:nvPr>
            <p:ph type="sldNum" sz="quarter" idx="5"/>
          </p:nvPr>
        </p:nvSpPr>
        <p:spPr>
          <a:noFill/>
        </p:spPr>
        <p:txBody>
          <a:bodyPr/>
          <a:lstStyle/>
          <a:p>
            <a:fld id="{E206834B-0A55-4D85-906F-88753F58AE86}" type="slidenum">
              <a:rPr lang="it-IT" smtClean="0"/>
              <a:pPr/>
              <a:t>31</a:t>
            </a:fld>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14F578F-971F-4C13-93B4-5AFAAE329972}" type="slidenum">
              <a:rPr lang="it-IT" smtClean="0"/>
              <a:pPr/>
              <a:t>35</a:t>
            </a:fld>
            <a:endParaRPr lang="it-IT"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it-IT" smtClean="0"/>
              <a:t>The three-way collaboration among the NIH, industry partners, and researchers uses template collaborative research agreements (CRS) to save time and resources. MOU: memorandum of understanding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9FBCFA8-25BA-4C82-A07D-21E6522A8D02}" type="slidenum">
              <a:rPr lang="it-IT" smtClean="0"/>
              <a:pPr/>
              <a:t>5</a:t>
            </a:fld>
            <a:endParaRPr lang="it-IT"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a:ln/>
        </p:spPr>
      </p:sp>
      <p:sp>
        <p:nvSpPr>
          <p:cNvPr id="50179" name="Segnaposto note 2"/>
          <p:cNvSpPr>
            <a:spLocks noGrp="1"/>
          </p:cNvSpPr>
          <p:nvPr>
            <p:ph type="body" idx="1"/>
          </p:nvPr>
        </p:nvSpPr>
        <p:spPr>
          <a:noFill/>
          <a:ln/>
        </p:spPr>
        <p:txBody>
          <a:bodyPr/>
          <a:lstStyle/>
          <a:p>
            <a:pPr eaLnBrk="1" hangingPunct="1"/>
            <a:endParaRPr lang="it-IT" dirty="0" smtClean="0"/>
          </a:p>
        </p:txBody>
      </p:sp>
      <p:sp>
        <p:nvSpPr>
          <p:cNvPr id="50180" name="Segnaposto numero diapositiva 3"/>
          <p:cNvSpPr>
            <a:spLocks noGrp="1"/>
          </p:cNvSpPr>
          <p:nvPr>
            <p:ph type="sldNum" sz="quarter" idx="5"/>
          </p:nvPr>
        </p:nvSpPr>
        <p:spPr>
          <a:noFill/>
        </p:spPr>
        <p:txBody>
          <a:bodyPr/>
          <a:lstStyle/>
          <a:p>
            <a:fld id="{E511D699-E624-4937-AA11-10FFEA47BE9D}" type="slidenum">
              <a:rPr lang="it-IT" smtClean="0"/>
              <a:pPr/>
              <a:t>6</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a:ln/>
        </p:spPr>
      </p:sp>
      <p:sp>
        <p:nvSpPr>
          <p:cNvPr id="51203" name="Segnaposto note 2"/>
          <p:cNvSpPr>
            <a:spLocks noGrp="1"/>
          </p:cNvSpPr>
          <p:nvPr>
            <p:ph type="body" idx="1"/>
          </p:nvPr>
        </p:nvSpPr>
        <p:spPr>
          <a:noFill/>
          <a:ln/>
        </p:spPr>
        <p:txBody>
          <a:bodyPr/>
          <a:lstStyle/>
          <a:p>
            <a:endParaRPr lang="it-IT" dirty="0" smtClean="0"/>
          </a:p>
        </p:txBody>
      </p:sp>
      <p:sp>
        <p:nvSpPr>
          <p:cNvPr id="51204" name="Segnaposto numero diapositiva 3"/>
          <p:cNvSpPr>
            <a:spLocks noGrp="1"/>
          </p:cNvSpPr>
          <p:nvPr>
            <p:ph type="sldNum" sz="quarter" idx="5"/>
          </p:nvPr>
        </p:nvSpPr>
        <p:spPr>
          <a:noFill/>
        </p:spPr>
        <p:txBody>
          <a:bodyPr/>
          <a:lstStyle/>
          <a:p>
            <a:fld id="{780C8261-A242-4376-A03B-3D32053B7757}" type="slidenum">
              <a:rPr lang="it-IT" smtClean="0"/>
              <a:pPr/>
              <a:t>7</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a:ln/>
        </p:spPr>
        <p:txBody>
          <a:bodyPr/>
          <a:lstStyle/>
          <a:p>
            <a:endParaRPr lang="it-IT" dirty="0" smtClean="0"/>
          </a:p>
        </p:txBody>
      </p:sp>
      <p:sp>
        <p:nvSpPr>
          <p:cNvPr id="52228" name="Segnaposto numero diapositiva 3"/>
          <p:cNvSpPr>
            <a:spLocks noGrp="1"/>
          </p:cNvSpPr>
          <p:nvPr>
            <p:ph type="sldNum" sz="quarter" idx="5"/>
          </p:nvPr>
        </p:nvSpPr>
        <p:spPr>
          <a:noFill/>
        </p:spPr>
        <p:txBody>
          <a:bodyPr/>
          <a:lstStyle/>
          <a:p>
            <a:fld id="{BB4F9A33-CD76-4C85-BE95-7839E83FCE70}" type="slidenum">
              <a:rPr lang="it-IT" smtClean="0"/>
              <a:pPr/>
              <a:t>8</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a:ln/>
        </p:spPr>
      </p:sp>
      <p:sp>
        <p:nvSpPr>
          <p:cNvPr id="53251" name="Segnaposto note 2"/>
          <p:cNvSpPr>
            <a:spLocks noGrp="1"/>
          </p:cNvSpPr>
          <p:nvPr>
            <p:ph type="body" idx="1"/>
          </p:nvPr>
        </p:nvSpPr>
        <p:spPr>
          <a:noFill/>
          <a:ln/>
        </p:spPr>
        <p:txBody>
          <a:bodyPr/>
          <a:lstStyle/>
          <a:p>
            <a:endParaRPr lang="it-IT" dirty="0" smtClean="0"/>
          </a:p>
        </p:txBody>
      </p:sp>
      <p:sp>
        <p:nvSpPr>
          <p:cNvPr id="53252" name="Segnaposto numero diapositiva 3"/>
          <p:cNvSpPr>
            <a:spLocks noGrp="1"/>
          </p:cNvSpPr>
          <p:nvPr>
            <p:ph type="sldNum" sz="quarter" idx="5"/>
          </p:nvPr>
        </p:nvSpPr>
        <p:spPr>
          <a:noFill/>
        </p:spPr>
        <p:txBody>
          <a:bodyPr/>
          <a:lstStyle/>
          <a:p>
            <a:fld id="{229112A5-B54B-485A-8385-94DBF6DA5895}" type="slidenum">
              <a:rPr lang="it-IT" smtClean="0"/>
              <a:pPr/>
              <a:t>9</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p:spPr>
        <p:txBody>
          <a:bodyPr/>
          <a:lstStyle/>
          <a:p>
            <a:endParaRPr lang="it-IT" dirty="0" smtClean="0"/>
          </a:p>
        </p:txBody>
      </p:sp>
      <p:sp>
        <p:nvSpPr>
          <p:cNvPr id="54276" name="Segnaposto numero diapositiva 3"/>
          <p:cNvSpPr>
            <a:spLocks noGrp="1"/>
          </p:cNvSpPr>
          <p:nvPr>
            <p:ph type="sldNum" sz="quarter" idx="5"/>
          </p:nvPr>
        </p:nvSpPr>
        <p:spPr>
          <a:noFill/>
        </p:spPr>
        <p:txBody>
          <a:bodyPr/>
          <a:lstStyle/>
          <a:p>
            <a:fld id="{06BEE239-8DBB-4508-AF3F-149B06637D6A}" type="slidenum">
              <a:rPr lang="it-IT" smtClean="0"/>
              <a:pPr/>
              <a:t>10</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a:ln/>
        </p:spPr>
      </p:sp>
      <p:sp>
        <p:nvSpPr>
          <p:cNvPr id="55299" name="Segnaposto note 2"/>
          <p:cNvSpPr>
            <a:spLocks noGrp="1"/>
          </p:cNvSpPr>
          <p:nvPr>
            <p:ph type="body" idx="1"/>
          </p:nvPr>
        </p:nvSpPr>
        <p:spPr>
          <a:noFill/>
          <a:ln/>
        </p:spPr>
        <p:txBody>
          <a:bodyPr/>
          <a:lstStyle/>
          <a:p>
            <a:endParaRPr lang="it-IT" dirty="0" smtClean="0"/>
          </a:p>
        </p:txBody>
      </p:sp>
      <p:sp>
        <p:nvSpPr>
          <p:cNvPr id="55300" name="Segnaposto numero diapositiva 3"/>
          <p:cNvSpPr>
            <a:spLocks noGrp="1"/>
          </p:cNvSpPr>
          <p:nvPr>
            <p:ph type="sldNum" sz="quarter" idx="5"/>
          </p:nvPr>
        </p:nvSpPr>
        <p:spPr>
          <a:noFill/>
        </p:spPr>
        <p:txBody>
          <a:bodyPr/>
          <a:lstStyle/>
          <a:p>
            <a:fld id="{6D025C2D-71DA-4D2E-980B-DA774D385A8F}" type="slidenum">
              <a:rPr lang="it-IT" smtClean="0"/>
              <a:pPr/>
              <a:t>11</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9876F7A-0B10-4DC9-8496-28CFE2CB233B}"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2113728-8998-47E4-B2F9-127C9AC95F8F}"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2809199-89CA-4632-8114-F8897AB3E6A0}"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6C7B662-7C14-4ABD-B2C0-0DAEC799F95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05AD17A-A9C6-4141-A824-77D2A807C37D}"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F72B4E8-BC48-442C-939D-8A4BAC5F200B}"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C9E5CFDB-1E47-42B0-AF3F-41C53843FC9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8A3B2D64-3464-4F21-99AD-2F6C21558805}"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15059594-3D0A-4240-A877-E599D919959A}"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DAE402F-5DF6-4B88-A2E8-45365434B99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4804525-731F-4C05-99A7-077E781E2203}"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A78213B-ADF9-4319-90C1-F4AD62780927}"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hyperlink" Target="http://intraweb.asl3.umbria.it/www/daf/immagini/farmaci.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docid=1DkKCJ_gy3WLpM&amp;tbnid=2Ay-Fn8CriO2OM:&amp;ved=0CAUQjRw&amp;url=http%3A%2F%2Fwww.nature.com%2Fuidfinder%2F10.1038%2Fnchembio.581&amp;ei=XcRaUZi9Do6qOu2LgfgO&amp;bvm=bv.44442042,d.ZGU&amp;psig=AFQjCNGzOX5-Je3u3Cm7b74mCO4WJP2jpA&amp;ust=1364989075414221"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it/url?sa=i&amp;rct=j&amp;q=&amp;esrc=s&amp;frm=1&amp;source=images&amp;cd=&amp;cad=rja&amp;docid=MSJPYgENcEoOBM&amp;tbnid=QHMASstfOSWzQM:&amp;ved=0CAUQjRw&amp;url=http%3A%2F%2Fwww.readcube.com%2Farticles%2F10.1038%2Fnrd1468&amp;ei=zGBdUczHEofWPPWegMgC&amp;bvm=bv.44770516,d.bGE&amp;psig=AFQjCNEH32eQ2Iuxmbr5Q-tzNN0clcgfFQ&amp;ust=1365160110480473"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4.png"/><Relationship Id="rId3" Type="http://schemas.openxmlformats.org/officeDocument/2006/relationships/image" Target="../media/image25.wmf"/><Relationship Id="rId7" Type="http://schemas.openxmlformats.org/officeDocument/2006/relationships/image" Target="../media/image28.wmf"/><Relationship Id="rId12" Type="http://schemas.openxmlformats.org/officeDocument/2006/relationships/image" Target="../media/image33.wmf"/><Relationship Id="rId2" Type="http://schemas.openxmlformats.org/officeDocument/2006/relationships/notesSlide" Target="../notesSlides/notesSlide23.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2.wmf"/><Relationship Id="rId5" Type="http://schemas.openxmlformats.org/officeDocument/2006/relationships/hyperlink" Target="http://icannwiki.com/index.php/File:Euflag.jpg" TargetMode="External"/><Relationship Id="rId15" Type="http://schemas.openxmlformats.org/officeDocument/2006/relationships/image" Target="../media/image36.wmf"/><Relationship Id="rId10" Type="http://schemas.openxmlformats.org/officeDocument/2006/relationships/image" Target="../media/image31.wmf"/><Relationship Id="rId4" Type="http://schemas.openxmlformats.org/officeDocument/2006/relationships/image" Target="../media/image26.png"/><Relationship Id="rId9" Type="http://schemas.openxmlformats.org/officeDocument/2006/relationships/image" Target="../media/image30.wmf"/><Relationship Id="rId14" Type="http://schemas.openxmlformats.org/officeDocument/2006/relationships/image" Target="../media/image35.wmf"/></Relationships>
</file>

<file path=ppt/slides/_rels/slide3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it-IT" smtClean="0"/>
              <a:t>Introduzione alla farmacologia</a:t>
            </a:r>
          </a:p>
        </p:txBody>
      </p:sp>
      <p:sp>
        <p:nvSpPr>
          <p:cNvPr id="2051" name="Rectangle 3"/>
          <p:cNvSpPr>
            <a:spLocks noGrp="1" noChangeArrowheads="1"/>
          </p:cNvSpPr>
          <p:nvPr>
            <p:ph type="subTitle" idx="4294967295"/>
          </p:nvPr>
        </p:nvSpPr>
        <p:spPr>
          <a:xfrm>
            <a:off x="1371600" y="3886200"/>
            <a:ext cx="6400800" cy="1752600"/>
          </a:xfrm>
        </p:spPr>
        <p:txBody>
          <a:bodyPr/>
          <a:lstStyle/>
          <a:p>
            <a:pPr marL="0" indent="0" algn="ctr" eaLnBrk="1" hangingPunct="1">
              <a:lnSpc>
                <a:spcPct val="129000"/>
              </a:lnSpc>
              <a:spcBef>
                <a:spcPct val="0"/>
              </a:spcBef>
              <a:buFontTx/>
              <a:buNone/>
            </a:pPr>
            <a:endParaRPr lang="ko-KR" altLang="en-US" smtClean="0">
              <a:solidFill>
                <a:srgbClr val="000000"/>
              </a:solidFill>
              <a:ea typeface="굴림" pitchFamily="34" charset="-127"/>
            </a:endParaRPr>
          </a:p>
          <a:p>
            <a:pPr marL="0" indent="0" algn="ctr" eaLnBrk="1" hangingPunct="1">
              <a:lnSpc>
                <a:spcPct val="129000"/>
              </a:lnSpc>
              <a:spcBef>
                <a:spcPct val="0"/>
              </a:spcBef>
              <a:buFontTx/>
              <a:buNone/>
            </a:pPr>
            <a:endParaRPr lang="ko-KR" altLang="en-US" smtClean="0">
              <a:solidFill>
                <a:srgbClr val="000000"/>
              </a:solidFill>
              <a:ea typeface="굴림" pitchFamily="34" charset="-12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1"/>
          <p:cNvSpPr txBox="1">
            <a:spLocks noChangeArrowheads="1"/>
          </p:cNvSpPr>
          <p:nvPr/>
        </p:nvSpPr>
        <p:spPr bwMode="auto">
          <a:xfrm>
            <a:off x="2430463" y="188913"/>
            <a:ext cx="4202112" cy="396875"/>
          </a:xfrm>
          <a:prstGeom prst="rect">
            <a:avLst/>
          </a:prstGeom>
          <a:noFill/>
          <a:ln w="9525">
            <a:noFill/>
            <a:miter lim="800000"/>
            <a:headEnd/>
            <a:tailEnd/>
          </a:ln>
        </p:spPr>
        <p:txBody>
          <a:bodyPr wrap="none">
            <a:spAutoFit/>
          </a:bodyPr>
          <a:lstStyle/>
          <a:p>
            <a:pPr algn="ctr">
              <a:defRPr/>
            </a:pPr>
            <a:r>
              <a:rPr lang="it-IT" sz="2000" b="1">
                <a:solidFill>
                  <a:srgbClr val="000066"/>
                </a:solidFill>
                <a:effectLst>
                  <a:outerShdw blurRad="38100" dist="38100" dir="2700000" algn="tl">
                    <a:srgbClr val="C0C0C0"/>
                  </a:outerShdw>
                </a:effectLst>
              </a:rPr>
              <a:t>Strategie di R&amp;D di nuovi farmaci</a:t>
            </a:r>
          </a:p>
        </p:txBody>
      </p:sp>
      <p:sp>
        <p:nvSpPr>
          <p:cNvPr id="11267" name="CasellaDiTesto 2"/>
          <p:cNvSpPr txBox="1">
            <a:spLocks noChangeArrowheads="1"/>
          </p:cNvSpPr>
          <p:nvPr/>
        </p:nvSpPr>
        <p:spPr bwMode="auto">
          <a:xfrm>
            <a:off x="71438" y="836613"/>
            <a:ext cx="8893175" cy="7232650"/>
          </a:xfrm>
          <a:prstGeom prst="rect">
            <a:avLst/>
          </a:prstGeom>
          <a:noFill/>
          <a:ln w="9525">
            <a:noFill/>
            <a:miter lim="800000"/>
            <a:headEnd/>
            <a:tailEnd/>
          </a:ln>
        </p:spPr>
        <p:txBody>
          <a:bodyPr>
            <a:spAutoFit/>
          </a:bodyPr>
          <a:lstStyle/>
          <a:p>
            <a:pPr marL="173038" indent="-173038"/>
            <a:r>
              <a:rPr lang="it-IT" b="1" u="sng"/>
              <a:t>Necessità terapeutica (</a:t>
            </a:r>
            <a:r>
              <a:rPr lang="it-IT" b="1" i="1" u="sng"/>
              <a:t>medical need</a:t>
            </a:r>
            <a:r>
              <a:rPr lang="it-IT" b="1" u="sng"/>
              <a:t>):</a:t>
            </a:r>
          </a:p>
          <a:p>
            <a:pPr marL="173038" indent="-173038">
              <a:buFont typeface="Arial" charset="0"/>
              <a:buChar char="•"/>
            </a:pPr>
            <a:r>
              <a:rPr lang="it-IT"/>
              <a:t>Patologie per cui non esistono terapie efficaci (es. ictus cerebrale, Alzheimer, tumori)</a:t>
            </a:r>
          </a:p>
          <a:p>
            <a:pPr marL="173038" indent="-173038">
              <a:buFont typeface="Arial" charset="0"/>
              <a:buChar char="•"/>
            </a:pPr>
            <a:r>
              <a:rPr lang="it-IT"/>
              <a:t>Malattie legate all’invecchiamento, etc.</a:t>
            </a:r>
          </a:p>
          <a:p>
            <a:pPr marL="173038" indent="-173038"/>
            <a:endParaRPr lang="it-IT"/>
          </a:p>
          <a:p>
            <a:pPr marL="173038" indent="-173038"/>
            <a:r>
              <a:rPr lang="it-IT" b="1" u="sng"/>
              <a:t>Costi e aspetti economici:</a:t>
            </a:r>
          </a:p>
          <a:p>
            <a:pPr marL="173038" indent="-173038">
              <a:buFont typeface="Arial" charset="0"/>
              <a:buChar char="•"/>
            </a:pPr>
            <a:r>
              <a:rPr lang="it-IT"/>
              <a:t>Pochi farmaci arrivano in clinica (per problemi di farmacocinetica, tossicità e/o mancanza di efficacia nell’uomo) [20 NME/600 milioni Euro/anno]</a:t>
            </a:r>
          </a:p>
          <a:p>
            <a:pPr marL="173038" indent="-173038">
              <a:buFont typeface="Arial" charset="0"/>
              <a:buChar char="•"/>
            </a:pPr>
            <a:r>
              <a:rPr lang="it-IT"/>
              <a:t>Il nuovo farmaco deve ripagare i costi sostenuti dall’azienda e quindi rappresentare un vantaggio per il SSN e per la società (per es. riduzione giorni di ospedalizzazione, mantenimento delle prestazioni lavorative, etc) com’è il caso degli antiulcera o di nuovi trattamenti per le patologie per cui non c’è terapia adeguata (es. ictus cerebrale).  </a:t>
            </a:r>
          </a:p>
          <a:p>
            <a:pPr marL="173038" indent="-173038">
              <a:buFont typeface="Arial" charset="0"/>
              <a:buChar char="•"/>
            </a:pPr>
            <a:r>
              <a:rPr lang="it-IT"/>
              <a:t>Il nuovo farmaco deve mostrare vantaggi significativi rispetto al generico disponibile.</a:t>
            </a:r>
          </a:p>
          <a:p>
            <a:pPr marL="173038" indent="-173038">
              <a:buFont typeface="Arial" charset="0"/>
              <a:buChar char="•"/>
            </a:pPr>
            <a:endParaRPr lang="it-IT"/>
          </a:p>
          <a:p>
            <a:pPr marL="173038" indent="-173038"/>
            <a:r>
              <a:rPr lang="it-IT" b="1" u="sng"/>
              <a:t>Numero di pazienti:</a:t>
            </a:r>
          </a:p>
          <a:p>
            <a:pPr marL="173038" indent="-173038">
              <a:buFont typeface="Arial" charset="0"/>
              <a:buChar char="•"/>
            </a:pPr>
            <a:r>
              <a:rPr lang="it-IT"/>
              <a:t>La terapia delle patologie più diffuse e croniche è l’obiettivo più comune per motivi economici</a:t>
            </a:r>
          </a:p>
          <a:p>
            <a:pPr marL="173038" indent="-173038">
              <a:buFont typeface="Arial" charset="0"/>
              <a:buChar char="•"/>
            </a:pPr>
            <a:r>
              <a:rPr lang="it-IT"/>
              <a:t>Lo sviluppo di farmaci orfani per la terapia delle malattie rare (incidenza &lt;1:2.000abitanti/anno) è fortemente incentivata dalla CE e negli USA (</a:t>
            </a:r>
            <a:r>
              <a:rPr lang="it-IT" i="1"/>
              <a:t>Orphan Drugs Act</a:t>
            </a:r>
            <a:r>
              <a:rPr lang="it-IT"/>
              <a:t>)</a:t>
            </a:r>
          </a:p>
          <a:p>
            <a:pPr marL="173038" indent="-173038"/>
            <a:endParaRPr lang="it-IT"/>
          </a:p>
          <a:p>
            <a:pPr marL="173038" indent="-173038"/>
            <a:r>
              <a:rPr lang="it-IT"/>
              <a:t>                                                                                                       ……………………</a:t>
            </a:r>
          </a:p>
          <a:p>
            <a:pPr marL="173038" indent="-173038"/>
            <a:endParaRPr lang="it-IT"/>
          </a:p>
          <a:p>
            <a:pPr marL="173038" indent="-173038"/>
            <a:endParaRPr lang="it-IT"/>
          </a:p>
          <a:p>
            <a:pPr marL="173038" indent="-173038"/>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4450"/>
            <a:ext cx="9144000" cy="6740525"/>
          </a:xfrm>
          <a:prstGeom prst="rect">
            <a:avLst/>
          </a:prstGeom>
          <a:noFill/>
        </p:spPr>
        <p:txBody>
          <a:bodyPr>
            <a:spAutoFit/>
          </a:bodyPr>
          <a:lstStyle/>
          <a:p>
            <a:pPr>
              <a:defRPr/>
            </a:pPr>
            <a:r>
              <a:rPr lang="it-IT" dirty="0" err="1"/>
              <a:t>…………………</a:t>
            </a:r>
            <a:r>
              <a:rPr lang="it-IT" dirty="0"/>
              <a:t>.</a:t>
            </a:r>
          </a:p>
          <a:p>
            <a:pPr>
              <a:defRPr/>
            </a:pPr>
            <a:endParaRPr lang="it-IT" dirty="0"/>
          </a:p>
          <a:p>
            <a:pPr>
              <a:defRPr/>
            </a:pPr>
            <a:r>
              <a:rPr lang="it-IT" b="1" u="sng" dirty="0"/>
              <a:t>Conoscenze scientifiche e tecnologia:</a:t>
            </a:r>
          </a:p>
          <a:p>
            <a:pPr indent="173038">
              <a:buFont typeface="Arial" pitchFamily="34" charset="0"/>
              <a:buChar char="•"/>
              <a:defRPr/>
            </a:pPr>
            <a:r>
              <a:rPr lang="it-IT" dirty="0"/>
              <a:t>La conoscenza della fisiopatologia della malattia è fondamentale per aumentare la probabilità di successo del nuovo farmaco.</a:t>
            </a:r>
          </a:p>
          <a:p>
            <a:pPr indent="173038">
              <a:buFont typeface="Arial" pitchFamily="34" charset="0"/>
              <a:buChar char="•"/>
              <a:defRPr/>
            </a:pPr>
            <a:r>
              <a:rPr lang="it-IT" dirty="0"/>
              <a:t>Lo studio del farmaco è agevolato dalla disponibilità di modelli sperimentali.</a:t>
            </a:r>
          </a:p>
          <a:p>
            <a:pPr indent="173038">
              <a:buFont typeface="Arial" pitchFamily="34" charset="0"/>
              <a:buChar char="•"/>
              <a:defRPr/>
            </a:pPr>
            <a:r>
              <a:rPr lang="it-IT" dirty="0"/>
              <a:t>Le nuove tecnologie (HTS, bioinformatica, </a:t>
            </a:r>
            <a:r>
              <a:rPr lang="it-IT" dirty="0" err="1"/>
              <a:t>etc</a:t>
            </a:r>
            <a:r>
              <a:rPr lang="it-IT" dirty="0"/>
              <a:t>) favoriscono lo sviluppo di nuovi farmaci.</a:t>
            </a:r>
          </a:p>
          <a:p>
            <a:pPr>
              <a:defRPr/>
            </a:pPr>
            <a:endParaRPr lang="it-IT" dirty="0"/>
          </a:p>
          <a:p>
            <a:pPr>
              <a:defRPr/>
            </a:pPr>
            <a:r>
              <a:rPr lang="it-IT" b="1" u="sng" dirty="0"/>
              <a:t>Concorrenza:</a:t>
            </a:r>
          </a:p>
          <a:p>
            <a:pPr indent="173038">
              <a:buFont typeface="Arial" pitchFamily="34" charset="0"/>
              <a:buChar char="•"/>
              <a:defRPr/>
            </a:pPr>
            <a:r>
              <a:rPr lang="it-IT" dirty="0"/>
              <a:t>L’idea innovativa può nascere in una multinazionale oppure in un piccolo gruppo di ricerca (start-up o università).</a:t>
            </a:r>
          </a:p>
          <a:p>
            <a:pPr indent="173038">
              <a:buFont typeface="Arial" pitchFamily="34" charset="0"/>
              <a:buChar char="•"/>
              <a:defRPr/>
            </a:pPr>
            <a:r>
              <a:rPr lang="it-IT" dirty="0"/>
              <a:t>Un’attenta indagine per aggiornarsi sugli sviluppi farmacologici in una determinata area terapeutica è fondamentale per evitare di far convergere gli interessi su uno stesso obiettivo (favorendo l’</a:t>
            </a:r>
            <a:r>
              <a:rPr lang="it-IT" dirty="0" err="1"/>
              <a:t>innovatività</a:t>
            </a:r>
            <a:r>
              <a:rPr lang="it-IT" dirty="0"/>
              <a:t> ed evitando errori di strategia e perdite economiche rilevanti).</a:t>
            </a:r>
          </a:p>
          <a:p>
            <a:pPr indent="173038">
              <a:buFont typeface="Arial" pitchFamily="34" charset="0"/>
              <a:buChar char="•"/>
              <a:defRPr/>
            </a:pPr>
            <a:endParaRPr lang="it-IT" dirty="0"/>
          </a:p>
          <a:p>
            <a:pPr>
              <a:defRPr/>
            </a:pPr>
            <a:r>
              <a:rPr lang="it-IT" b="1" u="sng" dirty="0"/>
              <a:t>Fattore umano:</a:t>
            </a:r>
          </a:p>
          <a:p>
            <a:pPr>
              <a:buFont typeface="Arial" pitchFamily="34" charset="0"/>
              <a:buChar char="•"/>
              <a:defRPr/>
            </a:pPr>
            <a:r>
              <a:rPr lang="it-IT" dirty="0"/>
              <a:t> Il contesto ambientale può influenzare la ricerca di nuovi farmaci: per es. negli USA la ricerca per una terapia del m. di </a:t>
            </a:r>
            <a:r>
              <a:rPr lang="it-IT" dirty="0" err="1"/>
              <a:t>Alzhemer</a:t>
            </a:r>
            <a:r>
              <a:rPr lang="it-IT" dirty="0"/>
              <a:t> è aumentata da quando la malattia ha colpito personaggi famosi; lo studio dell’AIDS, considerato nell’immaginario collettivo come la peste del secolo, ha ricevuto finanziamenti molto più alti rispetto a malattie più diffuse; di recente negli USA sono aumentati gli investimenti per combattere i microrganismi utilizzati nel bioterrorismo.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1" descr="01F02.BMP"/>
          <p:cNvPicPr>
            <a:picLocks noChangeAspect="1"/>
          </p:cNvPicPr>
          <p:nvPr/>
        </p:nvPicPr>
        <p:blipFill>
          <a:blip r:embed="rId2" cstate="print"/>
          <a:srcRect/>
          <a:stretch>
            <a:fillRect/>
          </a:stretch>
        </p:blipFill>
        <p:spPr bwMode="auto">
          <a:xfrm>
            <a:off x="103188" y="981075"/>
            <a:ext cx="8937625" cy="4640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1" descr="01F01.BMP"/>
          <p:cNvPicPr>
            <a:picLocks noChangeAspect="1"/>
          </p:cNvPicPr>
          <p:nvPr/>
        </p:nvPicPr>
        <p:blipFill>
          <a:blip r:embed="rId3" cstate="print"/>
          <a:srcRect/>
          <a:stretch>
            <a:fillRect/>
          </a:stretch>
        </p:blipFill>
        <p:spPr bwMode="auto">
          <a:xfrm>
            <a:off x="100013" y="836613"/>
            <a:ext cx="8943975" cy="4994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pPr eaLnBrk="1" hangingPunct="1"/>
            <a:r>
              <a:rPr lang="it-IT" sz="3500" i="1" smtClean="0">
                <a:solidFill>
                  <a:srgbClr val="FFFF00"/>
                </a:solidFill>
              </a:rPr>
              <a:t>Dalla scoperta alla vendita di un farmaco: le fasi della ricerca</a:t>
            </a:r>
          </a:p>
        </p:txBody>
      </p:sp>
      <p:pic>
        <p:nvPicPr>
          <p:cNvPr id="15363" name="Immagine 2" descr="test_clinici_farmaci.jpg"/>
          <p:cNvPicPr>
            <a:picLocks noChangeAspect="1"/>
          </p:cNvPicPr>
          <p:nvPr/>
        </p:nvPicPr>
        <p:blipFill>
          <a:blip r:embed="rId2" cstate="print"/>
          <a:srcRect/>
          <a:stretch>
            <a:fillRect/>
          </a:stretch>
        </p:blipFill>
        <p:spPr bwMode="auto">
          <a:xfrm>
            <a:off x="1714500" y="2214563"/>
            <a:ext cx="6618288"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16386" name="Titolo 1"/>
          <p:cNvSpPr>
            <a:spLocks noGrp="1"/>
          </p:cNvSpPr>
          <p:nvPr>
            <p:ph type="title"/>
          </p:nvPr>
        </p:nvSpPr>
        <p:spPr>
          <a:xfrm>
            <a:off x="323850" y="260350"/>
            <a:ext cx="6443663" cy="1431925"/>
          </a:xfrm>
        </p:spPr>
        <p:txBody>
          <a:bodyPr/>
          <a:lstStyle/>
          <a:p>
            <a:pPr eaLnBrk="1" hangingPunct="1"/>
            <a:r>
              <a:rPr lang="it-IT" sz="3500" i="1" smtClean="0">
                <a:solidFill>
                  <a:srgbClr val="FFFF00"/>
                </a:solidFill>
              </a:rPr>
              <a:t>Scoperta del principio attivo</a:t>
            </a:r>
          </a:p>
        </p:txBody>
      </p:sp>
      <p:pic>
        <p:nvPicPr>
          <p:cNvPr id="16387" name="Immagine 2" descr="test_clinici_farmaci.jpg"/>
          <p:cNvPicPr>
            <a:picLocks noChangeAspect="1"/>
          </p:cNvPicPr>
          <p:nvPr/>
        </p:nvPicPr>
        <p:blipFill>
          <a:blip r:embed="rId3" cstate="print"/>
          <a:srcRect/>
          <a:stretch>
            <a:fillRect/>
          </a:stretch>
        </p:blipFill>
        <p:spPr bwMode="auto">
          <a:xfrm>
            <a:off x="6457950" y="98425"/>
            <a:ext cx="2786063" cy="1684338"/>
          </a:xfrm>
          <a:prstGeom prst="rect">
            <a:avLst/>
          </a:prstGeom>
          <a:noFill/>
          <a:ln w="9525">
            <a:noFill/>
            <a:miter lim="800000"/>
            <a:headEnd/>
            <a:tailEnd/>
          </a:ln>
        </p:spPr>
      </p:pic>
      <p:sp>
        <p:nvSpPr>
          <p:cNvPr id="4" name="Rettangolo 3"/>
          <p:cNvSpPr/>
          <p:nvPr/>
        </p:nvSpPr>
        <p:spPr>
          <a:xfrm>
            <a:off x="6553200" y="192088"/>
            <a:ext cx="500063" cy="1428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6389" name="CasellaDiTesto 4"/>
          <p:cNvSpPr txBox="1">
            <a:spLocks noChangeArrowheads="1"/>
          </p:cNvSpPr>
          <p:nvPr/>
        </p:nvSpPr>
        <p:spPr bwMode="auto">
          <a:xfrm>
            <a:off x="539750" y="1844675"/>
            <a:ext cx="7858125" cy="4894263"/>
          </a:xfrm>
          <a:prstGeom prst="rect">
            <a:avLst/>
          </a:prstGeom>
          <a:noFill/>
          <a:ln w="9525">
            <a:noFill/>
            <a:miter lim="800000"/>
            <a:headEnd/>
            <a:tailEnd/>
          </a:ln>
        </p:spPr>
        <p:txBody>
          <a:bodyPr>
            <a:spAutoFit/>
          </a:bodyPr>
          <a:lstStyle/>
          <a:p>
            <a:pPr>
              <a:buFont typeface="Arial" charset="0"/>
              <a:buChar char="•"/>
            </a:pPr>
            <a:r>
              <a:rPr lang="it-IT" sz="2400">
                <a:solidFill>
                  <a:schemeClr val="bg1"/>
                </a:solidFill>
              </a:rPr>
              <a:t>Identificazione della causa della malattia (bersaglio farmacologico)</a:t>
            </a:r>
          </a:p>
          <a:p>
            <a:pPr>
              <a:buFont typeface="Arial" charset="0"/>
              <a:buChar char="•"/>
            </a:pPr>
            <a:endParaRPr lang="it-IT" sz="2400">
              <a:solidFill>
                <a:schemeClr val="bg1"/>
              </a:solidFill>
            </a:endParaRPr>
          </a:p>
          <a:p>
            <a:pPr>
              <a:buFont typeface="Arial" charset="0"/>
              <a:buChar char="•"/>
            </a:pPr>
            <a:r>
              <a:rPr lang="it-IT" sz="2400">
                <a:solidFill>
                  <a:schemeClr val="bg1"/>
                </a:solidFill>
              </a:rPr>
              <a:t>Sintesi chimica o HTS sulla base del bersaglio</a:t>
            </a:r>
          </a:p>
          <a:p>
            <a:pPr>
              <a:buFont typeface="Arial" charset="0"/>
              <a:buChar char="•"/>
            </a:pPr>
            <a:endParaRPr lang="it-IT" sz="2400">
              <a:solidFill>
                <a:schemeClr val="bg1"/>
              </a:solidFill>
            </a:endParaRPr>
          </a:p>
          <a:p>
            <a:pPr>
              <a:buFont typeface="Arial" charset="0"/>
              <a:buChar char="•"/>
            </a:pPr>
            <a:r>
              <a:rPr lang="it-IT" sz="2400">
                <a:solidFill>
                  <a:schemeClr val="bg1"/>
                </a:solidFill>
              </a:rPr>
              <a:t>Isolamento di molecole dai prodotti naturali (ASA) </a:t>
            </a:r>
          </a:p>
          <a:p>
            <a:pPr>
              <a:buFont typeface="Arial" charset="0"/>
              <a:buChar char="•"/>
            </a:pPr>
            <a:endParaRPr lang="it-IT" sz="2400">
              <a:solidFill>
                <a:schemeClr val="bg1"/>
              </a:solidFill>
            </a:endParaRPr>
          </a:p>
          <a:p>
            <a:pPr>
              <a:buFont typeface="Arial" charset="0"/>
              <a:buChar char="•"/>
            </a:pPr>
            <a:r>
              <a:rPr lang="it-IT" sz="2400">
                <a:solidFill>
                  <a:schemeClr val="bg1"/>
                </a:solidFill>
              </a:rPr>
              <a:t>Scoperta casuale – “serendipità” (penicillina)</a:t>
            </a:r>
          </a:p>
          <a:p>
            <a:pPr>
              <a:buFont typeface="Arial" charset="0"/>
              <a:buChar char="•"/>
            </a:pPr>
            <a:endParaRPr lang="it-IT" sz="2400">
              <a:solidFill>
                <a:schemeClr val="bg1"/>
              </a:solidFill>
            </a:endParaRPr>
          </a:p>
          <a:p>
            <a:pPr>
              <a:buFont typeface="Arial" charset="0"/>
              <a:buChar char="•"/>
            </a:pPr>
            <a:r>
              <a:rPr lang="it-IT" sz="2400">
                <a:solidFill>
                  <a:schemeClr val="bg1"/>
                </a:solidFill>
              </a:rPr>
              <a:t>Dagli effetti collaterali (es: aspirina per la trombosi, minoxidil per la calvizie, clorpromazina per le psicosi)</a:t>
            </a:r>
          </a:p>
          <a:p>
            <a:pPr>
              <a:buFont typeface="Arial" charset="0"/>
              <a:buChar char="•"/>
            </a:pPr>
            <a:endParaRPr lang="it-IT" sz="2400">
              <a:solidFill>
                <a:schemeClr val="bg1"/>
              </a:solidFill>
            </a:endParaRPr>
          </a:p>
          <a:p>
            <a:pPr>
              <a:buFont typeface="Arial" charset="0"/>
              <a:buChar char="•"/>
            </a:pPr>
            <a:r>
              <a:rPr lang="it-IT" sz="2400">
                <a:solidFill>
                  <a:schemeClr val="bg1"/>
                </a:solidFill>
              </a:rPr>
              <a:t>Drug repurposing (es. talidomide, etc)</a:t>
            </a:r>
          </a:p>
        </p:txBody>
      </p:sp>
      <p:pic>
        <p:nvPicPr>
          <p:cNvPr id="16390" name="Picture 6" descr="IM000052"/>
          <p:cNvPicPr>
            <a:picLocks noChangeAspect="1" noChangeArrowheads="1"/>
          </p:cNvPicPr>
          <p:nvPr/>
        </p:nvPicPr>
        <p:blipFill>
          <a:blip r:embed="rId4" cstate="print"/>
          <a:srcRect/>
          <a:stretch>
            <a:fillRect/>
          </a:stretch>
        </p:blipFill>
        <p:spPr bwMode="auto">
          <a:xfrm>
            <a:off x="7812088" y="2349500"/>
            <a:ext cx="1143000" cy="1524000"/>
          </a:xfrm>
          <a:prstGeom prst="rect">
            <a:avLst/>
          </a:prstGeom>
          <a:noFill/>
          <a:ln w="9525">
            <a:noFill/>
            <a:miter lim="800000"/>
            <a:headEnd/>
            <a:tailEnd/>
          </a:ln>
        </p:spPr>
      </p:pic>
      <p:pic>
        <p:nvPicPr>
          <p:cNvPr id="16391" name="Immagine 6" descr="salice.bmp"/>
          <p:cNvPicPr>
            <a:picLocks noChangeAspect="1"/>
          </p:cNvPicPr>
          <p:nvPr/>
        </p:nvPicPr>
        <p:blipFill>
          <a:blip r:embed="rId5" cstate="print"/>
          <a:srcRect/>
          <a:stretch>
            <a:fillRect/>
          </a:stretch>
        </p:blipFill>
        <p:spPr bwMode="auto">
          <a:xfrm>
            <a:off x="8147050" y="4429125"/>
            <a:ext cx="949325" cy="157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17410" name="Titolo 1"/>
          <p:cNvSpPr>
            <a:spLocks noGrp="1"/>
          </p:cNvSpPr>
          <p:nvPr>
            <p:ph type="title"/>
          </p:nvPr>
        </p:nvSpPr>
        <p:spPr>
          <a:xfrm>
            <a:off x="395288" y="188913"/>
            <a:ext cx="5748337" cy="1431925"/>
          </a:xfrm>
        </p:spPr>
        <p:txBody>
          <a:bodyPr/>
          <a:lstStyle/>
          <a:p>
            <a:pPr eaLnBrk="1" hangingPunct="1"/>
            <a:r>
              <a:rPr lang="it-IT" sz="2800" i="1" smtClean="0">
                <a:solidFill>
                  <a:srgbClr val="FFFF00"/>
                </a:solidFill>
              </a:rPr>
              <a:t>Test pre-clinici su cellule (in vitro) o su animali da laboratorio (in vivo)</a:t>
            </a:r>
          </a:p>
        </p:txBody>
      </p:sp>
      <p:pic>
        <p:nvPicPr>
          <p:cNvPr id="17411" name="Immagine 2" descr="test_clinici_farmaci.jpg"/>
          <p:cNvPicPr>
            <a:picLocks noChangeAspect="1"/>
          </p:cNvPicPr>
          <p:nvPr/>
        </p:nvPicPr>
        <p:blipFill>
          <a:blip r:embed="rId3" cstate="print"/>
          <a:srcRect/>
          <a:stretch>
            <a:fillRect/>
          </a:stretch>
        </p:blipFill>
        <p:spPr bwMode="auto">
          <a:xfrm>
            <a:off x="6130925" y="98425"/>
            <a:ext cx="2786063" cy="1684338"/>
          </a:xfrm>
          <a:prstGeom prst="rect">
            <a:avLst/>
          </a:prstGeom>
          <a:noFill/>
          <a:ln w="9525">
            <a:noFill/>
            <a:miter lim="800000"/>
            <a:headEnd/>
            <a:tailEnd/>
          </a:ln>
        </p:spPr>
      </p:pic>
      <p:sp>
        <p:nvSpPr>
          <p:cNvPr id="4" name="Rettangolo 3"/>
          <p:cNvSpPr/>
          <p:nvPr/>
        </p:nvSpPr>
        <p:spPr>
          <a:xfrm>
            <a:off x="6461125" y="406400"/>
            <a:ext cx="419100" cy="1651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CasellaDiTesto 4"/>
          <p:cNvSpPr txBox="1"/>
          <p:nvPr/>
        </p:nvSpPr>
        <p:spPr>
          <a:xfrm>
            <a:off x="107950" y="1484313"/>
            <a:ext cx="7272338" cy="5264150"/>
          </a:xfrm>
          <a:prstGeom prst="rect">
            <a:avLst/>
          </a:prstGeom>
          <a:noFill/>
        </p:spPr>
        <p:txBody>
          <a:bodyPr>
            <a:spAutoFit/>
          </a:bodyPr>
          <a:lstStyle/>
          <a:p>
            <a:pPr>
              <a:buFont typeface="Arial" pitchFamily="34" charset="0"/>
              <a:buChar char="•"/>
              <a:defRPr/>
            </a:pPr>
            <a:r>
              <a:rPr lang="it-IT" sz="2400" dirty="0">
                <a:solidFill>
                  <a:schemeClr val="bg1"/>
                </a:solidFill>
              </a:rPr>
              <a:t> Dalle circa 10.000 sostanze individuate annualmente dai medici e ricercatori, sottoposte ai test </a:t>
            </a:r>
            <a:r>
              <a:rPr lang="it-IT" sz="2400" dirty="0" err="1">
                <a:solidFill>
                  <a:schemeClr val="bg1"/>
                </a:solidFill>
              </a:rPr>
              <a:t>pre-clinici</a:t>
            </a:r>
            <a:r>
              <a:rPr lang="it-IT" sz="2400" dirty="0">
                <a:solidFill>
                  <a:schemeClr val="bg1"/>
                </a:solidFill>
              </a:rPr>
              <a:t> in vitro per verificarne dapprima la biocompatibilità e la non citotossicità, solo il </a:t>
            </a:r>
            <a:r>
              <a:rPr lang="it-IT" sz="2400" dirty="0">
                <a:solidFill>
                  <a:srgbClr val="66FF33"/>
                </a:solidFill>
                <a:effectLst>
                  <a:outerShdw blurRad="38100" dist="38100" dir="2700000" algn="tl">
                    <a:srgbClr val="000000">
                      <a:alpha val="43137"/>
                    </a:srgbClr>
                  </a:outerShdw>
                </a:effectLst>
              </a:rPr>
              <a:t>2,5%</a:t>
            </a:r>
            <a:r>
              <a:rPr lang="it-IT" sz="2400" dirty="0"/>
              <a:t> </a:t>
            </a:r>
            <a:r>
              <a:rPr lang="it-IT" sz="2400" dirty="0">
                <a:solidFill>
                  <a:schemeClr val="bg1"/>
                </a:solidFill>
              </a:rPr>
              <a:t>viene ammesso alla fase </a:t>
            </a:r>
            <a:r>
              <a:rPr lang="it-IT" sz="2400" dirty="0" err="1">
                <a:solidFill>
                  <a:schemeClr val="bg1"/>
                </a:solidFill>
              </a:rPr>
              <a:t>successiva=</a:t>
            </a:r>
            <a:r>
              <a:rPr lang="it-IT" sz="2400" dirty="0">
                <a:solidFill>
                  <a:schemeClr val="bg1"/>
                </a:solidFill>
              </a:rPr>
              <a:t>&gt;</a:t>
            </a:r>
          </a:p>
          <a:p>
            <a:pPr>
              <a:buFont typeface="Arial" pitchFamily="34" charset="0"/>
              <a:buChar char="•"/>
              <a:defRPr/>
            </a:pPr>
            <a:endParaRPr lang="it-IT" sz="2400" dirty="0"/>
          </a:p>
          <a:p>
            <a:pPr>
              <a:buFont typeface="Arial" pitchFamily="34" charset="0"/>
              <a:buChar char="•"/>
              <a:defRPr/>
            </a:pPr>
            <a:r>
              <a:rPr lang="it-IT" sz="2400" dirty="0"/>
              <a:t> </a:t>
            </a:r>
            <a:r>
              <a:rPr lang="it-IT" sz="2400" dirty="0">
                <a:solidFill>
                  <a:schemeClr val="bg1"/>
                </a:solidFill>
              </a:rPr>
              <a:t>Test su modelli animali per verificare l’</a:t>
            </a:r>
            <a:r>
              <a:rPr lang="it-IT" sz="2400" dirty="0">
                <a:solidFill>
                  <a:srgbClr val="FF0000"/>
                </a:solidFill>
                <a:effectLst>
                  <a:outerShdw blurRad="38100" dist="38100" dir="2700000" algn="tl">
                    <a:srgbClr val="000000">
                      <a:alpha val="43137"/>
                    </a:srgbClr>
                  </a:outerShdw>
                </a:effectLst>
              </a:rPr>
              <a:t>efficacia</a:t>
            </a:r>
            <a:r>
              <a:rPr lang="it-IT" sz="2400" dirty="0"/>
              <a:t> </a:t>
            </a:r>
            <a:r>
              <a:rPr lang="it-IT" sz="2400" dirty="0">
                <a:solidFill>
                  <a:schemeClr val="bg1"/>
                </a:solidFill>
              </a:rPr>
              <a:t>del principio attivo nella specifica malattia</a:t>
            </a:r>
          </a:p>
          <a:p>
            <a:pPr>
              <a:buFont typeface="Arial" pitchFamily="34" charset="0"/>
              <a:buChar char="•"/>
              <a:defRPr/>
            </a:pPr>
            <a:endParaRPr lang="it-IT" sz="2400" dirty="0"/>
          </a:p>
          <a:p>
            <a:pPr>
              <a:buFont typeface="Arial" pitchFamily="34" charset="0"/>
              <a:buChar char="•"/>
              <a:defRPr/>
            </a:pPr>
            <a:r>
              <a:rPr lang="it-IT" sz="2400" dirty="0"/>
              <a:t> </a:t>
            </a:r>
            <a:r>
              <a:rPr lang="it-IT" sz="2400" dirty="0">
                <a:solidFill>
                  <a:schemeClr val="bg1"/>
                </a:solidFill>
              </a:rPr>
              <a:t>Pianificazione della sperimentazione clinica </a:t>
            </a:r>
          </a:p>
          <a:p>
            <a:pPr>
              <a:defRPr/>
            </a:pPr>
            <a:r>
              <a:rPr lang="it-IT" sz="2400" dirty="0">
                <a:solidFill>
                  <a:schemeClr val="bg1"/>
                </a:solidFill>
              </a:rPr>
              <a:t>sull’uomo delle molecole efficaci e sicure (</a:t>
            </a:r>
            <a:r>
              <a:rPr lang="it-IT" sz="2400" dirty="0">
                <a:solidFill>
                  <a:srgbClr val="33CCFF"/>
                </a:solidFill>
                <a:effectLst>
                  <a:outerShdw blurRad="38100" dist="38100" dir="2700000" algn="tl">
                    <a:srgbClr val="000000">
                      <a:alpha val="43137"/>
                    </a:srgbClr>
                  </a:outerShdw>
                </a:effectLst>
              </a:rPr>
              <a:t>1:10.000</a:t>
            </a:r>
            <a:r>
              <a:rPr lang="it-IT" sz="2400" dirty="0">
                <a:solidFill>
                  <a:schemeClr val="bg1"/>
                </a:solidFill>
              </a:rPr>
              <a:t>)</a:t>
            </a:r>
          </a:p>
          <a:p>
            <a:pPr>
              <a:defRPr/>
            </a:pPr>
            <a:endParaRPr lang="it-IT" sz="2400" dirty="0">
              <a:solidFill>
                <a:schemeClr val="bg1"/>
              </a:solidFill>
            </a:endParaRPr>
          </a:p>
          <a:p>
            <a:pPr>
              <a:buFont typeface="Arial" pitchFamily="34" charset="0"/>
              <a:buChar char="•"/>
              <a:defRPr/>
            </a:pPr>
            <a:r>
              <a:rPr lang="it-IT" sz="2400" dirty="0">
                <a:solidFill>
                  <a:schemeClr val="bg1"/>
                </a:solidFill>
              </a:rPr>
              <a:t> Richiesta di autorizzazione per la sperimentazione sull’uomo (parere Comitato Etico)</a:t>
            </a:r>
          </a:p>
        </p:txBody>
      </p:sp>
      <p:pic>
        <p:nvPicPr>
          <p:cNvPr id="17414" name="Picture 5" descr="16-11-07_1529"/>
          <p:cNvPicPr>
            <a:picLocks noChangeAspect="1" noChangeArrowheads="1"/>
          </p:cNvPicPr>
          <p:nvPr/>
        </p:nvPicPr>
        <p:blipFill>
          <a:blip r:embed="rId4" cstate="print"/>
          <a:srcRect/>
          <a:stretch>
            <a:fillRect/>
          </a:stretch>
        </p:blipFill>
        <p:spPr bwMode="auto">
          <a:xfrm>
            <a:off x="7643813" y="4429125"/>
            <a:ext cx="1108075" cy="1477963"/>
          </a:xfrm>
          <a:prstGeom prst="rect">
            <a:avLst/>
          </a:prstGeom>
          <a:noFill/>
          <a:ln w="9525">
            <a:noFill/>
            <a:miter lim="800000"/>
            <a:headEnd/>
            <a:tailEnd/>
          </a:ln>
        </p:spPr>
      </p:pic>
      <p:pic>
        <p:nvPicPr>
          <p:cNvPr id="17415" name="Picture 2" descr="http://www.headaches.org/images/clinical.jpg"/>
          <p:cNvPicPr>
            <a:picLocks noChangeAspect="1" noChangeArrowheads="1"/>
          </p:cNvPicPr>
          <p:nvPr/>
        </p:nvPicPr>
        <p:blipFill>
          <a:blip r:embed="rId5" cstate="print"/>
          <a:srcRect/>
          <a:stretch>
            <a:fillRect/>
          </a:stretch>
        </p:blipFill>
        <p:spPr bwMode="auto">
          <a:xfrm>
            <a:off x="7451725" y="1989138"/>
            <a:ext cx="1412875"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18434" name="Titolo 1"/>
          <p:cNvSpPr>
            <a:spLocks noGrp="1"/>
          </p:cNvSpPr>
          <p:nvPr>
            <p:ph type="title"/>
          </p:nvPr>
        </p:nvSpPr>
        <p:spPr>
          <a:xfrm>
            <a:off x="0" y="0"/>
            <a:ext cx="6143625" cy="1431925"/>
          </a:xfrm>
        </p:spPr>
        <p:txBody>
          <a:bodyPr/>
          <a:lstStyle/>
          <a:p>
            <a:pPr eaLnBrk="1" hangingPunct="1"/>
            <a:r>
              <a:rPr lang="it-IT" sz="3000" i="1" smtClean="0">
                <a:solidFill>
                  <a:srgbClr val="FFFF00"/>
                </a:solidFill>
              </a:rPr>
              <a:t>Sperimentazione clinica sull’uomo</a:t>
            </a:r>
          </a:p>
        </p:txBody>
      </p:sp>
      <p:pic>
        <p:nvPicPr>
          <p:cNvPr id="18435" name="Immagine 2" descr="test_clinici_farmaci.jpg"/>
          <p:cNvPicPr>
            <a:picLocks noChangeAspect="1"/>
          </p:cNvPicPr>
          <p:nvPr/>
        </p:nvPicPr>
        <p:blipFill>
          <a:blip r:embed="rId3" cstate="print"/>
          <a:srcRect/>
          <a:stretch>
            <a:fillRect/>
          </a:stretch>
        </p:blipFill>
        <p:spPr bwMode="auto">
          <a:xfrm>
            <a:off x="6130925" y="98425"/>
            <a:ext cx="2786063" cy="1684338"/>
          </a:xfrm>
          <a:prstGeom prst="rect">
            <a:avLst/>
          </a:prstGeom>
          <a:noFill/>
          <a:ln w="9525">
            <a:noFill/>
            <a:miter lim="800000"/>
            <a:headEnd/>
            <a:tailEnd/>
          </a:ln>
        </p:spPr>
      </p:pic>
      <p:sp>
        <p:nvSpPr>
          <p:cNvPr id="4" name="Rettangolo 3"/>
          <p:cNvSpPr/>
          <p:nvPr/>
        </p:nvSpPr>
        <p:spPr>
          <a:xfrm>
            <a:off x="6897688" y="631825"/>
            <a:ext cx="131762" cy="142875"/>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CasellaDiTesto 4"/>
          <p:cNvSpPr txBox="1"/>
          <p:nvPr/>
        </p:nvSpPr>
        <p:spPr>
          <a:xfrm>
            <a:off x="179388" y="1397000"/>
            <a:ext cx="8640762" cy="5140325"/>
          </a:xfrm>
          <a:prstGeom prst="rect">
            <a:avLst/>
          </a:prstGeom>
          <a:noFill/>
        </p:spPr>
        <p:txBody>
          <a:bodyPr>
            <a:spAutoFit/>
          </a:bodyPr>
          <a:lstStyle/>
          <a:p>
            <a:pPr>
              <a:buFont typeface="Arial" charset="0"/>
              <a:buChar char="•"/>
              <a:defRPr/>
            </a:pPr>
            <a:r>
              <a:rPr lang="it-IT" sz="2400" dirty="0"/>
              <a:t> </a:t>
            </a:r>
            <a:r>
              <a:rPr lang="it-IT" sz="2400" dirty="0">
                <a:solidFill>
                  <a:srgbClr val="33CCFF"/>
                </a:solidFill>
                <a:effectLst>
                  <a:outerShdw blurRad="38100" dist="38100" dir="2700000" algn="tl">
                    <a:srgbClr val="FFFFFF"/>
                  </a:outerShdw>
                </a:effectLst>
              </a:rPr>
              <a:t>Fase I</a:t>
            </a:r>
            <a:r>
              <a:rPr lang="it-IT" sz="2400" dirty="0">
                <a:solidFill>
                  <a:schemeClr val="bg1"/>
                </a:solidFill>
              </a:rPr>
              <a:t>: somministrazione di una dose </a:t>
            </a:r>
          </a:p>
          <a:p>
            <a:pPr>
              <a:defRPr/>
            </a:pPr>
            <a:r>
              <a:rPr lang="it-IT" sz="2400" dirty="0">
                <a:solidFill>
                  <a:schemeClr val="bg1"/>
                </a:solidFill>
              </a:rPr>
              <a:t>singola e successivamente di dosi ripetute a 20-80 volontari sani [farmacocinetica, tossicologia]</a:t>
            </a:r>
          </a:p>
          <a:p>
            <a:pPr>
              <a:defRPr/>
            </a:pPr>
            <a:endParaRPr lang="it-IT" sz="2400" dirty="0"/>
          </a:p>
          <a:p>
            <a:pPr>
              <a:buFont typeface="Arial" charset="0"/>
              <a:buChar char="•"/>
              <a:defRPr/>
            </a:pPr>
            <a:r>
              <a:rPr lang="it-IT" sz="2400" dirty="0"/>
              <a:t> </a:t>
            </a:r>
            <a:r>
              <a:rPr lang="it-IT" sz="2400" dirty="0">
                <a:solidFill>
                  <a:srgbClr val="FF66FF"/>
                </a:solidFill>
                <a:effectLst>
                  <a:outerShdw blurRad="38100" dist="38100" dir="2700000" algn="tl">
                    <a:srgbClr val="FFFFFF"/>
                  </a:outerShdw>
                </a:effectLst>
              </a:rPr>
              <a:t>Fase II</a:t>
            </a:r>
            <a:r>
              <a:rPr lang="it-IT" sz="2400" dirty="0">
                <a:solidFill>
                  <a:schemeClr val="bg1"/>
                </a:solidFill>
              </a:rPr>
              <a:t>: valutazione dell’</a:t>
            </a:r>
            <a:r>
              <a:rPr lang="it-IT" sz="2400" u="sng" dirty="0">
                <a:solidFill>
                  <a:schemeClr val="bg1"/>
                </a:solidFill>
              </a:rPr>
              <a:t>efficacia</a:t>
            </a:r>
            <a:r>
              <a:rPr lang="it-IT" sz="2400" dirty="0">
                <a:solidFill>
                  <a:schemeClr val="bg1"/>
                </a:solidFill>
              </a:rPr>
              <a:t> in un primo gruppo limitato di pazienti (fase </a:t>
            </a:r>
            <a:r>
              <a:rPr lang="it-IT" sz="2400" dirty="0" err="1">
                <a:solidFill>
                  <a:schemeClr val="bg1"/>
                </a:solidFill>
              </a:rPr>
              <a:t>IIa</a:t>
            </a:r>
            <a:r>
              <a:rPr lang="it-IT" sz="2400" dirty="0">
                <a:solidFill>
                  <a:schemeClr val="bg1"/>
                </a:solidFill>
              </a:rPr>
              <a:t>, pilota) e poi in 2-300 pazienti informati (confronto con il placebo o con un farmaco di riferimento in doppio cieco) [dose-risposta =&gt; posologia]</a:t>
            </a:r>
          </a:p>
          <a:p>
            <a:pPr>
              <a:defRPr/>
            </a:pPr>
            <a:endParaRPr lang="it-IT" sz="2400" dirty="0"/>
          </a:p>
          <a:p>
            <a:pPr>
              <a:buFont typeface="Arial" charset="0"/>
              <a:buChar char="•"/>
              <a:defRPr/>
            </a:pPr>
            <a:endParaRPr lang="it-IT" sz="1600" dirty="0"/>
          </a:p>
          <a:p>
            <a:pPr>
              <a:buFont typeface="Arial" charset="0"/>
              <a:buChar char="•"/>
              <a:defRPr/>
            </a:pPr>
            <a:r>
              <a:rPr lang="it-IT" sz="2400" dirty="0">
                <a:solidFill>
                  <a:srgbClr val="66FF33"/>
                </a:solidFill>
                <a:effectLst>
                  <a:outerShdw blurRad="38100" dist="38100" dir="2700000" algn="tl">
                    <a:srgbClr val="FFFFFF"/>
                  </a:outerShdw>
                </a:effectLst>
              </a:rPr>
              <a:t>Fase III</a:t>
            </a:r>
            <a:r>
              <a:rPr lang="it-IT" sz="2400" dirty="0">
                <a:solidFill>
                  <a:schemeClr val="bg1"/>
                </a:solidFill>
              </a:rPr>
              <a:t>: studio multicentrico (controllato e randomizzato, RCT) su migliaia di pazienti (conferma di efficacia, dosaggi e sicurezza e valutazione dell’influenza della </a:t>
            </a:r>
            <a:r>
              <a:rPr lang="it-IT" sz="2400" u="sng" dirty="0">
                <a:solidFill>
                  <a:schemeClr val="bg1"/>
                </a:solidFill>
                <a:effectLst>
                  <a:outerShdw blurRad="38100" dist="38100" dir="2700000" algn="tl">
                    <a:srgbClr val="808080"/>
                  </a:outerShdw>
                </a:effectLst>
              </a:rPr>
              <a:t>variabilità individuale </a:t>
            </a:r>
            <a:r>
              <a:rPr lang="it-IT" sz="2400" dirty="0">
                <a:solidFill>
                  <a:schemeClr val="bg1"/>
                </a:solidFill>
              </a:rPr>
              <a:t>sulle risposte al farmaco)</a:t>
            </a:r>
          </a:p>
        </p:txBody>
      </p:sp>
      <p:sp>
        <p:nvSpPr>
          <p:cNvPr id="6" name="Rettangolo 5"/>
          <p:cNvSpPr/>
          <p:nvPr/>
        </p:nvSpPr>
        <p:spPr>
          <a:xfrm>
            <a:off x="7061200" y="857250"/>
            <a:ext cx="203200" cy="142875"/>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Rettangolo 6"/>
          <p:cNvSpPr/>
          <p:nvPr/>
        </p:nvSpPr>
        <p:spPr>
          <a:xfrm>
            <a:off x="7308850" y="1082675"/>
            <a:ext cx="357188" cy="142875"/>
          </a:xfrm>
          <a:prstGeom prst="rect">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3" name="Immagine 2" descr="FIG_172225.jpg"/>
          <p:cNvPicPr>
            <a:picLocks noChangeAspect="1"/>
          </p:cNvPicPr>
          <p:nvPr/>
        </p:nvPicPr>
        <p:blipFill>
          <a:blip r:embed="rId2" cstate="print">
            <a:lum bright="24000" contrast="30000"/>
          </a:blip>
          <a:srcRect t="10039"/>
          <a:stretch>
            <a:fillRect/>
          </a:stretch>
        </p:blipFill>
        <p:spPr>
          <a:xfrm>
            <a:off x="288032" y="912521"/>
            <a:ext cx="8532440" cy="5756839"/>
          </a:xfrm>
          <a:prstGeom prst="rect">
            <a:avLst/>
          </a:prstGeom>
          <a:ln>
            <a:noFill/>
          </a:ln>
          <a:effectLst>
            <a:softEdge rad="112500"/>
          </a:effectLst>
        </p:spPr>
      </p:pic>
      <p:sp>
        <p:nvSpPr>
          <p:cNvPr id="4" name="Titolo 1"/>
          <p:cNvSpPr>
            <a:spLocks noGrp="1"/>
          </p:cNvSpPr>
          <p:nvPr>
            <p:ph type="title"/>
          </p:nvPr>
        </p:nvSpPr>
        <p:spPr>
          <a:xfrm>
            <a:off x="0" y="-26988"/>
            <a:ext cx="9144000" cy="836613"/>
          </a:xfrm>
        </p:spPr>
        <p:txBody>
          <a:bodyPr/>
          <a:lstStyle/>
          <a:p>
            <a:pPr eaLnBrk="1" hangingPunct="1">
              <a:defRPr/>
            </a:pPr>
            <a:r>
              <a:rPr lang="it-IT" sz="2600" i="1" dirty="0" smtClean="0">
                <a:solidFill>
                  <a:srgbClr val="FFFF00"/>
                </a:solidFill>
                <a:effectLst>
                  <a:outerShdw blurRad="38100" dist="38100" dir="2700000" algn="tl">
                    <a:srgbClr val="000000">
                      <a:alpha val="43137"/>
                    </a:srgbClr>
                  </a:outerShdw>
                </a:effectLst>
              </a:rPr>
              <a:t>Gestione delle attività da parte del </a:t>
            </a:r>
            <a:r>
              <a:rPr lang="it-IT" sz="2600" dirty="0" err="1" smtClean="0">
                <a:solidFill>
                  <a:srgbClr val="FFFF00"/>
                </a:solidFill>
                <a:effectLst>
                  <a:outerShdw blurRad="38100" dist="38100" dir="2700000" algn="tl">
                    <a:srgbClr val="000000">
                      <a:alpha val="43137"/>
                    </a:srgbClr>
                  </a:outerShdw>
                </a:effectLst>
              </a:rPr>
              <a:t>clinical</a:t>
            </a:r>
            <a:r>
              <a:rPr lang="it-IT" sz="2600" dirty="0" smtClean="0">
                <a:solidFill>
                  <a:srgbClr val="FFFF00"/>
                </a:solidFill>
                <a:effectLst>
                  <a:outerShdw blurRad="38100" dist="38100" dir="2700000" algn="tl">
                    <a:srgbClr val="000000">
                      <a:alpha val="43137"/>
                    </a:srgbClr>
                  </a:outerShdw>
                </a:effectLst>
              </a:rPr>
              <a:t> </a:t>
            </a:r>
            <a:r>
              <a:rPr lang="it-IT" sz="2600" dirty="0" err="1" smtClean="0">
                <a:solidFill>
                  <a:srgbClr val="FFFF00"/>
                </a:solidFill>
                <a:effectLst>
                  <a:outerShdw blurRad="38100" dist="38100" dir="2700000" algn="tl">
                    <a:srgbClr val="000000">
                      <a:alpha val="43137"/>
                    </a:srgbClr>
                  </a:outerShdw>
                </a:effectLst>
              </a:rPr>
              <a:t>study</a:t>
            </a:r>
            <a:r>
              <a:rPr lang="it-IT" sz="2600" dirty="0" smtClean="0">
                <a:solidFill>
                  <a:srgbClr val="FFFF00"/>
                </a:solidFill>
                <a:effectLst>
                  <a:outerShdw blurRad="38100" dist="38100" dir="2700000" algn="tl">
                    <a:srgbClr val="000000">
                      <a:alpha val="43137"/>
                    </a:srgbClr>
                  </a:outerShdw>
                </a:effectLst>
              </a:rPr>
              <a:t> team (CST)</a:t>
            </a:r>
            <a:endParaRPr lang="it-IT" sz="2600" i="1" dirty="0" smtClean="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CasellaDiTesto 4"/>
          <p:cNvSpPr txBox="1"/>
          <p:nvPr/>
        </p:nvSpPr>
        <p:spPr>
          <a:xfrm>
            <a:off x="34925" y="73025"/>
            <a:ext cx="9109075" cy="6740525"/>
          </a:xfrm>
          <a:prstGeom prst="rect">
            <a:avLst/>
          </a:prstGeom>
          <a:noFill/>
        </p:spPr>
        <p:txBody>
          <a:bodyPr>
            <a:spAutoFit/>
          </a:bodyPr>
          <a:lstStyle/>
          <a:p>
            <a:pPr>
              <a:spcAft>
                <a:spcPts val="25"/>
              </a:spcAft>
              <a:defRPr/>
            </a:pPr>
            <a:r>
              <a:rPr lang="it-IT" dirty="0">
                <a:solidFill>
                  <a:schemeClr val="bg1"/>
                </a:solidFill>
              </a:rPr>
              <a:t>In Italia, lo studio clinico può essere iniziato solo dopo aver ottenuto l’</a:t>
            </a:r>
            <a:r>
              <a:rPr lang="it-IT" u="sng" dirty="0">
                <a:solidFill>
                  <a:schemeClr val="bg1"/>
                </a:solidFill>
              </a:rPr>
              <a:t>autorizzazione</a:t>
            </a:r>
            <a:r>
              <a:rPr lang="it-IT" dirty="0">
                <a:solidFill>
                  <a:schemeClr val="bg1"/>
                </a:solidFill>
              </a:rPr>
              <a:t> da parte dell’AIFA, il </a:t>
            </a:r>
            <a:r>
              <a:rPr lang="it-IT" u="sng" dirty="0">
                <a:solidFill>
                  <a:schemeClr val="bg1"/>
                </a:solidFill>
              </a:rPr>
              <a:t>parere </a:t>
            </a:r>
            <a:r>
              <a:rPr lang="it-IT" dirty="0">
                <a:solidFill>
                  <a:schemeClr val="bg1"/>
                </a:solidFill>
              </a:rPr>
              <a:t>positivo del Comitato Etico e il </a:t>
            </a:r>
            <a:r>
              <a:rPr lang="it-IT" u="sng" dirty="0">
                <a:solidFill>
                  <a:schemeClr val="bg1"/>
                </a:solidFill>
              </a:rPr>
              <a:t>consenso</a:t>
            </a:r>
            <a:r>
              <a:rPr lang="it-IT" dirty="0">
                <a:solidFill>
                  <a:schemeClr val="bg1"/>
                </a:solidFill>
              </a:rPr>
              <a:t> informato del soggetto partecipante allo studio </a:t>
            </a:r>
            <a:r>
              <a:rPr lang="it-IT" dirty="0">
                <a:solidFill>
                  <a:schemeClr val="bg1"/>
                </a:solidFill>
              </a:rPr>
              <a:t>stesso (</a:t>
            </a:r>
            <a:r>
              <a:rPr lang="it-IT" dirty="0">
                <a:solidFill>
                  <a:schemeClr val="bg1"/>
                </a:solidFill>
              </a:rPr>
              <a:t>Negli anni ‘60 la Dichiarazione di Helsinki definisce, fra l’altro, i principi etici della sperimentazione e la necessità del </a:t>
            </a:r>
            <a:r>
              <a:rPr lang="it-IT" dirty="0">
                <a:solidFill>
                  <a:schemeClr val="bg1"/>
                </a:solidFill>
              </a:rPr>
              <a:t>consenso). </a:t>
            </a:r>
            <a:endParaRPr lang="it-IT" dirty="0">
              <a:solidFill>
                <a:schemeClr val="bg1"/>
              </a:solidFill>
            </a:endParaRPr>
          </a:p>
          <a:p>
            <a:pPr>
              <a:spcAft>
                <a:spcPts val="25"/>
              </a:spcAft>
              <a:defRPr/>
            </a:pPr>
            <a:endParaRPr lang="it-IT" dirty="0">
              <a:solidFill>
                <a:schemeClr val="bg1"/>
              </a:solidFill>
            </a:endParaRPr>
          </a:p>
          <a:p>
            <a:pPr>
              <a:spcAft>
                <a:spcPts val="25"/>
              </a:spcAft>
              <a:defRPr/>
            </a:pPr>
            <a:r>
              <a:rPr lang="it-IT" b="1" dirty="0">
                <a:solidFill>
                  <a:srgbClr val="00FF00"/>
                </a:solidFill>
                <a:effectLst>
                  <a:outerShdw blurRad="38100" dist="38100" dir="2700000" algn="tl">
                    <a:srgbClr val="000000">
                      <a:alpha val="43137"/>
                    </a:srgbClr>
                  </a:outerShdw>
                </a:effectLst>
              </a:rPr>
              <a:t>IL PROTOCOLLO</a:t>
            </a:r>
          </a:p>
          <a:p>
            <a:pPr>
              <a:spcAft>
                <a:spcPts val="25"/>
              </a:spcAft>
              <a:defRPr/>
            </a:pPr>
            <a:r>
              <a:rPr lang="it-IT" dirty="0">
                <a:solidFill>
                  <a:schemeClr val="bg1"/>
                </a:solidFill>
              </a:rPr>
              <a:t>E’ il documento di riferimento per lo studio clinico di cui è presupposto scientifico, etico e organizzativo. Deve riportare tutte le spiegazioni utili a capire perché lo studio va realizzato, perché è strutturato in un certo modo, e tutte le istruzioni per eseguire lo studio in modo corretto, accurato e completo. Nasce dalla collaborazione di diverse figure professionali: lo sperimentatore clinico, il monitor, uno statistico, un esperto di affari regolatori, un responsabile amministrativo, un esperto di prodotto e di farmacovigilanza. </a:t>
            </a:r>
          </a:p>
          <a:p>
            <a:pPr>
              <a:spcAft>
                <a:spcPts val="25"/>
              </a:spcAft>
              <a:defRPr/>
            </a:pPr>
            <a:endParaRPr lang="it-IT" dirty="0">
              <a:solidFill>
                <a:schemeClr val="bg1"/>
              </a:solidFill>
            </a:endParaRPr>
          </a:p>
          <a:p>
            <a:pPr>
              <a:spcAft>
                <a:spcPts val="25"/>
              </a:spcAft>
              <a:defRPr/>
            </a:pPr>
            <a:r>
              <a:rPr lang="it-IT" b="1" dirty="0">
                <a:solidFill>
                  <a:srgbClr val="00FF00"/>
                </a:solidFill>
                <a:effectLst>
                  <a:outerShdw blurRad="38100" dist="38100" dir="2700000" algn="tl">
                    <a:srgbClr val="000000">
                      <a:alpha val="43137"/>
                    </a:srgbClr>
                  </a:outerShdw>
                </a:effectLst>
              </a:rPr>
              <a:t>IL COMITATO ETICO</a:t>
            </a:r>
          </a:p>
          <a:p>
            <a:pPr>
              <a:spcAft>
                <a:spcPts val="25"/>
              </a:spcAft>
              <a:defRPr/>
            </a:pPr>
            <a:r>
              <a:rPr lang="it-IT" dirty="0">
                <a:solidFill>
                  <a:schemeClr val="bg1"/>
                </a:solidFill>
              </a:rPr>
              <a:t>Garantisce la tutela dei diritti, della sicurezza e del benessere delle persone in sperimentazione e di fornire pubblica garanzia di tale tutela esprimendo, per esempio, il parere su: protocollo, idoneità degli sperimentatori e delle strutture, metodologia adottata per informare i pazienti, necessità di sospendere la sperimentazione per gravi eventi avversi, etc. In accordo con il DM 08/02/2013 (</a:t>
            </a:r>
            <a:r>
              <a:rPr lang="it-IT" i="1" dirty="0">
                <a:solidFill>
                  <a:schemeClr val="bg1"/>
                </a:solidFill>
              </a:rPr>
              <a:t>Criteri per la composizione e il funzionamento dei CE</a:t>
            </a:r>
            <a:r>
              <a:rPr lang="it-IT" dirty="0">
                <a:solidFill>
                  <a:schemeClr val="bg1"/>
                </a:solidFill>
              </a:rPr>
              <a:t>), la composizione del CE deve garantire le qualifiche e l’esperienza necessarie a valutare gli aspetti etici, scientifici e metodologici dello studio.</a:t>
            </a:r>
          </a:p>
          <a:p>
            <a:pPr>
              <a:spcAft>
                <a:spcPts val="25"/>
              </a:spcAft>
              <a:defRPr/>
            </a:pPr>
            <a:endParaRPr lang="it-IT" dirty="0">
              <a:solidFill>
                <a:schemeClr val="bg1"/>
              </a:solidFill>
            </a:endParaRPr>
          </a:p>
          <a:p>
            <a:pPr>
              <a:spcAft>
                <a:spcPts val="25"/>
              </a:spcAft>
              <a:defRPr/>
            </a:pPr>
            <a:endParaRPr lang="it-IT"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179388" y="115888"/>
            <a:ext cx="8713787" cy="1878012"/>
          </a:xfrm>
          <a:prstGeom prst="rect">
            <a:avLst/>
          </a:prstGeom>
          <a:noFill/>
          <a:ln w="9525">
            <a:noFill/>
            <a:miter lim="800000"/>
            <a:headEnd/>
            <a:tailEnd/>
          </a:ln>
        </p:spPr>
        <p:txBody>
          <a:bodyPr>
            <a:spAutoFit/>
          </a:bodyPr>
          <a:lstStyle/>
          <a:p>
            <a:pPr>
              <a:spcBef>
                <a:spcPct val="50000"/>
              </a:spcBef>
              <a:defRPr/>
            </a:pPr>
            <a:r>
              <a:rPr lang="it-IT" b="1">
                <a:solidFill>
                  <a:srgbClr val="0000FF"/>
                </a:solidFill>
                <a:effectLst>
                  <a:outerShdw blurRad="38100" dist="38100" dir="2700000" algn="tl">
                    <a:srgbClr val="C0C0C0"/>
                  </a:outerShdw>
                </a:effectLst>
              </a:rPr>
              <a:t>FARMACOLOGIA</a:t>
            </a:r>
            <a:r>
              <a:rPr lang="it-IT">
                <a:solidFill>
                  <a:srgbClr val="0000FF"/>
                </a:solidFill>
              </a:rPr>
              <a:t>:</a:t>
            </a:r>
            <a:r>
              <a:rPr lang="it-IT"/>
              <a:t> </a:t>
            </a:r>
            <a:r>
              <a:rPr lang="it-IT" b="1">
                <a:solidFill>
                  <a:srgbClr val="000066"/>
                </a:solidFill>
              </a:rPr>
              <a:t>Scienza che studia i farmaci e le interazioni reciproche fra questi e gli organismi viventi.</a:t>
            </a:r>
          </a:p>
          <a:p>
            <a:pPr>
              <a:spcBef>
                <a:spcPct val="50000"/>
              </a:spcBef>
              <a:defRPr/>
            </a:pPr>
            <a:endParaRPr lang="it-IT" sz="1200"/>
          </a:p>
          <a:p>
            <a:pPr>
              <a:spcBef>
                <a:spcPct val="50000"/>
              </a:spcBef>
              <a:defRPr/>
            </a:pPr>
            <a:r>
              <a:rPr lang="it-IT" b="1">
                <a:solidFill>
                  <a:srgbClr val="0000FF"/>
                </a:solidFill>
                <a:effectLst>
                  <a:outerShdw blurRad="38100" dist="38100" dir="2700000" algn="tl">
                    <a:srgbClr val="C0C0C0"/>
                  </a:outerShdw>
                </a:effectLst>
              </a:rPr>
              <a:t>FARMACO</a:t>
            </a:r>
            <a:r>
              <a:rPr lang="it-IT"/>
              <a:t>: </a:t>
            </a:r>
            <a:r>
              <a:rPr lang="it-IT" b="1">
                <a:solidFill>
                  <a:srgbClr val="000066"/>
                </a:solidFill>
              </a:rPr>
              <a:t>ogni sostanza capace di provocare in un organismo modificazioni funzionali (=&gt; effetti benefici/terapeutici o dannosi) mediante un’azione chimica o fisica.</a:t>
            </a:r>
          </a:p>
        </p:txBody>
      </p:sp>
      <p:sp>
        <p:nvSpPr>
          <p:cNvPr id="3075" name="Text Box 6"/>
          <p:cNvSpPr txBox="1">
            <a:spLocks noChangeArrowheads="1"/>
          </p:cNvSpPr>
          <p:nvPr/>
        </p:nvSpPr>
        <p:spPr bwMode="auto">
          <a:xfrm>
            <a:off x="0" y="2060575"/>
            <a:ext cx="9144000" cy="5056188"/>
          </a:xfrm>
          <a:prstGeom prst="rect">
            <a:avLst/>
          </a:prstGeom>
          <a:noFill/>
          <a:ln w="9525">
            <a:noFill/>
            <a:miter lim="800000"/>
            <a:headEnd/>
            <a:tailEnd/>
          </a:ln>
        </p:spPr>
        <p:txBody>
          <a:bodyPr>
            <a:spAutoFit/>
          </a:bodyPr>
          <a:lstStyle/>
          <a:p>
            <a:pPr marL="342900" indent="-342900" algn="ctr">
              <a:defRPr/>
            </a:pPr>
            <a:r>
              <a:rPr lang="it-IT" b="1" u="sng">
                <a:solidFill>
                  <a:srgbClr val="800000"/>
                </a:solidFill>
                <a:effectLst>
                  <a:outerShdw blurRad="38100" dist="38100" dir="2700000" algn="tl">
                    <a:srgbClr val="C0C0C0"/>
                  </a:outerShdw>
                </a:effectLst>
              </a:rPr>
              <a:t>COMPITI DELLA FARMACOLOGIA</a:t>
            </a:r>
            <a:endParaRPr lang="it-IT" u="sng"/>
          </a:p>
          <a:p>
            <a:pPr marL="342900" indent="-342900">
              <a:lnSpc>
                <a:spcPct val="130000"/>
              </a:lnSpc>
              <a:buFontTx/>
              <a:buAutoNum type="arabicParenR"/>
              <a:defRPr/>
            </a:pPr>
            <a:r>
              <a:rPr lang="it-IT" sz="1600"/>
              <a:t>Lo studio delle </a:t>
            </a:r>
            <a:r>
              <a:rPr lang="it-IT" sz="1600" b="1"/>
              <a:t>modificazioni funzionali</a:t>
            </a:r>
            <a:r>
              <a:rPr lang="it-IT" sz="1600"/>
              <a:t> prodotte da qualunque sostanza attiva;</a:t>
            </a:r>
          </a:p>
          <a:p>
            <a:pPr marL="342900" indent="-342900">
              <a:lnSpc>
                <a:spcPct val="130000"/>
              </a:lnSpc>
              <a:buFontTx/>
              <a:buAutoNum type="arabicParenR"/>
              <a:defRPr/>
            </a:pPr>
            <a:r>
              <a:rPr lang="it-IT" sz="1600"/>
              <a:t>L’individuazione delle leggi che regolano gli </a:t>
            </a:r>
            <a:r>
              <a:rPr lang="it-IT" sz="1600" b="1"/>
              <a:t>effetti</a:t>
            </a:r>
            <a:r>
              <a:rPr lang="it-IT" sz="1600"/>
              <a:t> funzionali e biochimici dei farmaci anche a livello ultrastrutturale, le loro eventuali </a:t>
            </a:r>
            <a:r>
              <a:rPr lang="it-IT" sz="1600" b="1"/>
              <a:t>azioni associate</a:t>
            </a:r>
            <a:r>
              <a:rPr lang="it-IT" sz="1600"/>
              <a:t> e la risposta dell’organismo nelle diverse </a:t>
            </a:r>
            <a:r>
              <a:rPr lang="it-IT" sz="1600" b="1"/>
              <a:t>condizioni</a:t>
            </a:r>
            <a:r>
              <a:rPr lang="it-IT" sz="1600"/>
              <a:t> fisiologiche, patologiche, ambientali e sperimentali; </a:t>
            </a:r>
          </a:p>
          <a:p>
            <a:pPr marL="342900" indent="-342900">
              <a:lnSpc>
                <a:spcPct val="130000"/>
              </a:lnSpc>
              <a:buFontTx/>
              <a:buAutoNum type="arabicParenR"/>
              <a:defRPr/>
            </a:pPr>
            <a:r>
              <a:rPr lang="it-IT" sz="1600"/>
              <a:t>L’esame delle modalità di assorbimento, metabolismo ed eliminazione dei farmaci introdotti per le diverse vie naturali o artificiali (</a:t>
            </a:r>
            <a:r>
              <a:rPr lang="it-IT" sz="1600" b="1"/>
              <a:t>FARMACOCINETICA</a:t>
            </a:r>
            <a:r>
              <a:rPr lang="it-IT" sz="1600"/>
              <a:t>); </a:t>
            </a:r>
          </a:p>
          <a:p>
            <a:pPr marL="342900" indent="-342900">
              <a:lnSpc>
                <a:spcPct val="130000"/>
              </a:lnSpc>
              <a:buFontTx/>
              <a:buAutoNum type="arabicParenR"/>
              <a:defRPr/>
            </a:pPr>
            <a:r>
              <a:rPr lang="it-IT" sz="1600"/>
              <a:t>La determinazione delle dosi terapeuticamente utili e dei loro più razionali modi di impiego (</a:t>
            </a:r>
            <a:r>
              <a:rPr lang="it-IT" sz="1600" b="1"/>
              <a:t>POSOLOGIA</a:t>
            </a:r>
            <a:r>
              <a:rPr lang="it-IT" sz="1600"/>
              <a:t>); </a:t>
            </a:r>
          </a:p>
          <a:p>
            <a:pPr marL="342900" indent="-342900">
              <a:lnSpc>
                <a:spcPct val="130000"/>
              </a:lnSpc>
              <a:buFontTx/>
              <a:buAutoNum type="arabicParenR"/>
              <a:defRPr/>
            </a:pPr>
            <a:r>
              <a:rPr lang="it-IT" sz="1600"/>
              <a:t>La segnalazione delle forme di </a:t>
            </a:r>
            <a:r>
              <a:rPr lang="it-IT" sz="1600" b="1"/>
              <a:t>abnorme suscettibilità</a:t>
            </a:r>
            <a:r>
              <a:rPr lang="it-IT" sz="1600"/>
              <a:t> o modificata </a:t>
            </a:r>
            <a:r>
              <a:rPr lang="it-IT" sz="1600" b="1"/>
              <a:t>tolleranza</a:t>
            </a:r>
            <a:r>
              <a:rPr lang="it-IT" sz="1600"/>
              <a:t> ai farmaci (idiosincrasia e allergia; abitudine, tachifilassi e resistenza); </a:t>
            </a:r>
          </a:p>
          <a:p>
            <a:pPr marL="342900" indent="-342900">
              <a:lnSpc>
                <a:spcPct val="130000"/>
              </a:lnSpc>
              <a:buFontTx/>
              <a:buAutoNum type="arabicParenR"/>
              <a:defRPr/>
            </a:pPr>
            <a:r>
              <a:rPr lang="it-IT" sz="1600"/>
              <a:t>Lo studio dell’azione dannosa delle sostanze attive (</a:t>
            </a:r>
            <a:r>
              <a:rPr lang="it-IT" sz="1600" b="1"/>
              <a:t>TOSSICOLOGIA</a:t>
            </a:r>
            <a:r>
              <a:rPr lang="it-IT" sz="1600"/>
              <a:t>);</a:t>
            </a:r>
          </a:p>
          <a:p>
            <a:pPr marL="342900" indent="-342900">
              <a:lnSpc>
                <a:spcPct val="130000"/>
              </a:lnSpc>
              <a:buFontTx/>
              <a:buAutoNum type="arabicParenR"/>
              <a:defRPr/>
            </a:pPr>
            <a:r>
              <a:rPr lang="it-IT" sz="1600"/>
              <a:t>Lo studio delle risposte farmacologiche in funzione di varianti genetiche degli organismi (</a:t>
            </a:r>
            <a:r>
              <a:rPr lang="it-IT" sz="1600" b="1"/>
              <a:t>FARMACOGENETICA</a:t>
            </a:r>
            <a:r>
              <a:rPr lang="it-IT" sz="1600"/>
              <a:t>)</a:t>
            </a:r>
          </a:p>
          <a:p>
            <a:pPr marL="342900" indent="-342900">
              <a:lnSpc>
                <a:spcPct val="130000"/>
              </a:lnSpc>
              <a:buFontTx/>
              <a:buAutoNum type="arabicParenR"/>
              <a:defRPr/>
            </a:pPr>
            <a:r>
              <a:rPr lang="it-IT" sz="1600"/>
              <a:t>La regolamentazione della </a:t>
            </a:r>
            <a:r>
              <a:rPr lang="it-IT" sz="1600" b="1"/>
              <a:t>sperimentazione preclinica e clinica</a:t>
            </a:r>
            <a:r>
              <a:rPr lang="it-IT" sz="1600"/>
              <a:t> dei farmaci</a:t>
            </a:r>
          </a:p>
          <a:p>
            <a:pPr marL="342900" indent="-342900">
              <a:buFontTx/>
              <a:buAutoNum type="arabicParenR"/>
              <a:defRPr/>
            </a:pPr>
            <a:endParaRPr lang="it-IT" sz="16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CasellaDiTesto 4"/>
          <p:cNvSpPr txBox="1"/>
          <p:nvPr/>
        </p:nvSpPr>
        <p:spPr>
          <a:xfrm>
            <a:off x="34925" y="-26988"/>
            <a:ext cx="9109075" cy="2584451"/>
          </a:xfrm>
          <a:prstGeom prst="rect">
            <a:avLst/>
          </a:prstGeom>
          <a:noFill/>
        </p:spPr>
        <p:txBody>
          <a:bodyPr>
            <a:spAutoFit/>
          </a:bodyPr>
          <a:lstStyle/>
          <a:p>
            <a:pPr>
              <a:defRPr/>
            </a:pPr>
            <a:endParaRPr lang="it-IT" dirty="0">
              <a:solidFill>
                <a:schemeClr val="bg1"/>
              </a:solidFill>
            </a:endParaRPr>
          </a:p>
          <a:p>
            <a:pPr>
              <a:defRPr/>
            </a:pPr>
            <a:r>
              <a:rPr lang="it-IT" b="1" dirty="0">
                <a:solidFill>
                  <a:srgbClr val="00FF00"/>
                </a:solidFill>
                <a:effectLst>
                  <a:outerShdw blurRad="38100" dist="38100" dir="2700000" algn="tl">
                    <a:srgbClr val="000000">
                      <a:alpha val="43137"/>
                    </a:srgbClr>
                  </a:outerShdw>
                </a:effectLst>
              </a:rPr>
              <a:t>IL CONSENSO INFORMATO</a:t>
            </a:r>
          </a:p>
          <a:p>
            <a:pPr>
              <a:defRPr/>
            </a:pPr>
            <a:r>
              <a:rPr lang="it-IT" dirty="0">
                <a:solidFill>
                  <a:schemeClr val="bg1"/>
                </a:solidFill>
              </a:rPr>
              <a:t>Rende lecito l’atto medico e il trattamento sanitario ed esprime il diritto di autodeterminazione alla salute, fondamentale per la collaborazione e partecipazione della persona. Rappresenta un processo conoscitivo essenziale nel rapporto </a:t>
            </a:r>
            <a:r>
              <a:rPr lang="it-IT" dirty="0" err="1">
                <a:solidFill>
                  <a:schemeClr val="bg1"/>
                </a:solidFill>
              </a:rPr>
              <a:t>medico-paziente</a:t>
            </a:r>
            <a:r>
              <a:rPr lang="it-IT" dirty="0">
                <a:solidFill>
                  <a:schemeClr val="bg1"/>
                </a:solidFill>
              </a:rPr>
              <a:t> fondato su tre cardini: adeguata informazione, qualità e comprensione dell’informazione (certezza che il paziente abbia compreso le informazioni), libertà-capacità decisionale (adesione volontaria) del soggetto.</a:t>
            </a:r>
          </a:p>
          <a:p>
            <a:pPr>
              <a:defRPr/>
            </a:pPr>
            <a:endParaRPr lang="it-IT" dirty="0">
              <a:solidFill>
                <a:schemeClr val="bg1"/>
              </a:solidFill>
            </a:endParaRPr>
          </a:p>
        </p:txBody>
      </p:sp>
      <p:pic>
        <p:nvPicPr>
          <p:cNvPr id="3" name="Immagine 2" descr="FIG_175559.jpg"/>
          <p:cNvPicPr>
            <a:picLocks noChangeAspect="1"/>
          </p:cNvPicPr>
          <p:nvPr/>
        </p:nvPicPr>
        <p:blipFill>
          <a:blip r:embed="rId3" cstate="print">
            <a:lum bright="19000" contrast="39000"/>
          </a:blip>
          <a:srcRect l="4872"/>
          <a:stretch>
            <a:fillRect/>
          </a:stretch>
        </p:blipFill>
        <p:spPr>
          <a:xfrm>
            <a:off x="1895159" y="2420888"/>
            <a:ext cx="5376633" cy="42390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66"/>
        </a:solidFill>
        <a:effectLst/>
      </p:bgPr>
    </p:bg>
    <p:spTree>
      <p:nvGrpSpPr>
        <p:cNvPr id="1" name=""/>
        <p:cNvGrpSpPr/>
        <p:nvPr/>
      </p:nvGrpSpPr>
      <p:grpSpPr>
        <a:xfrm>
          <a:off x="0" y="0"/>
          <a:ext cx="0" cy="0"/>
          <a:chOff x="0" y="0"/>
          <a:chExt cx="0" cy="0"/>
        </a:xfrm>
      </p:grpSpPr>
      <p:sp>
        <p:nvSpPr>
          <p:cNvPr id="22530" name="Titolo 1"/>
          <p:cNvSpPr>
            <a:spLocks noGrp="1"/>
          </p:cNvSpPr>
          <p:nvPr>
            <p:ph type="title"/>
          </p:nvPr>
        </p:nvSpPr>
        <p:spPr>
          <a:xfrm>
            <a:off x="0" y="-26988"/>
            <a:ext cx="9144000" cy="836613"/>
          </a:xfrm>
        </p:spPr>
        <p:txBody>
          <a:bodyPr/>
          <a:lstStyle/>
          <a:p>
            <a:pPr eaLnBrk="1" hangingPunct="1"/>
            <a:r>
              <a:rPr lang="it-IT" sz="3000" i="1" smtClean="0">
                <a:solidFill>
                  <a:srgbClr val="FFFF00"/>
                </a:solidFill>
              </a:rPr>
              <a:t>Gli attori della sperimentazione clinica</a:t>
            </a:r>
          </a:p>
        </p:txBody>
      </p:sp>
      <p:sp>
        <p:nvSpPr>
          <p:cNvPr id="22531" name="CasellaDiTesto 4"/>
          <p:cNvSpPr txBox="1">
            <a:spLocks noChangeArrowheads="1"/>
          </p:cNvSpPr>
          <p:nvPr/>
        </p:nvSpPr>
        <p:spPr bwMode="auto">
          <a:xfrm>
            <a:off x="0" y="692150"/>
            <a:ext cx="8893175" cy="6248400"/>
          </a:xfrm>
          <a:prstGeom prst="rect">
            <a:avLst/>
          </a:prstGeom>
          <a:noFill/>
          <a:ln w="9525">
            <a:noFill/>
            <a:miter lim="800000"/>
            <a:headEnd/>
            <a:tailEnd/>
          </a:ln>
        </p:spPr>
        <p:txBody>
          <a:bodyPr>
            <a:spAutoFit/>
          </a:bodyPr>
          <a:lstStyle/>
          <a:p>
            <a:r>
              <a:rPr lang="it-IT" sz="2000" b="1" u="sng">
                <a:solidFill>
                  <a:srgbClr val="00B0F0"/>
                </a:solidFill>
              </a:rPr>
              <a:t>Sperimentatore clinico:</a:t>
            </a:r>
            <a:r>
              <a:rPr lang="it-IT" sz="2000">
                <a:solidFill>
                  <a:srgbClr val="00B0F0"/>
                </a:solidFill>
              </a:rPr>
              <a:t> </a:t>
            </a:r>
            <a:r>
              <a:rPr lang="it-IT" sz="2000">
                <a:solidFill>
                  <a:schemeClr val="bg1"/>
                </a:solidFill>
              </a:rPr>
              <a:t>persona adeguatamente qualificata, per istruzione e formazione, con comprovata esperienza in ricerca clinica, di valori etici e d’integrità professionale riconosciuta. Lo sperimentatore deve assicurare adeguatezza delle risorse, adeguata assistenza ai soggetti arruolati e deve assicurare che lo studio sia condotto in conformità al protocollo. Deve ottenere e documentare il consenso informato dal paziente, nonché informare il Comitato Etico sullo stato di avanzamento dello studio.</a:t>
            </a:r>
          </a:p>
          <a:p>
            <a:endParaRPr lang="it-IT" sz="2000">
              <a:solidFill>
                <a:schemeClr val="bg1"/>
              </a:solidFill>
            </a:endParaRPr>
          </a:p>
          <a:p>
            <a:r>
              <a:rPr lang="it-IT" sz="2000" b="1" u="sng">
                <a:solidFill>
                  <a:srgbClr val="FF0000"/>
                </a:solidFill>
              </a:rPr>
              <a:t>Sponsor:  </a:t>
            </a:r>
            <a:r>
              <a:rPr lang="it-IT" sz="2000">
                <a:solidFill>
                  <a:schemeClr val="bg1"/>
                </a:solidFill>
              </a:rPr>
              <a:t>ha la responsabilità di preparare, adottare e mantenere sistemi di </a:t>
            </a:r>
            <a:r>
              <a:rPr lang="it-IT" sz="2000" u="sng">
                <a:solidFill>
                  <a:schemeClr val="bg1"/>
                </a:solidFill>
              </a:rPr>
              <a:t>assicurazione e controllo della qualità </a:t>
            </a:r>
            <a:r>
              <a:rPr lang="it-IT" sz="2000">
                <a:solidFill>
                  <a:schemeClr val="bg1"/>
                </a:solidFill>
              </a:rPr>
              <a:t>per mezzo di dettagliate Procedure Standard Operative (SOP), in ottemperanza alla Buona Pratica Clinica (GCP) e alle disposizioni normative applicabili. Lo sponsor definisce tutti gli obblighi e le funzioni relativi alla sperimentazione, seleziona i centri di ricerca e gli sperimentatori, presenta la documentazione per ottenere l’autorizzazione alla sperimentazione clinica. Deve garantire una corretta gestione dello studio: pianificazione e supervisione del monitoraggio, gestione dei dati, analisi statistica, preparazione del report finale e pubblicazione dei risultati. Lo sponsor può demandare alcuni o tutti i compiti e le funzioni spettanti a una CRO (organizzazione di ricerca a contratto) facendosi comunque carico della responsabilità finale per la qualità e l’integrità dei dati.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3554" name="Titolo 1"/>
          <p:cNvSpPr>
            <a:spLocks noGrp="1"/>
          </p:cNvSpPr>
          <p:nvPr>
            <p:ph type="title"/>
          </p:nvPr>
        </p:nvSpPr>
        <p:spPr>
          <a:xfrm>
            <a:off x="0" y="-26988"/>
            <a:ext cx="9144000" cy="836613"/>
          </a:xfrm>
        </p:spPr>
        <p:txBody>
          <a:bodyPr/>
          <a:lstStyle/>
          <a:p>
            <a:pPr eaLnBrk="1" hangingPunct="1"/>
            <a:r>
              <a:rPr lang="it-IT" sz="3000" i="1" smtClean="0">
                <a:solidFill>
                  <a:srgbClr val="FFFF00"/>
                </a:solidFill>
              </a:rPr>
              <a:t>Gli attori della sperimentazione clinica</a:t>
            </a:r>
          </a:p>
        </p:txBody>
      </p:sp>
      <p:sp>
        <p:nvSpPr>
          <p:cNvPr id="23555" name="CasellaDiTesto 4"/>
          <p:cNvSpPr txBox="1">
            <a:spLocks noChangeArrowheads="1"/>
          </p:cNvSpPr>
          <p:nvPr/>
        </p:nvSpPr>
        <p:spPr bwMode="auto">
          <a:xfrm>
            <a:off x="0" y="692150"/>
            <a:ext cx="8893175" cy="4094163"/>
          </a:xfrm>
          <a:prstGeom prst="rect">
            <a:avLst/>
          </a:prstGeom>
          <a:noFill/>
          <a:ln w="9525">
            <a:noFill/>
            <a:miter lim="800000"/>
            <a:headEnd/>
            <a:tailEnd/>
          </a:ln>
        </p:spPr>
        <p:txBody>
          <a:bodyPr>
            <a:spAutoFit/>
          </a:bodyPr>
          <a:lstStyle/>
          <a:p>
            <a:r>
              <a:rPr lang="it-IT" sz="2000" b="1" u="sng">
                <a:solidFill>
                  <a:srgbClr val="00FF00"/>
                </a:solidFill>
              </a:rPr>
              <a:t>Monitor:</a:t>
            </a:r>
            <a:r>
              <a:rPr lang="it-IT" sz="2000">
                <a:solidFill>
                  <a:schemeClr val="bg1"/>
                </a:solidFill>
              </a:rPr>
              <a:t> è l’interfaccia principale fra sperimentatore e, tramite le attività di monitoraggio, deve garantire che la sperimentazione venga condotta e documentata in modo appropriato, in conformità al protocollo e alle SOP. Il monitor deve visitare lo sperimentatore prima, durante e alla fine dello studio per verificare: qualifiche e risorse adeguate dello sperimentatore e del suo staff; adeguatezza delle strutture; conoscenza ed aderenza al protocollo; ottenimento del consenso informato; il rispetto dei criteri e del ritmo di arruolamento; i documenti originali (schede raccolta dati); che gli eventi avversi siano appropriatamente documentati; che le operazioni di conservazione, distribuzione, restituzione e smaltimento del farmaco siano registrate e correttamente documentate. A conclusione di ogni visita di monitoraggio, il monitor deve sottoporre allo sponsor un rapporto scritto.</a:t>
            </a:r>
          </a:p>
          <a:p>
            <a:endParaRPr lang="it-IT" sz="200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24578" name="Titolo 1"/>
          <p:cNvSpPr>
            <a:spLocks noGrp="1"/>
          </p:cNvSpPr>
          <p:nvPr>
            <p:ph type="title"/>
          </p:nvPr>
        </p:nvSpPr>
        <p:spPr>
          <a:xfrm>
            <a:off x="857250" y="211138"/>
            <a:ext cx="5286375" cy="1431925"/>
          </a:xfrm>
        </p:spPr>
        <p:txBody>
          <a:bodyPr/>
          <a:lstStyle/>
          <a:p>
            <a:pPr eaLnBrk="1" hangingPunct="1"/>
            <a:r>
              <a:rPr lang="it-IT" sz="3500" i="1" smtClean="0">
                <a:solidFill>
                  <a:srgbClr val="FFFF00"/>
                </a:solidFill>
              </a:rPr>
              <a:t>Approvazione</a:t>
            </a:r>
          </a:p>
        </p:txBody>
      </p:sp>
      <p:pic>
        <p:nvPicPr>
          <p:cNvPr id="24579" name="Immagine 2" descr="test_clinici_farmaci.jpg"/>
          <p:cNvPicPr>
            <a:picLocks noChangeAspect="1"/>
          </p:cNvPicPr>
          <p:nvPr/>
        </p:nvPicPr>
        <p:blipFill>
          <a:blip r:embed="rId3" cstate="print"/>
          <a:srcRect/>
          <a:stretch>
            <a:fillRect/>
          </a:stretch>
        </p:blipFill>
        <p:spPr bwMode="auto">
          <a:xfrm>
            <a:off x="6130925" y="98425"/>
            <a:ext cx="2786063" cy="1684338"/>
          </a:xfrm>
          <a:prstGeom prst="rect">
            <a:avLst/>
          </a:prstGeom>
          <a:noFill/>
          <a:ln w="9525">
            <a:noFill/>
            <a:miter lim="800000"/>
            <a:headEnd/>
            <a:tailEnd/>
          </a:ln>
        </p:spPr>
      </p:pic>
      <p:sp>
        <p:nvSpPr>
          <p:cNvPr id="13316" name="CasellaDiTesto 4"/>
          <p:cNvSpPr txBox="1">
            <a:spLocks noChangeArrowheads="1"/>
          </p:cNvSpPr>
          <p:nvPr/>
        </p:nvSpPr>
        <p:spPr bwMode="auto">
          <a:xfrm>
            <a:off x="0" y="1781175"/>
            <a:ext cx="9144000" cy="4092575"/>
          </a:xfrm>
          <a:prstGeom prst="rect">
            <a:avLst/>
          </a:prstGeom>
          <a:noFill/>
          <a:ln w="9525">
            <a:noFill/>
            <a:miter lim="800000"/>
            <a:headEnd/>
            <a:tailEnd/>
          </a:ln>
        </p:spPr>
        <p:txBody>
          <a:bodyPr>
            <a:spAutoFit/>
          </a:bodyPr>
          <a:lstStyle/>
          <a:p>
            <a:pPr>
              <a:buFont typeface="Arial" pitchFamily="34" charset="0"/>
              <a:buChar char="•"/>
              <a:defRPr/>
            </a:pPr>
            <a:r>
              <a:rPr lang="it-IT" sz="2600" dirty="0">
                <a:solidFill>
                  <a:schemeClr val="bg1"/>
                </a:solidFill>
                <a:effectLst>
                  <a:outerShdw blurRad="38100" dist="38100" dir="2700000" algn="tl">
                    <a:srgbClr val="000000">
                      <a:alpha val="43137"/>
                    </a:srgbClr>
                  </a:outerShdw>
                </a:effectLst>
              </a:rPr>
              <a:t> REGISTRAZIONE (con i dati degli studi </a:t>
            </a:r>
            <a:r>
              <a:rPr lang="it-IT" sz="2600" dirty="0" err="1">
                <a:solidFill>
                  <a:schemeClr val="bg1"/>
                </a:solidFill>
                <a:effectLst>
                  <a:outerShdw blurRad="38100" dist="38100" dir="2700000" algn="tl">
                    <a:srgbClr val="000000">
                      <a:alpha val="43137"/>
                    </a:srgbClr>
                  </a:outerShdw>
                </a:effectLst>
              </a:rPr>
              <a:t>preclinici</a:t>
            </a:r>
            <a:r>
              <a:rPr lang="it-IT" sz="2600" dirty="0">
                <a:solidFill>
                  <a:schemeClr val="bg1"/>
                </a:solidFill>
                <a:effectLst>
                  <a:outerShdw blurRad="38100" dist="38100" dir="2700000" algn="tl">
                    <a:srgbClr val="000000">
                      <a:alpha val="43137"/>
                    </a:srgbClr>
                  </a:outerShdw>
                </a:effectLst>
              </a:rPr>
              <a:t> e clinici viene preparato un dossier da presentare alle Autorità </a:t>
            </a:r>
            <a:r>
              <a:rPr lang="it-IT" sz="2600" dirty="0" err="1">
                <a:solidFill>
                  <a:schemeClr val="bg1"/>
                </a:solidFill>
                <a:effectLst>
                  <a:outerShdw blurRad="38100" dist="38100" dir="2700000" algn="tl">
                    <a:srgbClr val="000000">
                      <a:alpha val="43137"/>
                    </a:srgbClr>
                  </a:outerShdw>
                </a:effectLst>
              </a:rPr>
              <a:t>regolatorie</a:t>
            </a:r>
            <a:r>
              <a:rPr lang="it-IT" sz="2600" dirty="0">
                <a:solidFill>
                  <a:schemeClr val="bg1"/>
                </a:solidFill>
                <a:effectLst>
                  <a:outerShdw blurRad="38100" dist="38100" dir="2700000" algn="tl">
                    <a:srgbClr val="000000">
                      <a:alpha val="43137"/>
                    </a:srgbClr>
                  </a:outerShdw>
                </a:effectLst>
              </a:rPr>
              <a:t> (FDA, EMA, AIFA) per ottenere l’autorizzazione alla commercializzazione</a:t>
            </a:r>
          </a:p>
          <a:p>
            <a:pPr>
              <a:buFont typeface="Arial" pitchFamily="34" charset="0"/>
              <a:buChar char="•"/>
              <a:defRPr/>
            </a:pPr>
            <a:endParaRPr lang="it-IT" sz="2600" dirty="0">
              <a:solidFill>
                <a:schemeClr val="bg1"/>
              </a:solidFill>
              <a:effectLst>
                <a:outerShdw blurRad="38100" dist="38100" dir="2700000" algn="tl">
                  <a:srgbClr val="000000">
                    <a:alpha val="43137"/>
                  </a:srgbClr>
                </a:outerShdw>
              </a:effectLst>
            </a:endParaRPr>
          </a:p>
          <a:p>
            <a:pPr>
              <a:buFont typeface="Arial" pitchFamily="34" charset="0"/>
              <a:buChar char="•"/>
              <a:defRPr/>
            </a:pPr>
            <a:r>
              <a:rPr lang="it-IT" sz="2600" dirty="0">
                <a:solidFill>
                  <a:schemeClr val="bg1"/>
                </a:solidFill>
                <a:effectLst>
                  <a:outerShdw blurRad="38100" dist="38100" dir="2700000" algn="tl">
                    <a:srgbClr val="000000">
                      <a:alpha val="43137"/>
                    </a:srgbClr>
                  </a:outerShdw>
                </a:effectLst>
              </a:rPr>
              <a:t> </a:t>
            </a:r>
            <a:r>
              <a:rPr lang="it-IT" sz="2600" dirty="0">
                <a:solidFill>
                  <a:schemeClr val="bg1"/>
                </a:solidFill>
                <a:effectLst>
                  <a:outerShdw blurRad="38100" dist="38100" dir="2700000" algn="tl">
                    <a:srgbClr val="000000">
                      <a:alpha val="43137"/>
                    </a:srgbClr>
                  </a:outerShdw>
                </a:effectLst>
              </a:rPr>
              <a:t>Brevetto</a:t>
            </a:r>
          </a:p>
          <a:p>
            <a:pPr>
              <a:defRPr/>
            </a:pPr>
            <a:r>
              <a:rPr lang="it-IT" sz="2600" dirty="0">
                <a:solidFill>
                  <a:schemeClr val="bg1"/>
                </a:solidFill>
                <a:effectLst>
                  <a:outerShdw blurRad="38100" dist="38100" dir="2700000" algn="tl">
                    <a:srgbClr val="000000">
                      <a:alpha val="43137"/>
                    </a:srgbClr>
                  </a:outerShdw>
                </a:effectLst>
              </a:rPr>
              <a:t> </a:t>
            </a:r>
            <a:endParaRPr lang="it-IT" sz="2600" dirty="0">
              <a:solidFill>
                <a:schemeClr val="bg1"/>
              </a:solidFill>
              <a:effectLst>
                <a:outerShdw blurRad="38100" dist="38100" dir="2700000" algn="tl">
                  <a:srgbClr val="000000">
                    <a:alpha val="43137"/>
                  </a:srgbClr>
                </a:outerShdw>
              </a:effectLst>
            </a:endParaRPr>
          </a:p>
          <a:p>
            <a:pPr>
              <a:defRPr/>
            </a:pPr>
            <a:r>
              <a:rPr lang="it-IT" sz="2600" dirty="0">
                <a:solidFill>
                  <a:srgbClr val="FF0000"/>
                </a:solidFill>
                <a:effectLst>
                  <a:outerShdw blurRad="38100" dist="38100" dir="2700000" algn="tl">
                    <a:srgbClr val="000000">
                      <a:alpha val="43137"/>
                    </a:srgbClr>
                  </a:outerShdw>
                </a:effectLst>
              </a:rPr>
              <a:t>Fase IV</a:t>
            </a:r>
            <a:r>
              <a:rPr lang="it-IT" sz="2600" dirty="0">
                <a:solidFill>
                  <a:schemeClr val="bg1"/>
                </a:solidFill>
                <a:effectLst>
                  <a:outerShdw blurRad="38100" dist="38100" dir="2700000" algn="tl">
                    <a:srgbClr val="000000">
                      <a:alpha val="43137"/>
                    </a:srgbClr>
                  </a:outerShdw>
                </a:effectLst>
              </a:rPr>
              <a:t>: FARMACOVIGILANZA (confronto con altri trattamenti, reazioni avverse poco frequenti, </a:t>
            </a:r>
            <a:r>
              <a:rPr lang="it-IT" sz="2600" dirty="0">
                <a:solidFill>
                  <a:srgbClr val="FFC000"/>
                </a:solidFill>
                <a:effectLst>
                  <a:outerShdw blurRad="38100" dist="38100" dir="2700000" algn="tl">
                    <a:srgbClr val="000000">
                      <a:alpha val="43137"/>
                    </a:srgbClr>
                  </a:outerShdw>
                </a:effectLst>
              </a:rPr>
              <a:t>nuove indicazioni terapeutiche</a:t>
            </a:r>
            <a:r>
              <a:rPr lang="it-IT" sz="2600" dirty="0">
                <a:solidFill>
                  <a:schemeClr val="bg1"/>
                </a:solidFill>
                <a:effectLst>
                  <a:outerShdw blurRad="38100" dist="38100" dir="2700000" algn="tl">
                    <a:srgbClr val="000000">
                      <a:alpha val="43137"/>
                    </a:srgbClr>
                  </a:outerShdw>
                </a:effectLst>
              </a:rPr>
              <a:t>)</a:t>
            </a:r>
          </a:p>
        </p:txBody>
      </p:sp>
      <p:sp>
        <p:nvSpPr>
          <p:cNvPr id="8" name="Rettangolo 7"/>
          <p:cNvSpPr/>
          <p:nvPr/>
        </p:nvSpPr>
        <p:spPr>
          <a:xfrm>
            <a:off x="7683500" y="1285875"/>
            <a:ext cx="317500" cy="1428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24582" name="Picture 4" descr="Mostra immagine a dimensione intera">
            <a:hlinkClick r:id="rId4"/>
          </p:cNvPr>
          <p:cNvPicPr>
            <a:picLocks noChangeAspect="1" noChangeArrowheads="1"/>
          </p:cNvPicPr>
          <p:nvPr/>
        </p:nvPicPr>
        <p:blipFill>
          <a:blip r:embed="rId5" cstate="print"/>
          <a:srcRect/>
          <a:stretch>
            <a:fillRect/>
          </a:stretch>
        </p:blipFill>
        <p:spPr bwMode="auto">
          <a:xfrm>
            <a:off x="7216775" y="5384800"/>
            <a:ext cx="189230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l="1047" t="11076" r="1570" b="6923"/>
          <a:stretch>
            <a:fillRect/>
          </a:stretch>
        </p:blipFill>
        <p:spPr bwMode="auto">
          <a:xfrm>
            <a:off x="0" y="1052513"/>
            <a:ext cx="9144000" cy="5822950"/>
          </a:xfrm>
          <a:prstGeom prst="rect">
            <a:avLst/>
          </a:prstGeom>
          <a:noFill/>
          <a:ln w="9525">
            <a:noFill/>
            <a:miter lim="800000"/>
            <a:headEnd/>
            <a:tailEnd/>
          </a:ln>
        </p:spPr>
      </p:pic>
      <p:sp>
        <p:nvSpPr>
          <p:cNvPr id="25603" name="Text Box 3"/>
          <p:cNvSpPr txBox="1">
            <a:spLocks noChangeArrowheads="1"/>
          </p:cNvSpPr>
          <p:nvPr/>
        </p:nvSpPr>
        <p:spPr bwMode="auto">
          <a:xfrm>
            <a:off x="890588" y="138113"/>
            <a:ext cx="7642225" cy="646112"/>
          </a:xfrm>
          <a:prstGeom prst="rect">
            <a:avLst/>
          </a:prstGeom>
          <a:noFill/>
          <a:ln w="9525">
            <a:noFill/>
            <a:miter lim="800000"/>
            <a:headEnd/>
            <a:tailEnd/>
          </a:ln>
        </p:spPr>
        <p:txBody>
          <a:bodyPr wrap="none">
            <a:spAutoFit/>
          </a:bodyPr>
          <a:lstStyle/>
          <a:p>
            <a:r>
              <a:rPr lang="it-IT" sz="3600" b="1">
                <a:latin typeface="Comic Sans MS" pitchFamily="66" charset="0"/>
              </a:rPr>
              <a:t>Therapeutic Development Pipeline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Rot="1" noChangeArrowheads="1"/>
          </p:cNvSpPr>
          <p:nvPr/>
        </p:nvSpPr>
        <p:spPr bwMode="auto">
          <a:xfrm>
            <a:off x="457200" y="274638"/>
            <a:ext cx="8229600" cy="633412"/>
          </a:xfrm>
          <a:prstGeom prst="rect">
            <a:avLst/>
          </a:prstGeom>
          <a:noFill/>
          <a:ln w="9525">
            <a:noFill/>
            <a:miter lim="800000"/>
            <a:headEnd/>
            <a:tailEnd/>
          </a:ln>
        </p:spPr>
        <p:txBody>
          <a:bodyPr anchor="ctr"/>
          <a:lstStyle/>
          <a:p>
            <a:pPr algn="ctr"/>
            <a:r>
              <a:rPr lang="it-IT" sz="3600" b="1">
                <a:latin typeface="Comic Sans MS" pitchFamily="66" charset="0"/>
              </a:rPr>
              <a:t>NME success rate by phase</a:t>
            </a:r>
            <a:r>
              <a:rPr lang="it-IT" sz="3600" b="1">
                <a:solidFill>
                  <a:schemeClr val="tx2"/>
                </a:solidFill>
              </a:rPr>
              <a:t> </a:t>
            </a:r>
          </a:p>
        </p:txBody>
      </p:sp>
      <p:pic>
        <p:nvPicPr>
          <p:cNvPr id="26627" name="Picture 3" descr="nchembio">
            <a:hlinkClick r:id="rId3"/>
          </p:cNvPr>
          <p:cNvPicPr>
            <a:picLocks noChangeAspect="1" noChangeArrowheads="1"/>
          </p:cNvPicPr>
          <p:nvPr/>
        </p:nvPicPr>
        <p:blipFill>
          <a:blip r:embed="rId4" cstate="print"/>
          <a:srcRect/>
          <a:stretch>
            <a:fillRect/>
          </a:stretch>
        </p:blipFill>
        <p:spPr bwMode="auto">
          <a:xfrm>
            <a:off x="971550" y="1268413"/>
            <a:ext cx="7250113" cy="4181475"/>
          </a:xfrm>
          <a:prstGeom prst="rect">
            <a:avLst/>
          </a:prstGeom>
          <a:noFill/>
          <a:ln w="9525">
            <a:noFill/>
            <a:miter lim="800000"/>
            <a:headEnd/>
            <a:tailEnd/>
          </a:ln>
        </p:spPr>
      </p:pic>
      <p:sp>
        <p:nvSpPr>
          <p:cNvPr id="26628" name="Text Box 4"/>
          <p:cNvSpPr txBox="1">
            <a:spLocks noChangeArrowheads="1"/>
          </p:cNvSpPr>
          <p:nvPr/>
        </p:nvSpPr>
        <p:spPr bwMode="auto">
          <a:xfrm>
            <a:off x="250825" y="5805488"/>
            <a:ext cx="8713788" cy="427037"/>
          </a:xfrm>
          <a:prstGeom prst="rect">
            <a:avLst/>
          </a:prstGeom>
          <a:noFill/>
          <a:ln w="9525">
            <a:noFill/>
            <a:miter lim="800000"/>
            <a:headEnd/>
            <a:tailEnd/>
          </a:ln>
        </p:spPr>
        <p:txBody>
          <a:bodyPr>
            <a:spAutoFit/>
          </a:bodyPr>
          <a:lstStyle/>
          <a:p>
            <a:pPr algn="ctr"/>
            <a:r>
              <a:rPr lang="it-IT" sz="2200" i="1">
                <a:latin typeface="Comic Sans MS" pitchFamily="66" charset="0"/>
              </a:rPr>
              <a:t>Will Translational Medicine rescue Drug Discovery?</a:t>
            </a:r>
          </a:p>
        </p:txBody>
      </p:sp>
      <p:sp>
        <p:nvSpPr>
          <p:cNvPr id="26629" name="AutoShape 5"/>
          <p:cNvSpPr>
            <a:spLocks noChangeArrowheads="1"/>
          </p:cNvSpPr>
          <p:nvPr/>
        </p:nvSpPr>
        <p:spPr bwMode="auto">
          <a:xfrm>
            <a:off x="2987675" y="3125788"/>
            <a:ext cx="576263" cy="792162"/>
          </a:xfrm>
          <a:prstGeom prst="rightArrow">
            <a:avLst>
              <a:gd name="adj1" fmla="val 53907"/>
              <a:gd name="adj2" fmla="val 42148"/>
            </a:avLst>
          </a:prstGeom>
          <a:noFill/>
          <a:ln w="9525">
            <a:solidFill>
              <a:srgbClr val="FF6600"/>
            </a:solidFill>
            <a:miter lim="800000"/>
            <a:headEnd/>
            <a:tailEnd/>
          </a:ln>
          <a:effectLst>
            <a:prstShdw prst="shdw17" dist="17961" dir="2700000">
              <a:srgbClr val="993D00"/>
            </a:prstShdw>
          </a:effectLst>
        </p:spPr>
        <p:txBody>
          <a:bodyPr wrap="none" anchor="ctr"/>
          <a:lstStyle/>
          <a:p>
            <a:endParaRPr lang="it-IT"/>
          </a:p>
        </p:txBody>
      </p:sp>
      <p:sp>
        <p:nvSpPr>
          <p:cNvPr id="26630" name="AutoShape 6"/>
          <p:cNvSpPr>
            <a:spLocks noChangeArrowheads="1"/>
          </p:cNvSpPr>
          <p:nvPr/>
        </p:nvSpPr>
        <p:spPr bwMode="auto">
          <a:xfrm>
            <a:off x="4227513" y="3116263"/>
            <a:ext cx="576262" cy="792162"/>
          </a:xfrm>
          <a:prstGeom prst="rightArrow">
            <a:avLst>
              <a:gd name="adj1" fmla="val 53907"/>
              <a:gd name="adj2" fmla="val 42148"/>
            </a:avLst>
          </a:prstGeom>
          <a:noFill/>
          <a:ln w="9525">
            <a:solidFill>
              <a:srgbClr val="FF0000"/>
            </a:solidFill>
            <a:miter lim="800000"/>
            <a:headEnd/>
            <a:tailEnd/>
          </a:ln>
          <a:effectLst>
            <a:prstShdw prst="shdw17" dist="17961" dir="2700000">
              <a:srgbClr val="990000"/>
            </a:prstShdw>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26988"/>
            <a:ext cx="9144000" cy="5256213"/>
          </a:xfrm>
          <a:prstGeom prst="rect">
            <a:avLst/>
          </a:prstGeom>
          <a:solidFill>
            <a:schemeClr val="bg1"/>
          </a:solidFill>
          <a:ln w="9525">
            <a:solidFill>
              <a:schemeClr val="tx1"/>
            </a:solidFill>
            <a:miter lim="800000"/>
            <a:headEnd/>
            <a:tailEnd/>
          </a:ln>
        </p:spPr>
        <p:txBody>
          <a:bodyPr wrap="none" anchor="ctr"/>
          <a:lstStyle/>
          <a:p>
            <a:endParaRPr lang="it-IT"/>
          </a:p>
        </p:txBody>
      </p:sp>
      <p:pic>
        <p:nvPicPr>
          <p:cNvPr id="27651" name="Picture 3"/>
          <p:cNvPicPr>
            <a:picLocks noChangeAspect="1" noChangeArrowheads="1"/>
          </p:cNvPicPr>
          <p:nvPr/>
        </p:nvPicPr>
        <p:blipFill>
          <a:blip r:embed="rId2" cstate="print"/>
          <a:srcRect/>
          <a:stretch>
            <a:fillRect/>
          </a:stretch>
        </p:blipFill>
        <p:spPr bwMode="auto">
          <a:xfrm>
            <a:off x="0" y="742950"/>
            <a:ext cx="9144000" cy="4486275"/>
          </a:xfrm>
          <a:prstGeom prst="rect">
            <a:avLst/>
          </a:prstGeom>
          <a:noFill/>
          <a:ln w="9525">
            <a:noFill/>
            <a:miter lim="800000"/>
            <a:headEnd/>
            <a:tailEnd/>
          </a:ln>
        </p:spPr>
      </p:pic>
      <p:sp>
        <p:nvSpPr>
          <p:cNvPr id="161796" name="Text Box 4"/>
          <p:cNvSpPr txBox="1">
            <a:spLocks noChangeArrowheads="1"/>
          </p:cNvSpPr>
          <p:nvPr/>
        </p:nvSpPr>
        <p:spPr bwMode="auto">
          <a:xfrm>
            <a:off x="158750" y="5373688"/>
            <a:ext cx="8985250" cy="1282700"/>
          </a:xfrm>
          <a:prstGeom prst="rect">
            <a:avLst/>
          </a:prstGeom>
          <a:noFill/>
          <a:ln w="9525">
            <a:noFill/>
            <a:miter lim="800000"/>
            <a:headEnd/>
            <a:tailEnd/>
          </a:ln>
          <a:effectLst/>
        </p:spPr>
        <p:txBody>
          <a:bodyPr>
            <a:spAutoFit/>
          </a:bodyPr>
          <a:lstStyle/>
          <a:p>
            <a:pPr>
              <a:defRPr/>
            </a:pPr>
            <a:r>
              <a:rPr lang="it-IT" sz="2600">
                <a:solidFill>
                  <a:srgbClr val="FF0000"/>
                </a:solidFill>
                <a:effectLst>
                  <a:outerShdw blurRad="38100" dist="38100" dir="2700000" algn="tl">
                    <a:srgbClr val="000000"/>
                  </a:outerShdw>
                </a:effectLst>
                <a:latin typeface="Comic Sans MS" pitchFamily="66" charset="0"/>
              </a:rPr>
              <a:t>MISSION:</a:t>
            </a:r>
            <a:r>
              <a:rPr lang="it-IT" sz="2600">
                <a:solidFill>
                  <a:srgbClr val="00FF00"/>
                </a:solidFill>
                <a:effectLst>
                  <a:outerShdw blurRad="38100" dist="38100" dir="2700000" algn="tl">
                    <a:srgbClr val="000000"/>
                  </a:outerShdw>
                </a:effectLst>
                <a:latin typeface="Comic Sans MS" pitchFamily="66" charset="0"/>
              </a:rPr>
              <a:t> </a:t>
            </a:r>
            <a:r>
              <a:rPr lang="it-IT" sz="2600">
                <a:effectLst>
                  <a:outerShdw blurRad="38100" dist="38100" dir="2700000" algn="tl">
                    <a:srgbClr val="000000"/>
                  </a:outerShdw>
                </a:effectLst>
                <a:latin typeface="Comic Sans MS" pitchFamily="66" charset="0"/>
              </a:rPr>
              <a:t>Improving the process by which diagnostics and therapeutics are developed, to make translational science more efficient, less expensive and less risky.</a:t>
            </a:r>
          </a:p>
        </p:txBody>
      </p:sp>
      <p:pic>
        <p:nvPicPr>
          <p:cNvPr id="27653" name="Picture 5"/>
          <p:cNvPicPr>
            <a:picLocks noChangeAspect="1" noChangeArrowheads="1"/>
          </p:cNvPicPr>
          <p:nvPr/>
        </p:nvPicPr>
        <p:blipFill>
          <a:blip r:embed="rId3" cstate="print"/>
          <a:srcRect l="696" t="34932" r="696" b="3175"/>
          <a:stretch>
            <a:fillRect/>
          </a:stretch>
        </p:blipFill>
        <p:spPr bwMode="auto">
          <a:xfrm>
            <a:off x="0" y="-1588"/>
            <a:ext cx="5099050" cy="701676"/>
          </a:xfrm>
          <a:prstGeom prst="rect">
            <a:avLst/>
          </a:prstGeom>
          <a:noFill/>
          <a:ln w="9525">
            <a:noFill/>
            <a:miter lim="800000"/>
            <a:headEnd/>
            <a:tailEnd/>
          </a:ln>
        </p:spPr>
      </p:pic>
      <p:sp>
        <p:nvSpPr>
          <p:cNvPr id="161798" name="Text Box 6"/>
          <p:cNvSpPr txBox="1">
            <a:spLocks noChangeArrowheads="1"/>
          </p:cNvSpPr>
          <p:nvPr/>
        </p:nvSpPr>
        <p:spPr bwMode="auto">
          <a:xfrm>
            <a:off x="971550" y="104775"/>
            <a:ext cx="8172450" cy="587375"/>
          </a:xfrm>
          <a:prstGeom prst="rect">
            <a:avLst/>
          </a:prstGeom>
          <a:solidFill>
            <a:schemeClr val="bg1"/>
          </a:solidFill>
          <a:ln w="9525">
            <a:noFill/>
            <a:miter lim="800000"/>
            <a:headEnd/>
            <a:tailEnd/>
          </a:ln>
          <a:effectLst/>
        </p:spPr>
        <p:txBody>
          <a:bodyPr>
            <a:spAutoFit/>
          </a:bodyPr>
          <a:lstStyle/>
          <a:p>
            <a:pPr>
              <a:lnSpc>
                <a:spcPct val="70000"/>
              </a:lnSpc>
              <a:spcBef>
                <a:spcPct val="50000"/>
              </a:spcBef>
              <a:defRPr/>
            </a:pPr>
            <a:endParaRPr lang="it-IT" sz="200" b="1" dirty="0">
              <a:solidFill>
                <a:srgbClr val="FF0066"/>
              </a:solidFill>
              <a:effectLst>
                <a:outerShdw blurRad="38100" dist="38100" dir="2700000" algn="tl">
                  <a:srgbClr val="C0C0C0"/>
                </a:outerShdw>
              </a:effectLst>
              <a:latin typeface="Comic Sans MS" pitchFamily="66" charset="0"/>
            </a:endParaRPr>
          </a:p>
          <a:p>
            <a:pPr>
              <a:lnSpc>
                <a:spcPct val="70000"/>
              </a:lnSpc>
              <a:spcBef>
                <a:spcPct val="50000"/>
              </a:spcBef>
              <a:defRPr/>
            </a:pPr>
            <a:r>
              <a:rPr lang="it-IT" sz="2400" b="1" dirty="0">
                <a:solidFill>
                  <a:srgbClr val="FF0066"/>
                </a:solidFill>
                <a:effectLst>
                  <a:outerShdw blurRad="38100" dist="38100" dir="2700000" algn="tl">
                    <a:srgbClr val="C0C0C0"/>
                  </a:outerShdw>
                </a:effectLst>
                <a:latin typeface="Comic Sans MS" pitchFamily="66" charset="0"/>
              </a:rPr>
              <a:t>National Center </a:t>
            </a:r>
            <a:r>
              <a:rPr lang="it-IT" sz="2400" b="1" dirty="0" err="1">
                <a:solidFill>
                  <a:srgbClr val="FF0066"/>
                </a:solidFill>
                <a:effectLst>
                  <a:outerShdw blurRad="38100" dist="38100" dir="2700000" algn="tl">
                    <a:srgbClr val="C0C0C0"/>
                  </a:outerShdw>
                </a:effectLst>
                <a:latin typeface="Comic Sans MS" pitchFamily="66" charset="0"/>
              </a:rPr>
              <a:t>for</a:t>
            </a:r>
            <a:r>
              <a:rPr lang="it-IT" sz="2400" b="1" dirty="0">
                <a:solidFill>
                  <a:srgbClr val="FF0066"/>
                </a:solidFill>
                <a:effectLst>
                  <a:outerShdw blurRad="38100" dist="38100" dir="2700000" algn="tl">
                    <a:srgbClr val="C0C0C0"/>
                  </a:outerShdw>
                </a:effectLst>
                <a:latin typeface="Comic Sans MS" pitchFamily="66" charset="0"/>
              </a:rPr>
              <a:t> </a:t>
            </a:r>
            <a:r>
              <a:rPr lang="it-IT" sz="2400" b="1" dirty="0" err="1">
                <a:solidFill>
                  <a:srgbClr val="FF0066"/>
                </a:solidFill>
                <a:effectLst>
                  <a:outerShdw blurRad="38100" dist="38100" dir="2700000" algn="tl">
                    <a:srgbClr val="C0C0C0"/>
                  </a:outerShdw>
                </a:effectLst>
                <a:latin typeface="Comic Sans MS" pitchFamily="66" charset="0"/>
              </a:rPr>
              <a:t>Advancing</a:t>
            </a:r>
            <a:r>
              <a:rPr lang="it-IT" sz="2400" b="1" dirty="0">
                <a:solidFill>
                  <a:srgbClr val="FF0066"/>
                </a:solidFill>
                <a:effectLst>
                  <a:outerShdw blurRad="38100" dist="38100" dir="2700000" algn="tl">
                    <a:srgbClr val="C0C0C0"/>
                  </a:outerShdw>
                </a:effectLst>
                <a:latin typeface="Comic Sans MS" pitchFamily="66" charset="0"/>
              </a:rPr>
              <a:t> </a:t>
            </a:r>
            <a:r>
              <a:rPr lang="it-IT" sz="2400" b="1" dirty="0" err="1">
                <a:solidFill>
                  <a:srgbClr val="FF0066"/>
                </a:solidFill>
                <a:effectLst>
                  <a:outerShdw blurRad="38100" dist="38100" dir="2700000" algn="tl">
                    <a:srgbClr val="C0C0C0"/>
                  </a:outerShdw>
                </a:effectLst>
                <a:latin typeface="Comic Sans MS" pitchFamily="66" charset="0"/>
              </a:rPr>
              <a:t>Translational</a:t>
            </a:r>
            <a:r>
              <a:rPr lang="it-IT" sz="2400" b="1" dirty="0">
                <a:solidFill>
                  <a:srgbClr val="FF0066"/>
                </a:solidFill>
                <a:effectLst>
                  <a:outerShdw blurRad="38100" dist="38100" dir="2700000" algn="tl">
                    <a:srgbClr val="C0C0C0"/>
                  </a:outerShdw>
                </a:effectLst>
                <a:latin typeface="Comic Sans MS" pitchFamily="66" charset="0"/>
              </a:rPr>
              <a:t> </a:t>
            </a:r>
            <a:r>
              <a:rPr lang="it-IT" sz="2400" b="1" dirty="0" err="1">
                <a:solidFill>
                  <a:srgbClr val="FF0066"/>
                </a:solidFill>
                <a:effectLst>
                  <a:outerShdw blurRad="38100" dist="38100" dir="2700000" algn="tl">
                    <a:srgbClr val="C0C0C0"/>
                  </a:outerShdw>
                </a:effectLst>
                <a:latin typeface="Comic Sans MS" pitchFamily="66" charset="0"/>
              </a:rPr>
              <a:t>Sciences</a:t>
            </a:r>
            <a:endParaRPr lang="it-IT" sz="2400" b="1" dirty="0">
              <a:solidFill>
                <a:srgbClr val="FF0066"/>
              </a:solidFill>
              <a:effectLst>
                <a:outerShdw blurRad="38100" dist="38100" dir="2700000" algn="tl">
                  <a:srgbClr val="C0C0C0"/>
                </a:outerShdw>
              </a:effectLst>
              <a:latin typeface="Comic Sans MS" pitchFamily="66" charset="0"/>
            </a:endParaRPr>
          </a:p>
          <a:p>
            <a:pPr>
              <a:lnSpc>
                <a:spcPct val="70000"/>
              </a:lnSpc>
              <a:spcBef>
                <a:spcPct val="50000"/>
              </a:spcBef>
              <a:defRPr/>
            </a:pPr>
            <a:endParaRPr lang="it-IT" sz="200" b="1" dirty="0">
              <a:solidFill>
                <a:srgbClr val="FF0066"/>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1533525" y="766763"/>
            <a:ext cx="5846763" cy="609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l="1350" t="5040" r="1350" b="5040"/>
          <a:stretch>
            <a:fillRect/>
          </a:stretch>
        </p:blipFill>
        <p:spPr bwMode="auto">
          <a:xfrm>
            <a:off x="106363" y="123825"/>
            <a:ext cx="2593975" cy="641350"/>
          </a:xfrm>
          <a:prstGeom prst="rect">
            <a:avLst/>
          </a:prstGeom>
          <a:noFill/>
          <a:ln w="9525">
            <a:noFill/>
            <a:miter lim="800000"/>
            <a:headEnd/>
            <a:tailEnd/>
          </a:ln>
        </p:spPr>
      </p:pic>
      <p:sp>
        <p:nvSpPr>
          <p:cNvPr id="149507" name="Text Box 3"/>
          <p:cNvSpPr txBox="1">
            <a:spLocks noChangeArrowheads="1"/>
          </p:cNvSpPr>
          <p:nvPr/>
        </p:nvSpPr>
        <p:spPr bwMode="auto">
          <a:xfrm>
            <a:off x="755650" y="2060575"/>
            <a:ext cx="6516688" cy="4291013"/>
          </a:xfrm>
          <a:prstGeom prst="rect">
            <a:avLst/>
          </a:prstGeom>
          <a:noFill/>
          <a:ln w="9525">
            <a:noFill/>
            <a:miter lim="800000"/>
            <a:headEnd/>
            <a:tailEnd/>
          </a:ln>
          <a:effectLst/>
        </p:spPr>
        <p:txBody>
          <a:bodyPr>
            <a:spAutoFit/>
          </a:bodyPr>
          <a:lstStyle/>
          <a:p>
            <a:pPr>
              <a:lnSpc>
                <a:spcPct val="190000"/>
              </a:lnSpc>
              <a:spcBef>
                <a:spcPct val="50000"/>
              </a:spcBef>
              <a:buFontTx/>
              <a:buChar char="o"/>
              <a:defRPr/>
            </a:pPr>
            <a:r>
              <a:rPr lang="it-IT" sz="2400" dirty="0">
                <a:solidFill>
                  <a:srgbClr val="C00000"/>
                </a:solidFill>
                <a:effectLst>
                  <a:outerShdw blurRad="38100" dist="38100" dir="2700000" algn="tl">
                    <a:srgbClr val="000000"/>
                  </a:outerShdw>
                </a:effectLst>
                <a:latin typeface="Comic Sans MS" pitchFamily="66" charset="0"/>
              </a:rPr>
              <a:t> </a:t>
            </a:r>
            <a:r>
              <a:rPr lang="it-IT" sz="2400" dirty="0" err="1">
                <a:solidFill>
                  <a:srgbClr val="C00000"/>
                </a:solidFill>
                <a:effectLst>
                  <a:outerShdw blurRad="38100" dist="38100" dir="2700000" algn="tl">
                    <a:srgbClr val="000000"/>
                  </a:outerShdw>
                </a:effectLst>
                <a:latin typeface="Comic Sans MS" pitchFamily="66" charset="0"/>
              </a:rPr>
              <a:t>Rescuing</a:t>
            </a:r>
            <a:r>
              <a:rPr lang="it-IT" sz="2400" dirty="0">
                <a:solidFill>
                  <a:srgbClr val="C00000"/>
                </a:solidFill>
                <a:effectLst>
                  <a:outerShdw blurRad="38100" dist="38100" dir="2700000" algn="tl">
                    <a:srgbClr val="000000"/>
                  </a:outerShdw>
                </a:effectLst>
                <a:latin typeface="Comic Sans MS" pitchFamily="66" charset="0"/>
              </a:rPr>
              <a:t> and </a:t>
            </a:r>
            <a:r>
              <a:rPr lang="it-IT" sz="2400" dirty="0" err="1">
                <a:solidFill>
                  <a:srgbClr val="C00000"/>
                </a:solidFill>
                <a:effectLst>
                  <a:outerShdw blurRad="38100" dist="38100" dir="2700000" algn="tl">
                    <a:srgbClr val="000000"/>
                  </a:outerShdw>
                </a:effectLst>
                <a:latin typeface="Comic Sans MS" pitchFamily="66" charset="0"/>
              </a:rPr>
              <a:t>Repurposing</a:t>
            </a:r>
            <a:r>
              <a:rPr lang="it-IT" sz="2400" dirty="0">
                <a:solidFill>
                  <a:srgbClr val="C00000"/>
                </a:solidFill>
                <a:effectLst>
                  <a:outerShdw blurRad="38100" dist="38100" dir="2700000" algn="tl">
                    <a:srgbClr val="000000"/>
                  </a:outerShdw>
                </a:effectLst>
                <a:latin typeface="Comic Sans MS" pitchFamily="66" charset="0"/>
              </a:rPr>
              <a:t> </a:t>
            </a:r>
            <a:r>
              <a:rPr lang="it-IT" sz="2400" dirty="0" err="1">
                <a:solidFill>
                  <a:srgbClr val="C00000"/>
                </a:solidFill>
                <a:effectLst>
                  <a:outerShdw blurRad="38100" dist="38100" dir="2700000" algn="tl">
                    <a:srgbClr val="000000"/>
                  </a:outerShdw>
                </a:effectLst>
                <a:latin typeface="Comic Sans MS" pitchFamily="66" charset="0"/>
              </a:rPr>
              <a:t>Drugs</a:t>
            </a:r>
            <a:endParaRPr lang="it-IT" sz="2400" dirty="0">
              <a:solidFill>
                <a:srgbClr val="C00000"/>
              </a:solidFill>
              <a:effectLst>
                <a:outerShdw blurRad="38100" dist="38100" dir="2700000" algn="tl">
                  <a:srgbClr val="000000"/>
                </a:outerShdw>
              </a:effectLst>
              <a:latin typeface="Comic Sans MS" pitchFamily="66" charset="0"/>
            </a:endParaRPr>
          </a:p>
          <a:p>
            <a:pPr>
              <a:lnSpc>
                <a:spcPct val="190000"/>
              </a:lnSpc>
              <a:spcBef>
                <a:spcPct val="50000"/>
              </a:spcBef>
              <a:buFontTx/>
              <a:buChar char="o"/>
              <a:defRPr/>
            </a:pPr>
            <a:r>
              <a:rPr lang="it-IT" sz="2400" dirty="0">
                <a:solidFill>
                  <a:srgbClr val="C00000"/>
                </a:solidFill>
                <a:effectLst>
                  <a:outerShdw blurRad="38100" dist="38100" dir="2700000" algn="tl">
                    <a:srgbClr val="000000"/>
                  </a:outerShdw>
                </a:effectLst>
                <a:latin typeface="Comic Sans MS" pitchFamily="66" charset="0"/>
              </a:rPr>
              <a:t> </a:t>
            </a:r>
            <a:r>
              <a:rPr lang="it-IT" sz="2400" dirty="0" err="1">
                <a:solidFill>
                  <a:srgbClr val="C00000"/>
                </a:solidFill>
                <a:effectLst>
                  <a:outerShdw blurRad="38100" dist="38100" dir="2700000" algn="tl">
                    <a:srgbClr val="000000"/>
                  </a:outerShdw>
                </a:effectLst>
                <a:latin typeface="Comic Sans MS" pitchFamily="66" charset="0"/>
              </a:rPr>
              <a:t>Identifying</a:t>
            </a:r>
            <a:r>
              <a:rPr lang="it-IT" sz="2400" dirty="0">
                <a:solidFill>
                  <a:srgbClr val="C00000"/>
                </a:solidFill>
                <a:effectLst>
                  <a:outerShdw blurRad="38100" dist="38100" dir="2700000" algn="tl">
                    <a:srgbClr val="000000"/>
                  </a:outerShdw>
                </a:effectLst>
                <a:latin typeface="Comic Sans MS" pitchFamily="66" charset="0"/>
              </a:rPr>
              <a:t> and </a:t>
            </a:r>
            <a:r>
              <a:rPr lang="it-IT" sz="2400" dirty="0" err="1">
                <a:solidFill>
                  <a:srgbClr val="C00000"/>
                </a:solidFill>
                <a:effectLst>
                  <a:outerShdw blurRad="38100" dist="38100" dir="2700000" algn="tl">
                    <a:srgbClr val="000000"/>
                  </a:outerShdw>
                </a:effectLst>
                <a:latin typeface="Comic Sans MS" pitchFamily="66" charset="0"/>
              </a:rPr>
              <a:t>Validating</a:t>
            </a:r>
            <a:r>
              <a:rPr lang="it-IT" sz="2400" dirty="0">
                <a:solidFill>
                  <a:srgbClr val="C00000"/>
                </a:solidFill>
                <a:effectLst>
                  <a:outerShdw blurRad="38100" dist="38100" dir="2700000" algn="tl">
                    <a:srgbClr val="000000"/>
                  </a:outerShdw>
                </a:effectLst>
                <a:latin typeface="Comic Sans MS" pitchFamily="66" charset="0"/>
              </a:rPr>
              <a:t> </a:t>
            </a:r>
            <a:r>
              <a:rPr lang="it-IT" sz="2400" dirty="0" err="1">
                <a:solidFill>
                  <a:srgbClr val="C00000"/>
                </a:solidFill>
                <a:effectLst>
                  <a:outerShdw blurRad="38100" dist="38100" dir="2700000" algn="tl">
                    <a:srgbClr val="000000"/>
                  </a:outerShdw>
                </a:effectLst>
                <a:latin typeface="Comic Sans MS" pitchFamily="66" charset="0"/>
              </a:rPr>
              <a:t>Drug</a:t>
            </a:r>
            <a:r>
              <a:rPr lang="it-IT" sz="2400" dirty="0">
                <a:solidFill>
                  <a:srgbClr val="C00000"/>
                </a:solidFill>
                <a:effectLst>
                  <a:outerShdw blurRad="38100" dist="38100" dir="2700000" algn="tl">
                    <a:srgbClr val="000000"/>
                  </a:outerShdw>
                </a:effectLst>
                <a:latin typeface="Comic Sans MS" pitchFamily="66" charset="0"/>
              </a:rPr>
              <a:t> </a:t>
            </a:r>
            <a:r>
              <a:rPr lang="it-IT" sz="2400" dirty="0" err="1">
                <a:solidFill>
                  <a:srgbClr val="C00000"/>
                </a:solidFill>
                <a:effectLst>
                  <a:outerShdw blurRad="38100" dist="38100" dir="2700000" algn="tl">
                    <a:srgbClr val="000000"/>
                  </a:outerShdw>
                </a:effectLst>
                <a:latin typeface="Comic Sans MS" pitchFamily="66" charset="0"/>
              </a:rPr>
              <a:t>Targets</a:t>
            </a:r>
            <a:endParaRPr lang="it-IT" sz="2400" dirty="0">
              <a:solidFill>
                <a:srgbClr val="C00000"/>
              </a:solidFill>
              <a:effectLst>
                <a:outerShdw blurRad="38100" dist="38100" dir="2700000" algn="tl">
                  <a:srgbClr val="000000"/>
                </a:outerShdw>
              </a:effectLst>
              <a:latin typeface="Comic Sans MS" pitchFamily="66" charset="0"/>
            </a:endParaRPr>
          </a:p>
          <a:p>
            <a:pPr>
              <a:lnSpc>
                <a:spcPct val="190000"/>
              </a:lnSpc>
              <a:spcBef>
                <a:spcPct val="50000"/>
              </a:spcBef>
              <a:buFontTx/>
              <a:buChar char="o"/>
              <a:defRPr/>
            </a:pPr>
            <a:r>
              <a:rPr lang="it-IT" sz="2400" dirty="0">
                <a:solidFill>
                  <a:srgbClr val="C00000"/>
                </a:solidFill>
                <a:effectLst>
                  <a:outerShdw blurRad="38100" dist="38100" dir="2700000" algn="tl">
                    <a:srgbClr val="000000"/>
                  </a:outerShdw>
                </a:effectLst>
                <a:latin typeface="Comic Sans MS" pitchFamily="66" charset="0"/>
              </a:rPr>
              <a:t> NIH </a:t>
            </a:r>
            <a:r>
              <a:rPr lang="it-IT" sz="2400" dirty="0" err="1">
                <a:solidFill>
                  <a:srgbClr val="C00000"/>
                </a:solidFill>
                <a:effectLst>
                  <a:outerShdw blurRad="38100" dist="38100" dir="2700000" algn="tl">
                    <a:srgbClr val="000000"/>
                  </a:outerShdw>
                </a:effectLst>
                <a:latin typeface="Comic Sans MS" pitchFamily="66" charset="0"/>
              </a:rPr>
              <a:t>Chemical</a:t>
            </a:r>
            <a:r>
              <a:rPr lang="it-IT" sz="2400" dirty="0">
                <a:solidFill>
                  <a:srgbClr val="C00000"/>
                </a:solidFill>
                <a:effectLst>
                  <a:outerShdw blurRad="38100" dist="38100" dir="2700000" algn="tl">
                    <a:srgbClr val="000000"/>
                  </a:outerShdw>
                </a:effectLst>
                <a:latin typeface="Comic Sans MS" pitchFamily="66" charset="0"/>
              </a:rPr>
              <a:t> </a:t>
            </a:r>
            <a:r>
              <a:rPr lang="it-IT" sz="2400" dirty="0" err="1">
                <a:solidFill>
                  <a:srgbClr val="C00000"/>
                </a:solidFill>
                <a:effectLst>
                  <a:outerShdw blurRad="38100" dist="38100" dir="2700000" algn="tl">
                    <a:srgbClr val="000000"/>
                  </a:outerShdw>
                </a:effectLst>
                <a:latin typeface="Comic Sans MS" pitchFamily="66" charset="0"/>
              </a:rPr>
              <a:t>Genomics</a:t>
            </a:r>
            <a:r>
              <a:rPr lang="it-IT" sz="2400" dirty="0">
                <a:solidFill>
                  <a:srgbClr val="C00000"/>
                </a:solidFill>
                <a:effectLst>
                  <a:outerShdw blurRad="38100" dist="38100" dir="2700000" algn="tl">
                    <a:srgbClr val="000000"/>
                  </a:outerShdw>
                </a:effectLst>
                <a:latin typeface="Comic Sans MS" pitchFamily="66" charset="0"/>
              </a:rPr>
              <a:t> Center</a:t>
            </a:r>
          </a:p>
          <a:p>
            <a:pPr>
              <a:lnSpc>
                <a:spcPct val="190000"/>
              </a:lnSpc>
              <a:spcBef>
                <a:spcPct val="50000"/>
              </a:spcBef>
              <a:buFontTx/>
              <a:buChar char="o"/>
              <a:defRPr/>
            </a:pPr>
            <a:r>
              <a:rPr lang="it-IT" sz="2400" dirty="0">
                <a:solidFill>
                  <a:srgbClr val="C00000"/>
                </a:solidFill>
                <a:effectLst>
                  <a:outerShdw blurRad="38100" dist="38100" dir="2700000" algn="tl">
                    <a:srgbClr val="000000"/>
                  </a:outerShdw>
                </a:effectLst>
                <a:latin typeface="Comic Sans MS" pitchFamily="66" charset="0"/>
              </a:rPr>
              <a:t> </a:t>
            </a:r>
            <a:r>
              <a:rPr lang="it-IT" sz="2400" dirty="0" err="1">
                <a:solidFill>
                  <a:srgbClr val="C00000"/>
                </a:solidFill>
                <a:effectLst>
                  <a:outerShdw blurRad="38100" dist="38100" dir="2700000" algn="tl">
                    <a:srgbClr val="000000"/>
                  </a:outerShdw>
                </a:effectLst>
                <a:latin typeface="Comic Sans MS" pitchFamily="66" charset="0"/>
              </a:rPr>
              <a:t>Tissue</a:t>
            </a:r>
            <a:r>
              <a:rPr lang="it-IT" sz="2400" dirty="0">
                <a:solidFill>
                  <a:srgbClr val="C00000"/>
                </a:solidFill>
                <a:effectLst>
                  <a:outerShdw blurRad="38100" dist="38100" dir="2700000" algn="tl">
                    <a:srgbClr val="000000"/>
                  </a:outerShdw>
                </a:effectLst>
                <a:latin typeface="Comic Sans MS" pitchFamily="66" charset="0"/>
              </a:rPr>
              <a:t> Chip </a:t>
            </a:r>
            <a:r>
              <a:rPr lang="it-IT" sz="2400" dirty="0" err="1">
                <a:solidFill>
                  <a:srgbClr val="C00000"/>
                </a:solidFill>
                <a:effectLst>
                  <a:outerShdw blurRad="38100" dist="38100" dir="2700000" algn="tl">
                    <a:srgbClr val="000000"/>
                  </a:outerShdw>
                </a:effectLst>
                <a:latin typeface="Comic Sans MS" pitchFamily="66" charset="0"/>
              </a:rPr>
              <a:t>for</a:t>
            </a:r>
            <a:r>
              <a:rPr lang="it-IT" sz="2400" dirty="0">
                <a:solidFill>
                  <a:srgbClr val="C00000"/>
                </a:solidFill>
                <a:effectLst>
                  <a:outerShdw blurRad="38100" dist="38100" dir="2700000" algn="tl">
                    <a:srgbClr val="000000"/>
                  </a:outerShdw>
                </a:effectLst>
                <a:latin typeface="Comic Sans MS" pitchFamily="66" charset="0"/>
              </a:rPr>
              <a:t> </a:t>
            </a:r>
            <a:r>
              <a:rPr lang="it-IT" sz="2400" dirty="0" err="1">
                <a:solidFill>
                  <a:srgbClr val="C00000"/>
                </a:solidFill>
                <a:effectLst>
                  <a:outerShdw blurRad="38100" dist="38100" dir="2700000" algn="tl">
                    <a:srgbClr val="000000"/>
                  </a:outerShdw>
                </a:effectLst>
                <a:latin typeface="Comic Sans MS" pitchFamily="66" charset="0"/>
              </a:rPr>
              <a:t>Drug</a:t>
            </a:r>
            <a:r>
              <a:rPr lang="it-IT" sz="2400" dirty="0">
                <a:solidFill>
                  <a:srgbClr val="C00000"/>
                </a:solidFill>
                <a:effectLst>
                  <a:outerShdw blurRad="38100" dist="38100" dir="2700000" algn="tl">
                    <a:srgbClr val="000000"/>
                  </a:outerShdw>
                </a:effectLst>
                <a:latin typeface="Comic Sans MS" pitchFamily="66" charset="0"/>
              </a:rPr>
              <a:t> Screening</a:t>
            </a:r>
          </a:p>
          <a:p>
            <a:pPr>
              <a:lnSpc>
                <a:spcPct val="190000"/>
              </a:lnSpc>
              <a:spcBef>
                <a:spcPct val="50000"/>
              </a:spcBef>
              <a:buFontTx/>
              <a:buChar char="o"/>
              <a:defRPr/>
            </a:pPr>
            <a:r>
              <a:rPr lang="it-IT" sz="2400" dirty="0">
                <a:solidFill>
                  <a:srgbClr val="C00000"/>
                </a:solidFill>
                <a:effectLst>
                  <a:outerShdw blurRad="38100" dist="38100" dir="2700000" algn="tl">
                    <a:srgbClr val="000000"/>
                  </a:outerShdw>
                </a:effectLst>
                <a:latin typeface="Comic Sans MS" pitchFamily="66" charset="0"/>
              </a:rPr>
              <a:t> </a:t>
            </a:r>
            <a:r>
              <a:rPr lang="it-IT" sz="2400" dirty="0" err="1">
                <a:solidFill>
                  <a:srgbClr val="C00000"/>
                </a:solidFill>
                <a:effectLst>
                  <a:outerShdw blurRad="38100" dist="38100" dir="2700000" algn="tl">
                    <a:srgbClr val="000000"/>
                  </a:outerShdw>
                </a:effectLst>
                <a:latin typeface="Comic Sans MS" pitchFamily="66" charset="0"/>
              </a:rPr>
              <a:t>Toxicology</a:t>
            </a:r>
            <a:r>
              <a:rPr lang="it-IT" sz="2400" dirty="0">
                <a:solidFill>
                  <a:srgbClr val="C00000"/>
                </a:solidFill>
                <a:effectLst>
                  <a:outerShdw blurRad="38100" dist="38100" dir="2700000" algn="tl">
                    <a:srgbClr val="000000"/>
                  </a:outerShdw>
                </a:effectLst>
                <a:latin typeface="Comic Sans MS" pitchFamily="66" charset="0"/>
              </a:rPr>
              <a:t> in the 21st Century</a:t>
            </a:r>
          </a:p>
        </p:txBody>
      </p:sp>
      <p:sp>
        <p:nvSpPr>
          <p:cNvPr id="29700" name="Text Box 4"/>
          <p:cNvSpPr txBox="1">
            <a:spLocks noChangeArrowheads="1"/>
          </p:cNvSpPr>
          <p:nvPr/>
        </p:nvSpPr>
        <p:spPr bwMode="auto">
          <a:xfrm>
            <a:off x="468313" y="1125538"/>
            <a:ext cx="8105775" cy="609600"/>
          </a:xfrm>
          <a:prstGeom prst="rect">
            <a:avLst/>
          </a:prstGeom>
          <a:noFill/>
          <a:ln w="9525">
            <a:noFill/>
            <a:miter lim="800000"/>
            <a:headEnd/>
            <a:tailEnd/>
          </a:ln>
        </p:spPr>
        <p:txBody>
          <a:bodyPr wrap="none">
            <a:spAutoFit/>
          </a:bodyPr>
          <a:lstStyle/>
          <a:p>
            <a:r>
              <a:rPr lang="it-IT" sz="3400" b="1" u="sng">
                <a:latin typeface="Comic Sans MS" pitchFamily="66" charset="0"/>
              </a:rPr>
              <a:t>Re-engineering Translational Sciences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l="1350" t="5040" r="1350" b="5040"/>
          <a:stretch>
            <a:fillRect/>
          </a:stretch>
        </p:blipFill>
        <p:spPr bwMode="auto">
          <a:xfrm>
            <a:off x="106363" y="123825"/>
            <a:ext cx="2593975" cy="641350"/>
          </a:xfrm>
          <a:prstGeom prst="rect">
            <a:avLst/>
          </a:prstGeom>
          <a:noFill/>
          <a:ln w="9525">
            <a:noFill/>
            <a:miter lim="800000"/>
            <a:headEnd/>
            <a:tailEnd/>
          </a:ln>
        </p:spPr>
      </p:pic>
      <p:sp>
        <p:nvSpPr>
          <p:cNvPr id="150531" name="Text Box 3"/>
          <p:cNvSpPr txBox="1">
            <a:spLocks noChangeArrowheads="1"/>
          </p:cNvSpPr>
          <p:nvPr/>
        </p:nvSpPr>
        <p:spPr bwMode="auto">
          <a:xfrm>
            <a:off x="684213" y="1844675"/>
            <a:ext cx="6516687" cy="4522788"/>
          </a:xfrm>
          <a:prstGeom prst="rect">
            <a:avLst/>
          </a:prstGeom>
          <a:noFill/>
          <a:ln w="9525">
            <a:noFill/>
            <a:miter lim="800000"/>
            <a:headEnd/>
            <a:tailEnd/>
          </a:ln>
          <a:effectLst/>
        </p:spPr>
        <p:txBody>
          <a:bodyPr>
            <a:spAutoFit/>
          </a:bodyPr>
          <a:lstStyle/>
          <a:p>
            <a:pPr>
              <a:lnSpc>
                <a:spcPct val="190000"/>
              </a:lnSpc>
              <a:spcBef>
                <a:spcPct val="50000"/>
              </a:spcBef>
              <a:buFontTx/>
              <a:buChar char="o"/>
              <a:defRPr/>
            </a:pPr>
            <a:r>
              <a:rPr lang="it-IT" sz="2400">
                <a:solidFill>
                  <a:srgbClr val="FF0000"/>
                </a:solidFill>
                <a:effectLst>
                  <a:outerShdw blurRad="38100" dist="38100" dir="2700000" algn="tl">
                    <a:srgbClr val="000000"/>
                  </a:outerShdw>
                </a:effectLst>
                <a:latin typeface="Comic Sans MS" pitchFamily="66" charset="0"/>
              </a:rPr>
              <a:t> </a:t>
            </a:r>
            <a:r>
              <a:rPr lang="it-IT" sz="3200">
                <a:solidFill>
                  <a:srgbClr val="FF0000"/>
                </a:solidFill>
                <a:effectLst>
                  <a:outerShdw blurRad="38100" dist="38100" dir="2700000" algn="tl">
                    <a:srgbClr val="000000"/>
                  </a:outerShdw>
                </a:effectLst>
                <a:latin typeface="Comic Sans MS" pitchFamily="66" charset="0"/>
              </a:rPr>
              <a:t>Rescuing and Repurposing Drugs</a:t>
            </a:r>
          </a:p>
          <a:p>
            <a:pPr>
              <a:lnSpc>
                <a:spcPct val="190000"/>
              </a:lnSpc>
              <a:spcBef>
                <a:spcPct val="50000"/>
              </a:spcBef>
              <a:buFontTx/>
              <a:buChar char="o"/>
              <a:defRPr/>
            </a:pPr>
            <a:r>
              <a:rPr lang="it-IT" sz="2400">
                <a:solidFill>
                  <a:srgbClr val="808080"/>
                </a:solidFill>
                <a:effectLst>
                  <a:outerShdw blurRad="38100" dist="38100" dir="2700000" algn="tl">
                    <a:srgbClr val="000000"/>
                  </a:outerShdw>
                </a:effectLst>
                <a:latin typeface="Comic Sans MS" pitchFamily="66" charset="0"/>
              </a:rPr>
              <a:t> Identifying and Validating Drug Targets</a:t>
            </a:r>
          </a:p>
          <a:p>
            <a:pPr>
              <a:lnSpc>
                <a:spcPct val="190000"/>
              </a:lnSpc>
              <a:spcBef>
                <a:spcPct val="50000"/>
              </a:spcBef>
              <a:buFontTx/>
              <a:buChar char="o"/>
              <a:defRPr/>
            </a:pPr>
            <a:r>
              <a:rPr lang="it-IT" sz="2400">
                <a:solidFill>
                  <a:srgbClr val="808080"/>
                </a:solidFill>
                <a:effectLst>
                  <a:outerShdw blurRad="38100" dist="38100" dir="2700000" algn="tl">
                    <a:srgbClr val="000000"/>
                  </a:outerShdw>
                </a:effectLst>
                <a:latin typeface="Comic Sans MS" pitchFamily="66" charset="0"/>
              </a:rPr>
              <a:t> NIH Chemical Genomics Center</a:t>
            </a:r>
          </a:p>
          <a:p>
            <a:pPr>
              <a:lnSpc>
                <a:spcPct val="190000"/>
              </a:lnSpc>
              <a:spcBef>
                <a:spcPct val="50000"/>
              </a:spcBef>
              <a:buFontTx/>
              <a:buChar char="o"/>
              <a:defRPr/>
            </a:pPr>
            <a:r>
              <a:rPr lang="it-IT" sz="2400">
                <a:solidFill>
                  <a:srgbClr val="808080"/>
                </a:solidFill>
                <a:effectLst>
                  <a:outerShdw blurRad="38100" dist="38100" dir="2700000" algn="tl">
                    <a:srgbClr val="000000"/>
                  </a:outerShdw>
                </a:effectLst>
                <a:latin typeface="Comic Sans MS" pitchFamily="66" charset="0"/>
              </a:rPr>
              <a:t> Tissue Chip for Drug Screening</a:t>
            </a:r>
          </a:p>
          <a:p>
            <a:pPr>
              <a:lnSpc>
                <a:spcPct val="190000"/>
              </a:lnSpc>
              <a:spcBef>
                <a:spcPct val="50000"/>
              </a:spcBef>
              <a:buFontTx/>
              <a:buChar char="o"/>
              <a:defRPr/>
            </a:pPr>
            <a:r>
              <a:rPr lang="it-IT" sz="2400">
                <a:solidFill>
                  <a:srgbClr val="808080"/>
                </a:solidFill>
                <a:effectLst>
                  <a:outerShdw blurRad="38100" dist="38100" dir="2700000" algn="tl">
                    <a:srgbClr val="000000"/>
                  </a:outerShdw>
                </a:effectLst>
                <a:latin typeface="Comic Sans MS" pitchFamily="66" charset="0"/>
              </a:rPr>
              <a:t> Toxicology in the 21st Century</a:t>
            </a:r>
          </a:p>
        </p:txBody>
      </p:sp>
      <p:sp>
        <p:nvSpPr>
          <p:cNvPr id="30724" name="Text Box 4"/>
          <p:cNvSpPr txBox="1">
            <a:spLocks noChangeArrowheads="1"/>
          </p:cNvSpPr>
          <p:nvPr/>
        </p:nvSpPr>
        <p:spPr bwMode="auto">
          <a:xfrm>
            <a:off x="468313" y="1125538"/>
            <a:ext cx="8105775" cy="609600"/>
          </a:xfrm>
          <a:prstGeom prst="rect">
            <a:avLst/>
          </a:prstGeom>
          <a:noFill/>
          <a:ln w="9525">
            <a:noFill/>
            <a:miter lim="800000"/>
            <a:headEnd/>
            <a:tailEnd/>
          </a:ln>
        </p:spPr>
        <p:txBody>
          <a:bodyPr wrap="none">
            <a:spAutoFit/>
          </a:bodyPr>
          <a:lstStyle/>
          <a:p>
            <a:r>
              <a:rPr lang="it-IT" sz="3400" b="1" u="sng">
                <a:latin typeface="Comic Sans MS" pitchFamily="66" charset="0"/>
              </a:rPr>
              <a:t>Re-engineering Translational Sciences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0" y="404813"/>
            <a:ext cx="9144000" cy="3665537"/>
          </a:xfrm>
          <a:prstGeom prst="rect">
            <a:avLst/>
          </a:prstGeom>
          <a:noFill/>
          <a:ln w="9525">
            <a:noFill/>
            <a:miter lim="800000"/>
            <a:headEnd/>
            <a:tailEnd/>
          </a:ln>
        </p:spPr>
        <p:txBody>
          <a:bodyPr>
            <a:spAutoFit/>
          </a:bodyPr>
          <a:lstStyle/>
          <a:p>
            <a:pPr>
              <a:spcBef>
                <a:spcPct val="50000"/>
              </a:spcBef>
              <a:defRPr/>
            </a:pPr>
            <a:r>
              <a:rPr lang="it-IT" b="1">
                <a:solidFill>
                  <a:srgbClr val="0000FF"/>
                </a:solidFill>
                <a:effectLst>
                  <a:outerShdw blurRad="38100" dist="38100" dir="2700000" algn="tl">
                    <a:srgbClr val="C0C0C0"/>
                  </a:outerShdw>
                </a:effectLst>
              </a:rPr>
              <a:t>FARMACOLOGIA GENERALE</a:t>
            </a:r>
            <a:r>
              <a:rPr lang="it-IT"/>
              <a:t>: Branca delle scienze farmacologiche che analizza i meccanismi generali che sottendono all’azione dei farmaci. Classicamente suddivisa in farmacodinamica e farmacocinetica.</a:t>
            </a:r>
          </a:p>
          <a:p>
            <a:pPr>
              <a:spcBef>
                <a:spcPct val="50000"/>
              </a:spcBef>
              <a:defRPr/>
            </a:pPr>
            <a:endParaRPr lang="it-IT"/>
          </a:p>
          <a:p>
            <a:pPr>
              <a:spcBef>
                <a:spcPct val="50000"/>
              </a:spcBef>
              <a:defRPr/>
            </a:pPr>
            <a:r>
              <a:rPr lang="it-IT" b="1">
                <a:solidFill>
                  <a:srgbClr val="0000FF"/>
                </a:solidFill>
                <a:effectLst>
                  <a:outerShdw blurRad="38100" dist="38100" dir="2700000" algn="tl">
                    <a:srgbClr val="C0C0C0"/>
                  </a:outerShdw>
                </a:effectLst>
              </a:rPr>
              <a:t>FARMACOLOGIA CELLULARE E MOLECOLARE</a:t>
            </a:r>
            <a:r>
              <a:rPr lang="it-IT"/>
              <a:t>: Branca della farmacologia che studia la natura/struttura dei bersagli dei farmaci e/o gli eventi molecolari e cellulari che sottendono agli effetti dei farmaci (FARMACODINAMICA).</a:t>
            </a:r>
          </a:p>
          <a:p>
            <a:pPr>
              <a:spcBef>
                <a:spcPct val="50000"/>
              </a:spcBef>
              <a:defRPr/>
            </a:pPr>
            <a:endParaRPr lang="it-IT"/>
          </a:p>
          <a:p>
            <a:pPr>
              <a:spcBef>
                <a:spcPct val="50000"/>
              </a:spcBef>
              <a:defRPr/>
            </a:pPr>
            <a:r>
              <a:rPr lang="it-IT" b="1">
                <a:solidFill>
                  <a:srgbClr val="0000FF"/>
                </a:solidFill>
                <a:effectLst>
                  <a:outerShdw blurRad="38100" dist="38100" dir="2700000" algn="tl">
                    <a:srgbClr val="C0C0C0"/>
                  </a:outerShdw>
                </a:effectLst>
              </a:rPr>
              <a:t>FARMACOCINETICA</a:t>
            </a:r>
            <a:r>
              <a:rPr lang="it-IT"/>
              <a:t>: Branca della farmacologia che identifica e descrive gli eventi a cui è sottoposto un farmaco quando viene a contatto con un organismo: assorbimento, distribuzione ed eliminazione/metabolismo.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l="1350" t="5040" r="1350" b="5040"/>
          <a:stretch>
            <a:fillRect/>
          </a:stretch>
        </p:blipFill>
        <p:spPr bwMode="auto">
          <a:xfrm>
            <a:off x="106363" y="123825"/>
            <a:ext cx="2593975" cy="641350"/>
          </a:xfrm>
          <a:prstGeom prst="rect">
            <a:avLst/>
          </a:prstGeom>
          <a:noFill/>
          <a:ln w="9525">
            <a:noFill/>
            <a:miter lim="800000"/>
            <a:headEnd/>
            <a:tailEnd/>
          </a:ln>
        </p:spPr>
      </p:pic>
      <p:sp>
        <p:nvSpPr>
          <p:cNvPr id="151555" name="Text Box 3"/>
          <p:cNvSpPr txBox="1">
            <a:spLocks noChangeArrowheads="1"/>
          </p:cNvSpPr>
          <p:nvPr/>
        </p:nvSpPr>
        <p:spPr bwMode="auto">
          <a:xfrm>
            <a:off x="684213" y="1844675"/>
            <a:ext cx="6516687" cy="4522788"/>
          </a:xfrm>
          <a:prstGeom prst="rect">
            <a:avLst/>
          </a:prstGeom>
          <a:noFill/>
          <a:ln w="9525">
            <a:noFill/>
            <a:miter lim="800000"/>
            <a:headEnd/>
            <a:tailEnd/>
          </a:ln>
          <a:effectLst/>
        </p:spPr>
        <p:txBody>
          <a:bodyPr>
            <a:spAutoFit/>
          </a:bodyPr>
          <a:lstStyle/>
          <a:p>
            <a:pPr>
              <a:lnSpc>
                <a:spcPct val="190000"/>
              </a:lnSpc>
              <a:spcBef>
                <a:spcPct val="50000"/>
              </a:spcBef>
              <a:buFontTx/>
              <a:buChar char="o"/>
              <a:defRPr/>
            </a:pPr>
            <a:r>
              <a:rPr lang="it-IT" sz="2400">
                <a:solidFill>
                  <a:srgbClr val="FF0000"/>
                </a:solidFill>
                <a:effectLst>
                  <a:outerShdw blurRad="38100" dist="38100" dir="2700000" algn="tl">
                    <a:srgbClr val="000000"/>
                  </a:outerShdw>
                </a:effectLst>
                <a:latin typeface="Comic Sans MS" pitchFamily="66" charset="0"/>
              </a:rPr>
              <a:t> </a:t>
            </a:r>
            <a:r>
              <a:rPr lang="it-IT" sz="3200">
                <a:solidFill>
                  <a:srgbClr val="FF0000"/>
                </a:solidFill>
                <a:effectLst>
                  <a:outerShdw blurRad="38100" dist="38100" dir="2700000" algn="tl">
                    <a:srgbClr val="000000"/>
                  </a:outerShdw>
                </a:effectLst>
                <a:latin typeface="Comic Sans MS" pitchFamily="66" charset="0"/>
              </a:rPr>
              <a:t>Rescuing and Repurposing Drugs</a:t>
            </a:r>
          </a:p>
          <a:p>
            <a:pPr>
              <a:lnSpc>
                <a:spcPct val="190000"/>
              </a:lnSpc>
              <a:spcBef>
                <a:spcPct val="50000"/>
              </a:spcBef>
              <a:buFontTx/>
              <a:buChar char="o"/>
              <a:defRPr/>
            </a:pPr>
            <a:r>
              <a:rPr lang="it-IT" sz="2400">
                <a:solidFill>
                  <a:srgbClr val="808080"/>
                </a:solidFill>
                <a:effectLst>
                  <a:outerShdw blurRad="38100" dist="38100" dir="2700000" algn="tl">
                    <a:srgbClr val="000000"/>
                  </a:outerShdw>
                </a:effectLst>
                <a:latin typeface="Comic Sans MS" pitchFamily="66" charset="0"/>
              </a:rPr>
              <a:t> Identifying and Validating Drug Targets</a:t>
            </a:r>
          </a:p>
          <a:p>
            <a:pPr>
              <a:lnSpc>
                <a:spcPct val="190000"/>
              </a:lnSpc>
              <a:spcBef>
                <a:spcPct val="50000"/>
              </a:spcBef>
              <a:buFontTx/>
              <a:buChar char="o"/>
              <a:defRPr/>
            </a:pPr>
            <a:r>
              <a:rPr lang="it-IT" sz="2400">
                <a:solidFill>
                  <a:srgbClr val="808080"/>
                </a:solidFill>
                <a:effectLst>
                  <a:outerShdw blurRad="38100" dist="38100" dir="2700000" algn="tl">
                    <a:srgbClr val="000000"/>
                  </a:outerShdw>
                </a:effectLst>
                <a:latin typeface="Comic Sans MS" pitchFamily="66" charset="0"/>
              </a:rPr>
              <a:t> NIH Chemical Genomics Center</a:t>
            </a:r>
          </a:p>
          <a:p>
            <a:pPr>
              <a:lnSpc>
                <a:spcPct val="190000"/>
              </a:lnSpc>
              <a:spcBef>
                <a:spcPct val="50000"/>
              </a:spcBef>
              <a:buFontTx/>
              <a:buChar char="o"/>
              <a:defRPr/>
            </a:pPr>
            <a:r>
              <a:rPr lang="it-IT" sz="2400">
                <a:solidFill>
                  <a:srgbClr val="808080"/>
                </a:solidFill>
                <a:effectLst>
                  <a:outerShdw blurRad="38100" dist="38100" dir="2700000" algn="tl">
                    <a:srgbClr val="000000"/>
                  </a:outerShdw>
                </a:effectLst>
                <a:latin typeface="Comic Sans MS" pitchFamily="66" charset="0"/>
              </a:rPr>
              <a:t> Tissue Chip for Drug Screening</a:t>
            </a:r>
          </a:p>
          <a:p>
            <a:pPr>
              <a:lnSpc>
                <a:spcPct val="190000"/>
              </a:lnSpc>
              <a:spcBef>
                <a:spcPct val="50000"/>
              </a:spcBef>
              <a:buFontTx/>
              <a:buChar char="o"/>
              <a:defRPr/>
            </a:pPr>
            <a:r>
              <a:rPr lang="it-IT" sz="2400">
                <a:solidFill>
                  <a:srgbClr val="808080"/>
                </a:solidFill>
                <a:effectLst>
                  <a:outerShdw blurRad="38100" dist="38100" dir="2700000" algn="tl">
                    <a:srgbClr val="000000"/>
                  </a:outerShdw>
                </a:effectLst>
                <a:latin typeface="Comic Sans MS" pitchFamily="66" charset="0"/>
              </a:rPr>
              <a:t> Toxicology in the 21st Century</a:t>
            </a:r>
          </a:p>
        </p:txBody>
      </p:sp>
      <p:sp>
        <p:nvSpPr>
          <p:cNvPr id="31748" name="Text Box 4"/>
          <p:cNvSpPr txBox="1">
            <a:spLocks noChangeArrowheads="1"/>
          </p:cNvSpPr>
          <p:nvPr/>
        </p:nvSpPr>
        <p:spPr bwMode="auto">
          <a:xfrm>
            <a:off x="468313" y="1125538"/>
            <a:ext cx="8105775" cy="609600"/>
          </a:xfrm>
          <a:prstGeom prst="rect">
            <a:avLst/>
          </a:prstGeom>
          <a:noFill/>
          <a:ln w="9525">
            <a:noFill/>
            <a:miter lim="800000"/>
            <a:headEnd/>
            <a:tailEnd/>
          </a:ln>
        </p:spPr>
        <p:txBody>
          <a:bodyPr wrap="none">
            <a:spAutoFit/>
          </a:bodyPr>
          <a:lstStyle/>
          <a:p>
            <a:r>
              <a:rPr lang="it-IT" sz="3400" b="1" u="sng">
                <a:latin typeface="Comic Sans MS" pitchFamily="66" charset="0"/>
              </a:rPr>
              <a:t>Re-engineering Translational Sciences</a:t>
            </a:r>
          </a:p>
        </p:txBody>
      </p:sp>
      <p:pic>
        <p:nvPicPr>
          <p:cNvPr id="31749" name="Picture 5" descr="rr2_lrg"/>
          <p:cNvPicPr>
            <a:picLocks noChangeAspect="1" noChangeArrowheads="1"/>
          </p:cNvPicPr>
          <p:nvPr/>
        </p:nvPicPr>
        <p:blipFill>
          <a:blip r:embed="rId3" cstate="print"/>
          <a:srcRect/>
          <a:stretch>
            <a:fillRect/>
          </a:stretch>
        </p:blipFill>
        <p:spPr bwMode="auto">
          <a:xfrm>
            <a:off x="684213" y="2781300"/>
            <a:ext cx="7032625" cy="378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0" y="-26988"/>
            <a:ext cx="9144000" cy="687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nrd1468-f2">
            <a:hlinkClick r:id="rId2"/>
          </p:cNvPr>
          <p:cNvPicPr>
            <a:picLocks noChangeAspect="1" noChangeArrowheads="1"/>
          </p:cNvPicPr>
          <p:nvPr/>
        </p:nvPicPr>
        <p:blipFill>
          <a:blip r:embed="rId3" cstate="print"/>
          <a:srcRect t="11600" b="56064"/>
          <a:stretch>
            <a:fillRect/>
          </a:stretch>
        </p:blipFill>
        <p:spPr bwMode="auto">
          <a:xfrm>
            <a:off x="0" y="1123950"/>
            <a:ext cx="9144000" cy="1928813"/>
          </a:xfrm>
          <a:prstGeom prst="rect">
            <a:avLst/>
          </a:prstGeom>
          <a:solidFill>
            <a:schemeClr val="tx1"/>
          </a:solidFill>
          <a:ln w="9525">
            <a:noFill/>
            <a:miter lim="800000"/>
            <a:headEnd/>
            <a:tailEnd/>
          </a:ln>
        </p:spPr>
      </p:pic>
      <p:sp>
        <p:nvSpPr>
          <p:cNvPr id="33795" name="Text Box 3"/>
          <p:cNvSpPr txBox="1">
            <a:spLocks noChangeArrowheads="1"/>
          </p:cNvSpPr>
          <p:nvPr/>
        </p:nvSpPr>
        <p:spPr bwMode="auto">
          <a:xfrm>
            <a:off x="0" y="476250"/>
            <a:ext cx="7994650" cy="587375"/>
          </a:xfrm>
          <a:prstGeom prst="rect">
            <a:avLst/>
          </a:prstGeom>
          <a:noFill/>
          <a:ln w="9525">
            <a:noFill/>
            <a:miter lim="800000"/>
            <a:headEnd/>
            <a:tailEnd/>
          </a:ln>
        </p:spPr>
        <p:txBody>
          <a:bodyPr wrap="none">
            <a:spAutoFit/>
          </a:bodyPr>
          <a:lstStyle/>
          <a:p>
            <a:pPr>
              <a:lnSpc>
                <a:spcPct val="90000"/>
              </a:lnSpc>
            </a:pPr>
            <a:r>
              <a:rPr lang="it-IT" b="1" i="1" u="sng">
                <a:latin typeface="Comic Sans MS" pitchFamily="66" charset="0"/>
              </a:rPr>
              <a:t>De novo</a:t>
            </a:r>
            <a:r>
              <a:rPr lang="it-IT" b="1" u="sng">
                <a:latin typeface="Comic Sans MS" pitchFamily="66" charset="0"/>
              </a:rPr>
              <a:t> drug discovery and development:</a:t>
            </a:r>
            <a:r>
              <a:rPr lang="it-IT" b="1">
                <a:solidFill>
                  <a:srgbClr val="800000"/>
                </a:solidFill>
                <a:latin typeface="Comic Sans MS" pitchFamily="66" charset="0"/>
              </a:rPr>
              <a:t> </a:t>
            </a:r>
            <a:r>
              <a:rPr lang="it-IT" b="1">
                <a:solidFill>
                  <a:srgbClr val="FF0000"/>
                </a:solidFill>
                <a:latin typeface="Comic Sans MS" pitchFamily="66" charset="0"/>
              </a:rPr>
              <a:t>10-17 year process</a:t>
            </a:r>
          </a:p>
          <a:p>
            <a:pPr>
              <a:lnSpc>
                <a:spcPct val="90000"/>
              </a:lnSpc>
            </a:pPr>
            <a:r>
              <a:rPr lang="it-IT" b="1">
                <a:solidFill>
                  <a:srgbClr val="FF0000"/>
                </a:solidFill>
                <a:latin typeface="Comic Sans MS" pitchFamily="66" charset="0"/>
              </a:rPr>
              <a:t>		                             &lt;10% probability of success</a:t>
            </a:r>
          </a:p>
        </p:txBody>
      </p:sp>
      <p:sp>
        <p:nvSpPr>
          <p:cNvPr id="33796" name="Text Box 4"/>
          <p:cNvSpPr txBox="1">
            <a:spLocks noChangeArrowheads="1"/>
          </p:cNvSpPr>
          <p:nvPr/>
        </p:nvSpPr>
        <p:spPr bwMode="auto">
          <a:xfrm>
            <a:off x="1458913" y="3789363"/>
            <a:ext cx="7685087" cy="587375"/>
          </a:xfrm>
          <a:prstGeom prst="rect">
            <a:avLst/>
          </a:prstGeom>
          <a:noFill/>
          <a:ln w="9525">
            <a:noFill/>
            <a:miter lim="800000"/>
            <a:headEnd/>
            <a:tailEnd/>
          </a:ln>
        </p:spPr>
        <p:txBody>
          <a:bodyPr wrap="none">
            <a:spAutoFit/>
          </a:bodyPr>
          <a:lstStyle/>
          <a:p>
            <a:pPr>
              <a:lnSpc>
                <a:spcPct val="90000"/>
              </a:lnSpc>
            </a:pPr>
            <a:r>
              <a:rPr lang="it-IT" b="1" u="sng">
                <a:latin typeface="Comic Sans MS" pitchFamily="66" charset="0"/>
              </a:rPr>
              <a:t>Drug repurposing:</a:t>
            </a:r>
            <a:r>
              <a:rPr lang="it-IT" b="1">
                <a:solidFill>
                  <a:srgbClr val="FF0000"/>
                </a:solidFill>
                <a:latin typeface="Comic Sans MS" pitchFamily="66" charset="0"/>
              </a:rPr>
              <a:t> 3-12 year process</a:t>
            </a:r>
          </a:p>
          <a:p>
            <a:pPr>
              <a:lnSpc>
                <a:spcPct val="90000"/>
              </a:lnSpc>
            </a:pPr>
            <a:r>
              <a:rPr lang="it-IT" b="1">
                <a:solidFill>
                  <a:srgbClr val="FF0000"/>
                </a:solidFill>
                <a:latin typeface="Comic Sans MS" pitchFamily="66" charset="0"/>
              </a:rPr>
              <a:t>	            Reduced safety and pharmacokinetic uncertainty</a:t>
            </a:r>
          </a:p>
        </p:txBody>
      </p:sp>
      <p:pic>
        <p:nvPicPr>
          <p:cNvPr id="33797" name="Picture 5" descr="nrd1468-f2">
            <a:hlinkClick r:id="rId2"/>
          </p:cNvPr>
          <p:cNvPicPr>
            <a:picLocks noChangeAspect="1" noChangeArrowheads="1"/>
          </p:cNvPicPr>
          <p:nvPr/>
        </p:nvPicPr>
        <p:blipFill>
          <a:blip r:embed="rId3" cstate="print"/>
          <a:srcRect l="24567" t="52199" b="16432"/>
          <a:stretch>
            <a:fillRect/>
          </a:stretch>
        </p:blipFill>
        <p:spPr bwMode="auto">
          <a:xfrm>
            <a:off x="1779588" y="4508500"/>
            <a:ext cx="6896100" cy="187007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l="397" t="32430" r="397" b="662"/>
          <a:stretch>
            <a:fillRect/>
          </a:stretch>
        </p:blipFill>
        <p:spPr bwMode="auto">
          <a:xfrm>
            <a:off x="0" y="-26988"/>
            <a:ext cx="9144000" cy="3635376"/>
          </a:xfrm>
          <a:prstGeom prst="rect">
            <a:avLst/>
          </a:prstGeom>
          <a:noFill/>
          <a:ln w="9525">
            <a:noFill/>
            <a:miter lim="800000"/>
            <a:headEnd/>
            <a:tailEnd/>
          </a:ln>
        </p:spPr>
      </p:pic>
      <p:sp>
        <p:nvSpPr>
          <p:cNvPr id="154627" name="Titolo 3"/>
          <p:cNvSpPr>
            <a:spLocks/>
          </p:cNvSpPr>
          <p:nvPr/>
        </p:nvSpPr>
        <p:spPr bwMode="auto">
          <a:xfrm>
            <a:off x="1116013" y="188913"/>
            <a:ext cx="6985000" cy="777875"/>
          </a:xfrm>
          <a:prstGeom prst="rect">
            <a:avLst/>
          </a:prstGeom>
          <a:noFill/>
          <a:ln w="9525">
            <a:noFill/>
            <a:miter lim="800000"/>
            <a:headEnd/>
            <a:tailEnd/>
          </a:ln>
          <a:effectLst/>
        </p:spPr>
        <p:txBody>
          <a:bodyPr anchor="ctr"/>
          <a:lstStyle/>
          <a:p>
            <a:pPr algn="ctr">
              <a:defRPr/>
            </a:pPr>
            <a:r>
              <a:rPr lang="it-IT" sz="2400" b="1">
                <a:solidFill>
                  <a:srgbClr val="FF0066"/>
                </a:solidFill>
                <a:effectLst>
                  <a:outerShdw blurRad="38100" dist="38100" dir="2700000" algn="tl">
                    <a:srgbClr val="000000"/>
                  </a:outerShdw>
                </a:effectLst>
                <a:latin typeface="Comic Sans MS" pitchFamily="66" charset="0"/>
              </a:rPr>
              <a:t>NIH’s data base for small-molecule drugs</a:t>
            </a:r>
          </a:p>
        </p:txBody>
      </p:sp>
      <p:pic>
        <p:nvPicPr>
          <p:cNvPr id="34820" name="Picture 4"/>
          <p:cNvPicPr>
            <a:picLocks noChangeAspect="1" noChangeArrowheads="1"/>
          </p:cNvPicPr>
          <p:nvPr/>
        </p:nvPicPr>
        <p:blipFill>
          <a:blip r:embed="rId3" cstate="print"/>
          <a:srcRect l="696" t="34932" r="48717" b="3175"/>
          <a:stretch>
            <a:fillRect/>
          </a:stretch>
        </p:blipFill>
        <p:spPr bwMode="auto">
          <a:xfrm>
            <a:off x="6659563" y="2924175"/>
            <a:ext cx="2484437" cy="665163"/>
          </a:xfrm>
          <a:prstGeom prst="rect">
            <a:avLst/>
          </a:prstGeom>
          <a:noFill/>
          <a:ln w="9525">
            <a:noFill/>
            <a:miter lim="800000"/>
            <a:headEnd/>
            <a:tailEnd/>
          </a:ln>
        </p:spPr>
      </p:pic>
      <p:pic>
        <p:nvPicPr>
          <p:cNvPr id="34821" name="Picture 5"/>
          <p:cNvPicPr>
            <a:picLocks noChangeAspect="1" noChangeArrowheads="1"/>
          </p:cNvPicPr>
          <p:nvPr/>
        </p:nvPicPr>
        <p:blipFill>
          <a:blip r:embed="rId4" cstate="print"/>
          <a:srcRect l="766" t="23334" r="766" b="4666"/>
          <a:stretch>
            <a:fillRect/>
          </a:stretch>
        </p:blipFill>
        <p:spPr bwMode="auto">
          <a:xfrm>
            <a:off x="2211388" y="4292600"/>
            <a:ext cx="4622800" cy="555625"/>
          </a:xfrm>
          <a:prstGeom prst="rect">
            <a:avLst/>
          </a:prstGeom>
          <a:noFill/>
          <a:ln w="9525">
            <a:noFill/>
            <a:miter lim="800000"/>
            <a:headEnd/>
            <a:tailEnd/>
          </a:ln>
        </p:spPr>
      </p:pic>
      <p:pic>
        <p:nvPicPr>
          <p:cNvPr id="34822" name="Picture 6"/>
          <p:cNvPicPr>
            <a:picLocks noChangeAspect="1" noChangeArrowheads="1"/>
          </p:cNvPicPr>
          <p:nvPr/>
        </p:nvPicPr>
        <p:blipFill>
          <a:blip r:embed="rId5" cstate="print"/>
          <a:srcRect/>
          <a:stretch>
            <a:fillRect/>
          </a:stretch>
        </p:blipFill>
        <p:spPr bwMode="auto">
          <a:xfrm>
            <a:off x="179388" y="4868863"/>
            <a:ext cx="8724900"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a:prstShdw prst="shdw17" dist="17961" dir="2700000">
              <a:schemeClr val="tx1">
                <a:gamma/>
                <a:shade val="60000"/>
                <a:invGamma/>
              </a:schemeClr>
            </a:prstShdw>
          </a:effectLst>
        </p:spPr>
        <p:txBody>
          <a:bodyPr wrap="none" anchor="ctr"/>
          <a:lstStyle/>
          <a:p>
            <a:pPr>
              <a:defRPr/>
            </a:pPr>
            <a:endParaRPr lang="it-IT"/>
          </a:p>
        </p:txBody>
      </p:sp>
      <p:pic>
        <p:nvPicPr>
          <p:cNvPr id="35843" name="Picture 3"/>
          <p:cNvPicPr>
            <a:picLocks noChangeAspect="1" noChangeArrowheads="1"/>
          </p:cNvPicPr>
          <p:nvPr/>
        </p:nvPicPr>
        <p:blipFill>
          <a:blip r:embed="rId2" cstate="print"/>
          <a:srcRect l="780" t="21678" r="391" b="586"/>
          <a:stretch>
            <a:fillRect/>
          </a:stretch>
        </p:blipFill>
        <p:spPr bwMode="auto">
          <a:xfrm>
            <a:off x="22225" y="1341438"/>
            <a:ext cx="9121775" cy="4775200"/>
          </a:xfrm>
          <a:prstGeom prst="rect">
            <a:avLst/>
          </a:prstGeom>
          <a:solidFill>
            <a:schemeClr val="bg1"/>
          </a:solidFill>
          <a:ln w="9525">
            <a:noFill/>
            <a:miter lim="800000"/>
            <a:headEnd/>
            <a:tailEnd/>
          </a:ln>
        </p:spPr>
      </p:pic>
      <p:pic>
        <p:nvPicPr>
          <p:cNvPr id="35844" name="Picture 4"/>
          <p:cNvPicPr>
            <a:picLocks noChangeAspect="1" noChangeArrowheads="1"/>
          </p:cNvPicPr>
          <p:nvPr/>
        </p:nvPicPr>
        <p:blipFill>
          <a:blip r:embed="rId3" cstate="print"/>
          <a:srcRect l="696" t="3175" r="696" b="3175"/>
          <a:stretch>
            <a:fillRect/>
          </a:stretch>
        </p:blipFill>
        <p:spPr bwMode="auto">
          <a:xfrm>
            <a:off x="0" y="0"/>
            <a:ext cx="5099050" cy="1060450"/>
          </a:xfrm>
          <a:prstGeom prst="rect">
            <a:avLst/>
          </a:prstGeom>
          <a:solidFill>
            <a:schemeClr val="bg1"/>
          </a:solidFill>
          <a:ln w="9525">
            <a:noFill/>
            <a:miter lim="800000"/>
            <a:headEnd/>
            <a:tailEnd/>
          </a:ln>
        </p:spPr>
      </p:pic>
      <p:sp>
        <p:nvSpPr>
          <p:cNvPr id="155653" name="Titolo 2"/>
          <p:cNvSpPr>
            <a:spLocks/>
          </p:cNvSpPr>
          <p:nvPr/>
        </p:nvSpPr>
        <p:spPr bwMode="auto">
          <a:xfrm>
            <a:off x="2987675" y="244475"/>
            <a:ext cx="6156325" cy="808038"/>
          </a:xfrm>
          <a:prstGeom prst="rect">
            <a:avLst/>
          </a:prstGeom>
          <a:solidFill>
            <a:schemeClr val="bg1"/>
          </a:solidFill>
          <a:ln w="9525">
            <a:noFill/>
            <a:miter lim="800000"/>
            <a:headEnd/>
            <a:tailEnd/>
          </a:ln>
          <a:effectLst/>
        </p:spPr>
        <p:txBody>
          <a:bodyPr anchor="ctr"/>
          <a:lstStyle/>
          <a:p>
            <a:pPr algn="ctr">
              <a:defRPr/>
            </a:pPr>
            <a:r>
              <a:rPr lang="it-IT" sz="3300" dirty="0">
                <a:solidFill>
                  <a:srgbClr val="FF0066"/>
                </a:solidFill>
                <a:effectLst>
                  <a:outerShdw blurRad="38100" dist="38100" dir="2700000" algn="tl">
                    <a:srgbClr val="C0C0C0"/>
                  </a:outerShdw>
                </a:effectLst>
                <a:latin typeface="Comic Sans MS" pitchFamily="66" charset="0"/>
              </a:rPr>
              <a:t>       May 2012</a:t>
            </a:r>
            <a:br>
              <a:rPr lang="it-IT" sz="3300" dirty="0">
                <a:solidFill>
                  <a:srgbClr val="FF0066"/>
                </a:solidFill>
                <a:effectLst>
                  <a:outerShdw blurRad="38100" dist="38100" dir="2700000" algn="tl">
                    <a:srgbClr val="C0C0C0"/>
                  </a:outerShdw>
                </a:effectLst>
                <a:latin typeface="Comic Sans MS" pitchFamily="66" charset="0"/>
              </a:rPr>
            </a:br>
            <a:r>
              <a:rPr lang="it-IT" sz="3300" dirty="0">
                <a:solidFill>
                  <a:srgbClr val="FF0066"/>
                </a:solidFill>
                <a:effectLst>
                  <a:outerShdw blurRad="38100" dist="38100" dir="2700000" algn="tl">
                    <a:srgbClr val="C0C0C0"/>
                  </a:outerShdw>
                </a:effectLst>
                <a:latin typeface="Comic Sans MS" pitchFamily="66" charset="0"/>
              </a:rPr>
              <a:t>New </a:t>
            </a:r>
            <a:r>
              <a:rPr lang="it-IT" sz="3300" dirty="0" err="1">
                <a:solidFill>
                  <a:srgbClr val="FF0066"/>
                </a:solidFill>
                <a:effectLst>
                  <a:outerShdw blurRad="38100" dist="38100" dir="2700000" algn="tl">
                    <a:srgbClr val="C0C0C0"/>
                  </a:outerShdw>
                </a:effectLst>
                <a:latin typeface="Comic Sans MS" pitchFamily="66" charset="0"/>
              </a:rPr>
              <a:t>Program</a:t>
            </a:r>
            <a:r>
              <a:rPr lang="it-IT" sz="3300" dirty="0">
                <a:solidFill>
                  <a:srgbClr val="FF0066"/>
                </a:solidFill>
                <a:effectLst>
                  <a:outerShdw blurRad="38100" dist="38100" dir="2700000" algn="tl">
                    <a:srgbClr val="C0C0C0"/>
                  </a:outerShdw>
                </a:effectLst>
                <a:latin typeface="Comic Sans MS" pitchFamily="66" charset="0"/>
              </a:rPr>
              <a:t> </a:t>
            </a:r>
            <a:r>
              <a:rPr lang="it-IT" sz="3300" dirty="0" err="1">
                <a:solidFill>
                  <a:srgbClr val="FF0066"/>
                </a:solidFill>
                <a:effectLst>
                  <a:outerShdw blurRad="38100" dist="38100" dir="2700000" algn="tl">
                    <a:srgbClr val="C0C0C0"/>
                  </a:outerShdw>
                </a:effectLst>
                <a:latin typeface="Comic Sans MS" pitchFamily="66" charset="0"/>
              </a:rPr>
              <a:t>announcement</a:t>
            </a:r>
            <a:endParaRPr lang="it-IT" sz="3300" dirty="0">
              <a:solidFill>
                <a:srgbClr val="FF0066"/>
              </a:solidFill>
              <a:effectLst>
                <a:outerShdw blurRad="38100" dist="38100" dir="2700000" algn="tl">
                  <a:srgbClr val="C0C0C0"/>
                </a:outerShdw>
              </a:effectLst>
              <a:latin typeface="Comic Sans MS" pitchFamily="66" charset="0"/>
            </a:endParaRPr>
          </a:p>
        </p:txBody>
      </p:sp>
      <p:pic>
        <p:nvPicPr>
          <p:cNvPr id="35846" name="Picture 4"/>
          <p:cNvPicPr>
            <a:picLocks noChangeAspect="1" noChangeArrowheads="1"/>
          </p:cNvPicPr>
          <p:nvPr/>
        </p:nvPicPr>
        <p:blipFill>
          <a:blip r:embed="rId4" cstate="print"/>
          <a:srcRect/>
          <a:stretch>
            <a:fillRect/>
          </a:stretch>
        </p:blipFill>
        <p:spPr bwMode="auto">
          <a:xfrm>
            <a:off x="2090738" y="4776788"/>
            <a:ext cx="4337050" cy="1989137"/>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cstate="print"/>
          <a:srcRect/>
          <a:stretch>
            <a:fillRect/>
          </a:stretch>
        </p:blipFill>
        <p:spPr bwMode="auto">
          <a:xfrm>
            <a:off x="1666875" y="1485900"/>
            <a:ext cx="5761038" cy="5024438"/>
          </a:xfrm>
          <a:prstGeom prst="rect">
            <a:avLst/>
          </a:prstGeom>
          <a:noFill/>
          <a:ln w="9525">
            <a:noFill/>
            <a:miter lim="800000"/>
            <a:headEnd/>
            <a:tailEnd/>
          </a:ln>
        </p:spPr>
      </p:pic>
      <p:sp>
        <p:nvSpPr>
          <p:cNvPr id="156676" name="Text Box 4"/>
          <p:cNvSpPr txBox="1">
            <a:spLocks noChangeArrowheads="1"/>
          </p:cNvSpPr>
          <p:nvPr/>
        </p:nvSpPr>
        <p:spPr bwMode="auto">
          <a:xfrm>
            <a:off x="755650" y="188913"/>
            <a:ext cx="7802563" cy="609600"/>
          </a:xfrm>
          <a:prstGeom prst="rect">
            <a:avLst/>
          </a:prstGeom>
          <a:noFill/>
          <a:ln w="9525">
            <a:noFill/>
            <a:miter lim="800000"/>
            <a:headEnd/>
            <a:tailEnd/>
          </a:ln>
          <a:effectLst/>
        </p:spPr>
        <p:txBody>
          <a:bodyPr wrap="none">
            <a:spAutoFit/>
          </a:bodyPr>
          <a:lstStyle/>
          <a:p>
            <a:pPr>
              <a:defRPr/>
            </a:pPr>
            <a:r>
              <a:rPr lang="it-IT" sz="3400">
                <a:effectLst>
                  <a:outerShdw blurRad="38100" dist="38100" dir="2700000" algn="tl">
                    <a:srgbClr val="000000"/>
                  </a:outerShdw>
                </a:effectLst>
                <a:latin typeface="Comic Sans MS" pitchFamily="66" charset="0"/>
              </a:rPr>
              <a:t>Partnering for therapeutics discovery</a:t>
            </a:r>
          </a:p>
        </p:txBody>
      </p:sp>
      <p:pic>
        <p:nvPicPr>
          <p:cNvPr id="36868" name="Picture 5"/>
          <p:cNvPicPr>
            <a:picLocks noChangeAspect="1" noChangeArrowheads="1"/>
          </p:cNvPicPr>
          <p:nvPr/>
        </p:nvPicPr>
        <p:blipFill>
          <a:blip r:embed="rId4" cstate="print"/>
          <a:srcRect/>
          <a:stretch>
            <a:fillRect/>
          </a:stretch>
        </p:blipFill>
        <p:spPr bwMode="auto">
          <a:xfrm>
            <a:off x="3419475" y="1341438"/>
            <a:ext cx="2195513" cy="995362"/>
          </a:xfrm>
          <a:prstGeom prst="rect">
            <a:avLst/>
          </a:prstGeom>
          <a:noFill/>
          <a:ln w="9525">
            <a:noFill/>
            <a:miter lim="800000"/>
            <a:headEnd/>
            <a:tailEnd/>
          </a:ln>
        </p:spPr>
      </p:pic>
      <p:pic>
        <p:nvPicPr>
          <p:cNvPr id="36869" name="Picture 6" descr="Euflag.jpg">
            <a:hlinkClick r:id="rId5"/>
          </p:cNvPr>
          <p:cNvPicPr>
            <a:picLocks noChangeAspect="1" noChangeArrowheads="1"/>
          </p:cNvPicPr>
          <p:nvPr/>
        </p:nvPicPr>
        <p:blipFill>
          <a:blip r:embed="rId6" cstate="print"/>
          <a:srcRect/>
          <a:stretch>
            <a:fillRect/>
          </a:stretch>
        </p:blipFill>
        <p:spPr bwMode="auto">
          <a:xfrm>
            <a:off x="5003800" y="1341438"/>
            <a:ext cx="569913" cy="379412"/>
          </a:xfrm>
          <a:prstGeom prst="rect">
            <a:avLst/>
          </a:prstGeom>
          <a:noFill/>
          <a:ln w="9525">
            <a:noFill/>
            <a:miter lim="800000"/>
            <a:headEnd/>
            <a:tailEnd/>
          </a:ln>
        </p:spPr>
      </p:pic>
      <p:pic>
        <p:nvPicPr>
          <p:cNvPr id="36870" name="Picture 7"/>
          <p:cNvPicPr>
            <a:picLocks noChangeAspect="1" noChangeArrowheads="1"/>
          </p:cNvPicPr>
          <p:nvPr/>
        </p:nvPicPr>
        <p:blipFill>
          <a:blip r:embed="rId7" cstate="print"/>
          <a:srcRect/>
          <a:stretch>
            <a:fillRect/>
          </a:stretch>
        </p:blipFill>
        <p:spPr bwMode="auto">
          <a:xfrm>
            <a:off x="134938" y="2205038"/>
            <a:ext cx="1187450" cy="1335087"/>
          </a:xfrm>
          <a:prstGeom prst="rect">
            <a:avLst/>
          </a:prstGeom>
          <a:noFill/>
          <a:ln w="9525">
            <a:noFill/>
            <a:miter lim="800000"/>
            <a:headEnd/>
            <a:tailEnd/>
          </a:ln>
        </p:spPr>
      </p:pic>
      <p:pic>
        <p:nvPicPr>
          <p:cNvPr id="36871" name="Picture 8"/>
          <p:cNvPicPr>
            <a:picLocks noChangeAspect="1" noChangeArrowheads="1"/>
          </p:cNvPicPr>
          <p:nvPr/>
        </p:nvPicPr>
        <p:blipFill>
          <a:blip r:embed="rId8" cstate="print"/>
          <a:srcRect/>
          <a:stretch>
            <a:fillRect/>
          </a:stretch>
        </p:blipFill>
        <p:spPr bwMode="auto">
          <a:xfrm>
            <a:off x="103188" y="3573463"/>
            <a:ext cx="1223962" cy="1255712"/>
          </a:xfrm>
          <a:prstGeom prst="rect">
            <a:avLst/>
          </a:prstGeom>
          <a:noFill/>
          <a:ln w="9525">
            <a:noFill/>
            <a:miter lim="800000"/>
            <a:headEnd/>
            <a:tailEnd/>
          </a:ln>
        </p:spPr>
      </p:pic>
      <p:pic>
        <p:nvPicPr>
          <p:cNvPr id="36872" name="Picture 9"/>
          <p:cNvPicPr>
            <a:picLocks noChangeAspect="1" noChangeArrowheads="1"/>
          </p:cNvPicPr>
          <p:nvPr/>
        </p:nvPicPr>
        <p:blipFill>
          <a:blip r:embed="rId9" cstate="print"/>
          <a:srcRect/>
          <a:stretch>
            <a:fillRect/>
          </a:stretch>
        </p:blipFill>
        <p:spPr bwMode="auto">
          <a:xfrm>
            <a:off x="53975" y="4875213"/>
            <a:ext cx="1295400" cy="196850"/>
          </a:xfrm>
          <a:prstGeom prst="rect">
            <a:avLst/>
          </a:prstGeom>
          <a:noFill/>
          <a:ln w="9525">
            <a:noFill/>
            <a:miter lim="800000"/>
            <a:headEnd/>
            <a:tailEnd/>
          </a:ln>
        </p:spPr>
      </p:pic>
      <p:pic>
        <p:nvPicPr>
          <p:cNvPr id="36873" name="Picture 10"/>
          <p:cNvPicPr>
            <a:picLocks noChangeAspect="1" noChangeArrowheads="1"/>
          </p:cNvPicPr>
          <p:nvPr/>
        </p:nvPicPr>
        <p:blipFill>
          <a:blip r:embed="rId10" cstate="print"/>
          <a:srcRect/>
          <a:stretch>
            <a:fillRect/>
          </a:stretch>
        </p:blipFill>
        <p:spPr bwMode="auto">
          <a:xfrm>
            <a:off x="34925" y="5043488"/>
            <a:ext cx="1411288" cy="212725"/>
          </a:xfrm>
          <a:prstGeom prst="rect">
            <a:avLst/>
          </a:prstGeom>
          <a:noFill/>
          <a:ln w="9525">
            <a:noFill/>
            <a:miter lim="800000"/>
            <a:headEnd/>
            <a:tailEnd/>
          </a:ln>
        </p:spPr>
      </p:pic>
      <p:pic>
        <p:nvPicPr>
          <p:cNvPr id="36874" name="Picture 11"/>
          <p:cNvPicPr>
            <a:picLocks noChangeAspect="1" noChangeArrowheads="1"/>
          </p:cNvPicPr>
          <p:nvPr/>
        </p:nvPicPr>
        <p:blipFill>
          <a:blip r:embed="rId11" cstate="print"/>
          <a:srcRect/>
          <a:stretch>
            <a:fillRect/>
          </a:stretch>
        </p:blipFill>
        <p:spPr bwMode="auto">
          <a:xfrm>
            <a:off x="77788" y="5251450"/>
            <a:ext cx="1258887" cy="1257300"/>
          </a:xfrm>
          <a:prstGeom prst="rect">
            <a:avLst/>
          </a:prstGeom>
          <a:noFill/>
          <a:ln w="9525">
            <a:noFill/>
            <a:miter lim="800000"/>
            <a:headEnd/>
            <a:tailEnd/>
          </a:ln>
        </p:spPr>
      </p:pic>
      <p:pic>
        <p:nvPicPr>
          <p:cNvPr id="36875" name="Picture 12"/>
          <p:cNvPicPr>
            <a:picLocks noChangeAspect="1" noChangeArrowheads="1"/>
          </p:cNvPicPr>
          <p:nvPr/>
        </p:nvPicPr>
        <p:blipFill>
          <a:blip r:embed="rId12" cstate="print"/>
          <a:srcRect/>
          <a:stretch>
            <a:fillRect/>
          </a:stretch>
        </p:blipFill>
        <p:spPr bwMode="auto">
          <a:xfrm>
            <a:off x="7667625" y="3435350"/>
            <a:ext cx="1512888" cy="1350963"/>
          </a:xfrm>
          <a:prstGeom prst="rect">
            <a:avLst/>
          </a:prstGeom>
          <a:noFill/>
          <a:ln w="9525">
            <a:noFill/>
            <a:miter lim="800000"/>
            <a:headEnd/>
            <a:tailEnd/>
          </a:ln>
        </p:spPr>
      </p:pic>
      <p:pic>
        <p:nvPicPr>
          <p:cNvPr id="36876" name="Picture 13"/>
          <p:cNvPicPr>
            <a:picLocks noChangeAspect="1" noChangeArrowheads="1"/>
          </p:cNvPicPr>
          <p:nvPr/>
        </p:nvPicPr>
        <p:blipFill>
          <a:blip r:embed="rId13" cstate="print"/>
          <a:srcRect/>
          <a:stretch>
            <a:fillRect/>
          </a:stretch>
        </p:blipFill>
        <p:spPr bwMode="auto">
          <a:xfrm>
            <a:off x="7451725" y="4767263"/>
            <a:ext cx="1692275" cy="242887"/>
          </a:xfrm>
          <a:prstGeom prst="rect">
            <a:avLst/>
          </a:prstGeom>
          <a:noFill/>
          <a:ln w="9525">
            <a:noFill/>
            <a:miter lim="800000"/>
            <a:headEnd/>
            <a:tailEnd/>
          </a:ln>
        </p:spPr>
      </p:pic>
      <p:pic>
        <p:nvPicPr>
          <p:cNvPr id="36877" name="Picture 14"/>
          <p:cNvPicPr>
            <a:picLocks noChangeAspect="1" noChangeArrowheads="1"/>
          </p:cNvPicPr>
          <p:nvPr/>
        </p:nvPicPr>
        <p:blipFill>
          <a:blip r:embed="rId14" cstate="print"/>
          <a:srcRect/>
          <a:stretch>
            <a:fillRect/>
          </a:stretch>
        </p:blipFill>
        <p:spPr bwMode="auto">
          <a:xfrm>
            <a:off x="7451725" y="4983163"/>
            <a:ext cx="1258888" cy="246062"/>
          </a:xfrm>
          <a:prstGeom prst="rect">
            <a:avLst/>
          </a:prstGeom>
          <a:noFill/>
          <a:ln w="9525">
            <a:noFill/>
            <a:miter lim="800000"/>
            <a:headEnd/>
            <a:tailEnd/>
          </a:ln>
        </p:spPr>
      </p:pic>
      <p:pic>
        <p:nvPicPr>
          <p:cNvPr id="36878" name="Picture 15"/>
          <p:cNvPicPr>
            <a:picLocks noChangeAspect="1" noChangeArrowheads="1"/>
          </p:cNvPicPr>
          <p:nvPr/>
        </p:nvPicPr>
        <p:blipFill>
          <a:blip r:embed="rId15" cstate="print"/>
          <a:srcRect/>
          <a:stretch>
            <a:fillRect/>
          </a:stretch>
        </p:blipFill>
        <p:spPr bwMode="auto">
          <a:xfrm>
            <a:off x="7739063" y="5295900"/>
            <a:ext cx="1296987" cy="1198563"/>
          </a:xfrm>
          <a:prstGeom prst="rect">
            <a:avLst/>
          </a:prstGeom>
          <a:noFill/>
          <a:ln w="9525">
            <a:noFill/>
            <a:miter lim="800000"/>
            <a:headEnd/>
            <a:tailEnd/>
          </a:ln>
        </p:spPr>
      </p:pic>
      <p:pic>
        <p:nvPicPr>
          <p:cNvPr id="36879" name="Picture 16"/>
          <p:cNvPicPr>
            <a:picLocks noChangeAspect="1" noChangeArrowheads="1"/>
          </p:cNvPicPr>
          <p:nvPr/>
        </p:nvPicPr>
        <p:blipFill>
          <a:blip r:embed="rId16" cstate="print"/>
          <a:srcRect l="1350" t="5040" r="63451" b="5040"/>
          <a:stretch>
            <a:fillRect/>
          </a:stretch>
        </p:blipFill>
        <p:spPr bwMode="auto">
          <a:xfrm>
            <a:off x="3952875" y="2349500"/>
            <a:ext cx="936625" cy="641350"/>
          </a:xfrm>
          <a:prstGeom prst="rect">
            <a:avLst/>
          </a:prstGeom>
          <a:noFill/>
          <a:ln w="9525">
            <a:noFill/>
            <a:miter lim="800000"/>
            <a:headEnd/>
            <a:tailEnd/>
          </a:ln>
        </p:spPr>
      </p:pic>
      <p:sp>
        <p:nvSpPr>
          <p:cNvPr id="156689" name="Oval 17"/>
          <p:cNvSpPr>
            <a:spLocks noChangeArrowheads="1"/>
          </p:cNvSpPr>
          <p:nvPr/>
        </p:nvSpPr>
        <p:spPr bwMode="auto">
          <a:xfrm>
            <a:off x="1835150" y="4970463"/>
            <a:ext cx="1296988" cy="1223962"/>
          </a:xfrm>
          <a:prstGeom prst="ellipse">
            <a:avLst/>
          </a:prstGeom>
          <a:solidFill>
            <a:srgbClr val="FF6600"/>
          </a:solidFill>
          <a:ln w="9525">
            <a:noFill/>
            <a:round/>
            <a:headEnd/>
            <a:tailEnd/>
          </a:ln>
          <a:effectLst/>
        </p:spPr>
        <p:txBody>
          <a:bodyPr wrap="none" anchor="ctr"/>
          <a:lstStyle/>
          <a:p>
            <a:pPr algn="ctr">
              <a:defRPr/>
            </a:pPr>
            <a:r>
              <a:rPr lang="it-IT" b="1">
                <a:effectLst>
                  <a:outerShdw blurRad="38100" dist="38100" dir="2700000" algn="tl">
                    <a:srgbClr val="000000"/>
                  </a:outerShdw>
                </a:effectLst>
                <a:latin typeface="Arial" pitchFamily="34" charset="0"/>
              </a:rPr>
              <a:t>Academia</a:t>
            </a:r>
          </a:p>
        </p:txBody>
      </p:sp>
      <p:sp>
        <p:nvSpPr>
          <p:cNvPr id="156690" name="Oval 18"/>
          <p:cNvSpPr>
            <a:spLocks noChangeArrowheads="1"/>
          </p:cNvSpPr>
          <p:nvPr/>
        </p:nvSpPr>
        <p:spPr bwMode="auto">
          <a:xfrm>
            <a:off x="5710238" y="4956175"/>
            <a:ext cx="1296987" cy="1223963"/>
          </a:xfrm>
          <a:prstGeom prst="ellipse">
            <a:avLst/>
          </a:prstGeom>
          <a:solidFill>
            <a:srgbClr val="6666FF"/>
          </a:solidFill>
          <a:ln w="9525">
            <a:noFill/>
            <a:round/>
            <a:headEnd/>
            <a:tailEnd/>
          </a:ln>
          <a:effectLst/>
        </p:spPr>
        <p:txBody>
          <a:bodyPr wrap="none" anchor="ctr"/>
          <a:lstStyle/>
          <a:p>
            <a:pPr algn="ctr">
              <a:defRPr/>
            </a:pPr>
            <a:r>
              <a:rPr lang="it-IT" b="1">
                <a:effectLst>
                  <a:outerShdw blurRad="38100" dist="38100" dir="2700000" algn="tl">
                    <a:srgbClr val="000000"/>
                  </a:outerShdw>
                </a:effectLst>
                <a:latin typeface="Arial" pitchFamily="34" charset="0"/>
              </a:rPr>
              <a:t>Industry</a:t>
            </a:r>
          </a:p>
          <a:p>
            <a:pPr algn="ctr">
              <a:defRPr/>
            </a:pPr>
            <a:r>
              <a:rPr lang="it-IT" b="1">
                <a:effectLst>
                  <a:outerShdw blurRad="38100" dist="38100" dir="2700000" algn="tl">
                    <a:srgbClr val="000000"/>
                  </a:outerShdw>
                </a:effectLst>
                <a:latin typeface="Arial" pitchFamily="34" charset="0"/>
              </a:rPr>
              <a:t>partners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1042988" y="2205038"/>
            <a:ext cx="6910387" cy="1597025"/>
          </a:xfrm>
          <a:prstGeom prst="rect">
            <a:avLst/>
          </a:prstGeom>
          <a:noFill/>
          <a:ln w="9525">
            <a:noFill/>
            <a:miter lim="800000"/>
            <a:headEnd/>
            <a:tailEnd/>
          </a:ln>
        </p:spPr>
      </p:pic>
      <p:sp>
        <p:nvSpPr>
          <p:cNvPr id="37891" name="Text Box 3"/>
          <p:cNvSpPr txBox="1">
            <a:spLocks noChangeArrowheads="1"/>
          </p:cNvSpPr>
          <p:nvPr/>
        </p:nvSpPr>
        <p:spPr bwMode="auto">
          <a:xfrm>
            <a:off x="3779838" y="5229225"/>
            <a:ext cx="5076825" cy="366713"/>
          </a:xfrm>
          <a:prstGeom prst="rect">
            <a:avLst/>
          </a:prstGeom>
          <a:noFill/>
          <a:ln w="9525">
            <a:noFill/>
            <a:miter lim="800000"/>
            <a:headEnd/>
            <a:tailEnd/>
          </a:ln>
        </p:spPr>
        <p:txBody>
          <a:bodyPr>
            <a:spAutoFit/>
          </a:bodyPr>
          <a:lstStyle/>
          <a:p>
            <a:pPr>
              <a:spcBef>
                <a:spcPct val="50000"/>
              </a:spcBef>
            </a:pPr>
            <a:r>
              <a:rPr lang="it-IT"/>
              <a:t>David G Trist, Curr Opin Pharmacol 2011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0" y="260350"/>
            <a:ext cx="9144000" cy="6367463"/>
          </a:xfrm>
          <a:prstGeom prst="rect">
            <a:avLst/>
          </a:prstGeom>
          <a:noFill/>
          <a:ln w="9525">
            <a:noFill/>
            <a:miter lim="800000"/>
            <a:headEnd/>
            <a:tailEnd/>
          </a:ln>
        </p:spPr>
        <p:txBody>
          <a:bodyPr>
            <a:spAutoFit/>
          </a:bodyPr>
          <a:lstStyle/>
          <a:p>
            <a:pPr algn="ctr">
              <a:spcBef>
                <a:spcPct val="50000"/>
              </a:spcBef>
              <a:defRPr/>
            </a:pPr>
            <a:r>
              <a:rPr lang="it-IT" sz="2400" b="1">
                <a:solidFill>
                  <a:srgbClr val="0000FF"/>
                </a:solidFill>
                <a:effectLst>
                  <a:outerShdw blurRad="38100" dist="38100" dir="2700000" algn="tl">
                    <a:srgbClr val="C0C0C0"/>
                  </a:outerShdw>
                </a:effectLst>
              </a:rPr>
              <a:t>L’EVOLUZIONE DELLA FARMACOLOGIA</a:t>
            </a:r>
          </a:p>
          <a:p>
            <a:pPr algn="ctr">
              <a:spcBef>
                <a:spcPct val="50000"/>
              </a:spcBef>
              <a:defRPr/>
            </a:pPr>
            <a:endParaRPr lang="it-IT" sz="1200" b="1">
              <a:solidFill>
                <a:srgbClr val="003300"/>
              </a:solidFill>
              <a:effectLst>
                <a:outerShdw blurRad="38100" dist="38100" dir="2700000" algn="tl">
                  <a:srgbClr val="C0C0C0"/>
                </a:outerShdw>
              </a:effectLst>
            </a:endParaRPr>
          </a:p>
          <a:p>
            <a:pPr>
              <a:spcBef>
                <a:spcPct val="50000"/>
              </a:spcBef>
              <a:defRPr/>
            </a:pPr>
            <a:r>
              <a:rPr lang="it-IT"/>
              <a:t>Il </a:t>
            </a:r>
            <a:r>
              <a:rPr lang="it-IT" b="1"/>
              <a:t>Papiro di Ebers</a:t>
            </a:r>
            <a:r>
              <a:rPr lang="it-IT"/>
              <a:t> (1500 a.C.): il più completo codice medico dell’antichità, cita sostanze animali o vegetali (es. olio di ricino, senna, melograno, tannino, oppio, aloe, menta) dotate di efficacia e spesso associate a scongiuri e recitazione di formule magiche miranti ad allontanare il “demone” della malattia.</a:t>
            </a:r>
          </a:p>
          <a:p>
            <a:pPr>
              <a:spcBef>
                <a:spcPct val="50000"/>
              </a:spcBef>
              <a:defRPr/>
            </a:pPr>
            <a:endParaRPr lang="it-IT"/>
          </a:p>
          <a:p>
            <a:pPr>
              <a:spcBef>
                <a:spcPct val="50000"/>
              </a:spcBef>
              <a:defRPr/>
            </a:pPr>
            <a:r>
              <a:rPr lang="it-IT"/>
              <a:t>Il </a:t>
            </a:r>
            <a:r>
              <a:rPr lang="it-IT" b="1"/>
              <a:t>Corpus hippocraticum</a:t>
            </a:r>
            <a:r>
              <a:rPr lang="it-IT"/>
              <a:t> (Ippocrate, 460-377 a.C.) descrive in modo sistematico le regole per raccogliere i vegetali (elleboro, oppio, belladonna, veratro, ruta, menta), le norme per preparare i medicamenti (suddivisi in purganti, narcotici, diaforetici, diuretici, emetici), le modalità del loro impiego nella cura delle diverse malattie.</a:t>
            </a:r>
          </a:p>
          <a:p>
            <a:pPr>
              <a:spcBef>
                <a:spcPct val="50000"/>
              </a:spcBef>
              <a:defRPr/>
            </a:pPr>
            <a:endParaRPr lang="it-IT"/>
          </a:p>
          <a:p>
            <a:pPr>
              <a:spcBef>
                <a:spcPct val="50000"/>
              </a:spcBef>
              <a:defRPr/>
            </a:pPr>
            <a:r>
              <a:rPr lang="it-IT" b="1"/>
              <a:t>Historia plantarum </a:t>
            </a:r>
            <a:r>
              <a:rPr lang="it-IT"/>
              <a:t>(Teofrasto, 370-286 a.C., allievo di Aristotele): tentativo tassonomico analitico e ordinato, ma anche trattato di fitoterapia (descrizione degli effetti di papavero, cicuta, mandragora, elleboro).</a:t>
            </a:r>
            <a:endParaRPr lang="it-IT" b="1"/>
          </a:p>
          <a:p>
            <a:pPr>
              <a:spcBef>
                <a:spcPct val="50000"/>
              </a:spcBef>
              <a:defRPr/>
            </a:pPr>
            <a:endParaRPr lang="it-IT"/>
          </a:p>
          <a:p>
            <a:pPr>
              <a:spcBef>
                <a:spcPct val="50000"/>
              </a:spcBef>
              <a:defRPr/>
            </a:pPr>
            <a:r>
              <a:rPr lang="it-IT" b="1"/>
              <a:t>De materia medica </a:t>
            </a:r>
            <a:r>
              <a:rPr lang="it-IT"/>
              <a:t>(Dioscoride, I sec. d.C.): 5 libri, suddivisi in 827 capitoli, descrivono tutte le sostanze medicamentose di origine vegetale (650), animale (85) e minerale (50). Resterà fino al XVIII secolo un classico della farmacologia.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49213"/>
            <a:ext cx="9144000" cy="6764337"/>
          </a:xfrm>
          <a:prstGeom prst="rect">
            <a:avLst/>
          </a:prstGeom>
          <a:noFill/>
          <a:ln w="9525">
            <a:noFill/>
            <a:miter lim="800000"/>
            <a:headEnd/>
            <a:tailEnd/>
          </a:ln>
        </p:spPr>
        <p:txBody>
          <a:bodyPr>
            <a:spAutoFit/>
          </a:bodyPr>
          <a:lstStyle/>
          <a:p>
            <a:pPr>
              <a:spcBef>
                <a:spcPct val="50000"/>
              </a:spcBef>
            </a:pPr>
            <a:r>
              <a:rPr lang="it-IT" b="1"/>
              <a:t>De simplicium medicamentis et facultatibus </a:t>
            </a:r>
            <a:r>
              <a:rPr lang="it-IT"/>
              <a:t>(Galeno, 129-199 d.C.): elenca 473 medicamenti di origine vegetale che resteranno per circa 1500 anni la base indiscussa dell’arte della cura in Europa. L’aforisma principale della farmacoterapia galenica è </a:t>
            </a:r>
            <a:r>
              <a:rPr lang="it-IT" i="1"/>
              <a:t>Contraria contrariis curantur</a:t>
            </a:r>
            <a:r>
              <a:rPr lang="it-IT"/>
              <a:t>.</a:t>
            </a:r>
          </a:p>
          <a:p>
            <a:pPr>
              <a:spcBef>
                <a:spcPct val="50000"/>
              </a:spcBef>
            </a:pPr>
            <a:endParaRPr lang="it-IT" sz="1200"/>
          </a:p>
          <a:p>
            <a:pPr>
              <a:spcBef>
                <a:spcPct val="50000"/>
              </a:spcBef>
            </a:pPr>
            <a:r>
              <a:rPr lang="it-IT"/>
              <a:t>La Scuola medica salernitana (XI-XII sec.): primo centro di medicina laica che sorge sotto l’influsso della medicina monastica, luogo di incontro geografico e di intreccio culturale fra la tradizione greco-romana e l’elaborazione araba.</a:t>
            </a:r>
          </a:p>
          <a:p>
            <a:pPr>
              <a:spcBef>
                <a:spcPct val="50000"/>
              </a:spcBef>
            </a:pPr>
            <a:endParaRPr lang="it-IT" sz="1200"/>
          </a:p>
          <a:p>
            <a:pPr>
              <a:spcBef>
                <a:spcPct val="50000"/>
              </a:spcBef>
            </a:pPr>
            <a:r>
              <a:rPr lang="it-IT"/>
              <a:t>Il </a:t>
            </a:r>
            <a:r>
              <a:rPr lang="it-IT" b="1"/>
              <a:t>Ricettario Fiorentino </a:t>
            </a:r>
            <a:r>
              <a:rPr lang="it-IT"/>
              <a:t>(1498): prima vera Farmacopea, un prontuario descrittivo di droghe e medicamenti e delle loro proprietà. Indica agli speziali le procedure compositive e dissociative (analisi e sintesi) nonché le varie modalità di confezione.</a:t>
            </a:r>
          </a:p>
          <a:p>
            <a:pPr>
              <a:spcBef>
                <a:spcPct val="50000"/>
              </a:spcBef>
            </a:pPr>
            <a:endParaRPr lang="it-IT" sz="1200"/>
          </a:p>
          <a:p>
            <a:pPr>
              <a:spcBef>
                <a:spcPct val="50000"/>
              </a:spcBef>
            </a:pPr>
            <a:r>
              <a:rPr lang="it-IT"/>
              <a:t>Fine Settecento-inizio Ottocento: gli sviluppi in campo chimico farmaceutico portano ai primi tentativi di isolamento dei principi attivi [alcaloidi] dalle piante medicinali (morfina dall’oppio, nicotina dal tabacco, la chinina dalla corteccia della china, la stricnina dalla noce vomica, la caffeina dal caffè).*</a:t>
            </a:r>
          </a:p>
          <a:p>
            <a:pPr>
              <a:spcBef>
                <a:spcPct val="50000"/>
              </a:spcBef>
            </a:pPr>
            <a:endParaRPr lang="it-IT" sz="1200" b="1"/>
          </a:p>
          <a:p>
            <a:pPr>
              <a:spcBef>
                <a:spcPct val="50000"/>
              </a:spcBef>
            </a:pPr>
            <a:r>
              <a:rPr lang="it-IT"/>
              <a:t>Nel 1827 il farmacista H.E.Merck nel 1827 fonda la prima fabbrica per la produzione di cocaina e morfina. Successivamente nascono le prime industrie di farmaci (e coloranti): Bayer e Hoechst (1863), Schering (1871), Ciba Geigy (1884), Sandoz (1886), Hoffman-La Roche (1894).</a:t>
            </a:r>
          </a:p>
          <a:p>
            <a:pPr>
              <a:spcBef>
                <a:spcPct val="50000"/>
              </a:spcBef>
              <a:buFontTx/>
              <a:buChar char="-"/>
            </a:pPr>
            <a:endParaRPr lang="it-IT" sz="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333375"/>
            <a:ext cx="9144000" cy="5727700"/>
          </a:xfrm>
          <a:prstGeom prst="rect">
            <a:avLst/>
          </a:prstGeom>
          <a:noFill/>
          <a:ln w="9525">
            <a:noFill/>
            <a:miter lim="800000"/>
            <a:headEnd/>
            <a:tailEnd/>
          </a:ln>
        </p:spPr>
        <p:txBody>
          <a:bodyPr>
            <a:spAutoFit/>
          </a:bodyPr>
          <a:lstStyle/>
          <a:p>
            <a:pPr>
              <a:spcBef>
                <a:spcPct val="50000"/>
              </a:spcBef>
            </a:pPr>
            <a:r>
              <a:rPr lang="it-IT"/>
              <a:t>Nel 1888 viene brevettata e introdotta in commercio dalla Bayer la </a:t>
            </a:r>
            <a:r>
              <a:rPr lang="it-IT" b="1"/>
              <a:t>Fenacetina</a:t>
            </a:r>
            <a:r>
              <a:rPr lang="it-IT"/>
              <a:t> (scoperta da Kast e Hinsberg nel 1887), il primo vero farmaco sintetico prodotto da un’industria farmaceutica.</a:t>
            </a:r>
          </a:p>
          <a:p>
            <a:pPr>
              <a:spcBef>
                <a:spcPct val="50000"/>
              </a:spcBef>
            </a:pPr>
            <a:r>
              <a:rPr lang="it-IT"/>
              <a:t>Nel 1899 la Bayer commercializza l’</a:t>
            </a:r>
            <a:r>
              <a:rPr lang="it-IT" b="1"/>
              <a:t>Aspirina</a:t>
            </a:r>
            <a:r>
              <a:rPr lang="it-IT"/>
              <a:t> (scoperta da Hoffman nel 1898).</a:t>
            </a:r>
          </a:p>
          <a:p>
            <a:pPr>
              <a:spcBef>
                <a:spcPct val="50000"/>
              </a:spcBef>
            </a:pPr>
            <a:endParaRPr lang="it-IT"/>
          </a:p>
          <a:p>
            <a:pPr>
              <a:spcBef>
                <a:spcPct val="50000"/>
              </a:spcBef>
            </a:pPr>
            <a:r>
              <a:rPr lang="it-IT"/>
              <a:t>Paul Ehrlich (1854-1915): convinto assertore della chemioterapia per debellare le malattie infettive. Le sue idee hanno portato 1) alla definizione del concetto di </a:t>
            </a:r>
            <a:r>
              <a:rPr lang="it-IT" b="1"/>
              <a:t>recettore </a:t>
            </a:r>
            <a:r>
              <a:rPr lang="it-IT"/>
              <a:t>(corpora non agunt nisi fixata), 2) alla </a:t>
            </a:r>
            <a:r>
              <a:rPr lang="it-IT" b="1"/>
              <a:t>metodologia</a:t>
            </a:r>
            <a:r>
              <a:rPr lang="it-IT"/>
              <a:t> moderna della ricerca di composti chimici da utilizzare come farmaci, 3) alla valorizzazione, oltre che degli esperimenti in vitro, anche delle </a:t>
            </a:r>
            <a:r>
              <a:rPr lang="it-IT" b="1"/>
              <a:t>prove cliniche</a:t>
            </a:r>
            <a:r>
              <a:rPr lang="it-IT"/>
              <a:t> su serie controllate di pazienti.</a:t>
            </a:r>
          </a:p>
          <a:p>
            <a:pPr>
              <a:spcBef>
                <a:spcPct val="50000"/>
              </a:spcBef>
            </a:pPr>
            <a:endParaRPr lang="it-IT"/>
          </a:p>
          <a:p>
            <a:pPr>
              <a:spcBef>
                <a:spcPct val="50000"/>
              </a:spcBef>
            </a:pPr>
            <a:r>
              <a:rPr lang="it-IT"/>
              <a:t>Gerhard Domagk (1895-1964), un ricercatore della Bayer, sintetizza nel 1932 il Prontosil rosso, antibatterico precursore dei sulfamidici.</a:t>
            </a:r>
          </a:p>
          <a:p>
            <a:pPr>
              <a:spcBef>
                <a:spcPct val="50000"/>
              </a:spcBef>
            </a:pPr>
            <a:r>
              <a:rPr lang="it-IT"/>
              <a:t>Alexander Fleming (1881-1955) nel 1929 scopre casualmente un estratto di muffa, la penicillina, dotata di straordinarie proprietà antibiotiche.</a:t>
            </a:r>
          </a:p>
          <a:p>
            <a:pPr>
              <a:spcBef>
                <a:spcPct val="50000"/>
              </a:spcBef>
            </a:pPr>
            <a:r>
              <a:rPr lang="it-IT"/>
              <a:t>Dagli anni ‘50, l’introduzione in clinica di diversi antibatterici ha modificato in maniera sostanziale la qualità e la durata della vita.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2916238" y="4437063"/>
          <a:ext cx="6096000" cy="2225676"/>
        </p:xfrm>
        <a:graphic>
          <a:graphicData uri="http://schemas.openxmlformats.org/drawingml/2006/table">
            <a:tbl>
              <a:tblPr/>
              <a:tblGrid>
                <a:gridCol w="863600"/>
                <a:gridCol w="3200400"/>
                <a:gridCol w="2032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1952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Clorpromazina (Largactil)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Psicosi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1949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Sali di Litio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Disturbo bipolare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1952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Anti-MAO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Depressione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1957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AD triciclici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Depressione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1960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Clordiazepossido (Librium)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Ansia, insonnia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1963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Diazepam (Valium)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Ansia, insonnia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8224" name="CasellaDiTesto 2"/>
          <p:cNvSpPr txBox="1">
            <a:spLocks noChangeArrowheads="1"/>
          </p:cNvSpPr>
          <p:nvPr/>
        </p:nvSpPr>
        <p:spPr bwMode="auto">
          <a:xfrm>
            <a:off x="2916238" y="4076700"/>
            <a:ext cx="5976937" cy="368300"/>
          </a:xfrm>
          <a:prstGeom prst="rect">
            <a:avLst/>
          </a:prstGeom>
          <a:noFill/>
          <a:ln w="9525">
            <a:noFill/>
            <a:miter lim="800000"/>
            <a:headEnd/>
            <a:tailEnd/>
          </a:ln>
        </p:spPr>
        <p:txBody>
          <a:bodyPr>
            <a:spAutoFit/>
          </a:bodyPr>
          <a:lstStyle/>
          <a:p>
            <a:pPr>
              <a:defRPr/>
            </a:pPr>
            <a:r>
              <a:rPr lang="it-IT" b="1">
                <a:solidFill>
                  <a:srgbClr val="000066"/>
                </a:solidFill>
                <a:effectLst>
                  <a:outerShdw blurRad="38100" dist="38100" dir="2700000" algn="tl">
                    <a:srgbClr val="C0C0C0"/>
                  </a:outerShdw>
                </a:effectLst>
              </a:rPr>
              <a:t>La nascita della psicofarmacologia</a:t>
            </a:r>
          </a:p>
        </p:txBody>
      </p:sp>
      <p:graphicFrame>
        <p:nvGraphicFramePr>
          <p:cNvPr id="4" name="Tabella 3"/>
          <p:cNvGraphicFramePr>
            <a:graphicFrameLocks noGrp="1"/>
          </p:cNvGraphicFramePr>
          <p:nvPr/>
        </p:nvGraphicFramePr>
        <p:xfrm>
          <a:off x="0" y="369888"/>
          <a:ext cx="7596188" cy="2967039"/>
        </p:xfrm>
        <a:graphic>
          <a:graphicData uri="http://schemas.openxmlformats.org/drawingml/2006/table">
            <a:tbl>
              <a:tblPr/>
              <a:tblGrid>
                <a:gridCol w="1784350"/>
                <a:gridCol w="2714625"/>
                <a:gridCol w="309721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1957/1961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Rifamicina/Ampicillina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Antibiotici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1950/1958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Nistatina/Griseofulvina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Antimicotici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1946/1952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PAS/Isoniazide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Antitubercolari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1949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Cortisone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Antiinfiammatorio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1955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Antidiabetici orali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Diabete mellito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1956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Contraccettivi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1960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L-Dopa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Morbo di Parkinson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charset="0"/>
                          <a:cs typeface="Arial" charset="0"/>
                        </a:rPr>
                        <a:t>1960: il caso talidomide =&gt; nuova concezione della farmacologia clinica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hMerge="1">
                  <a:txBody>
                    <a:bodyPr/>
                    <a:lstStyle/>
                    <a:p>
                      <a:endParaRPr lang="it-IT"/>
                    </a:p>
                  </a:txBody>
                  <a:tcPr/>
                </a:tc>
                <a:tc hMerge="1">
                  <a:txBody>
                    <a:bodyPr/>
                    <a:lstStyle/>
                    <a:p>
                      <a:endParaRPr lang="it-IT"/>
                    </a:p>
                  </a:txBody>
                  <a:tcPr/>
                </a:tc>
              </a:tr>
            </a:tbl>
          </a:graphicData>
        </a:graphic>
      </p:graphicFrame>
      <p:sp>
        <p:nvSpPr>
          <p:cNvPr id="8261" name="CasellaDiTesto 4"/>
          <p:cNvSpPr txBox="1">
            <a:spLocks noChangeArrowheads="1"/>
          </p:cNvSpPr>
          <p:nvPr/>
        </p:nvSpPr>
        <p:spPr bwMode="auto">
          <a:xfrm>
            <a:off x="0" y="0"/>
            <a:ext cx="5976938" cy="366713"/>
          </a:xfrm>
          <a:prstGeom prst="rect">
            <a:avLst/>
          </a:prstGeom>
          <a:noFill/>
          <a:ln w="9525">
            <a:noFill/>
            <a:miter lim="800000"/>
            <a:headEnd/>
            <a:tailEnd/>
          </a:ln>
        </p:spPr>
        <p:txBody>
          <a:bodyPr>
            <a:spAutoFit/>
          </a:bodyPr>
          <a:lstStyle/>
          <a:p>
            <a:pPr>
              <a:defRPr/>
            </a:pPr>
            <a:r>
              <a:rPr lang="it-IT" b="1">
                <a:solidFill>
                  <a:srgbClr val="000066"/>
                </a:solidFill>
                <a:effectLst>
                  <a:outerShdw blurRad="38100" dist="38100" dir="2700000" algn="tl">
                    <a:srgbClr val="C0C0C0"/>
                  </a:outerShdw>
                </a:effectLst>
              </a:rPr>
              <a:t>L’esplosione farmacoterapica degli anni ‘50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sellaDiTesto 1"/>
          <p:cNvSpPr txBox="1">
            <a:spLocks noChangeArrowheads="1"/>
          </p:cNvSpPr>
          <p:nvPr/>
        </p:nvSpPr>
        <p:spPr bwMode="auto">
          <a:xfrm>
            <a:off x="250825" y="188913"/>
            <a:ext cx="8893175" cy="6743700"/>
          </a:xfrm>
          <a:prstGeom prst="rect">
            <a:avLst/>
          </a:prstGeom>
          <a:noFill/>
          <a:ln w="9525">
            <a:noFill/>
            <a:miter lim="800000"/>
            <a:headEnd/>
            <a:tailEnd/>
          </a:ln>
        </p:spPr>
        <p:txBody>
          <a:bodyPr>
            <a:spAutoFit/>
          </a:bodyPr>
          <a:lstStyle/>
          <a:p>
            <a:pPr algn="ctr">
              <a:defRPr/>
            </a:pPr>
            <a:r>
              <a:rPr lang="it-IT" sz="2200" b="1" dirty="0">
                <a:solidFill>
                  <a:srgbClr val="0000FF"/>
                </a:solidFill>
                <a:effectLst>
                  <a:outerShdw blurRad="38100" dist="38100" dir="2700000" algn="tl">
                    <a:srgbClr val="C0C0C0"/>
                  </a:outerShdw>
                </a:effectLst>
              </a:rPr>
              <a:t>L’ERA BIOTECNOLOGICA</a:t>
            </a:r>
          </a:p>
          <a:p>
            <a:pPr>
              <a:defRPr/>
            </a:pPr>
            <a:endParaRPr lang="it-IT" b="1" dirty="0"/>
          </a:p>
          <a:p>
            <a:pPr>
              <a:defRPr/>
            </a:pPr>
            <a:r>
              <a:rPr lang="it-IT" dirty="0"/>
              <a:t>Dal 1973, l’impiego delle tecniche di DNA ricombinante ha consentito la produzione di molecole complesse (per es. proteine), la cui sintesi è quasi impraticabile per via chimica.</a:t>
            </a:r>
          </a:p>
          <a:p>
            <a:pPr>
              <a:defRPr/>
            </a:pPr>
            <a:r>
              <a:rPr lang="it-IT" dirty="0"/>
              <a:t>1982: approvazione e registrazione negli USA </a:t>
            </a:r>
            <a:r>
              <a:rPr lang="it-IT" dirty="0"/>
              <a:t>dell’insulina </a:t>
            </a:r>
            <a:r>
              <a:rPr lang="it-IT" dirty="0"/>
              <a:t>umana ricombinante dalla </a:t>
            </a:r>
            <a:r>
              <a:rPr lang="it-IT" dirty="0" err="1"/>
              <a:t>Genetech</a:t>
            </a:r>
            <a:r>
              <a:rPr lang="it-IT" dirty="0"/>
              <a:t> (capostipite delle </a:t>
            </a:r>
            <a:r>
              <a:rPr lang="it-IT" dirty="0" err="1"/>
              <a:t>biotech</a:t>
            </a:r>
            <a:r>
              <a:rPr lang="it-IT" dirty="0"/>
              <a:t> </a:t>
            </a:r>
            <a:r>
              <a:rPr lang="it-IT" dirty="0" err="1"/>
              <a:t>companies</a:t>
            </a:r>
            <a:r>
              <a:rPr lang="it-IT" dirty="0"/>
              <a:t>).</a:t>
            </a:r>
          </a:p>
          <a:p>
            <a:pPr>
              <a:defRPr/>
            </a:pPr>
            <a:endParaRPr lang="it-IT" dirty="0"/>
          </a:p>
          <a:p>
            <a:pPr>
              <a:defRPr/>
            </a:pPr>
            <a:r>
              <a:rPr lang="it-IT" dirty="0"/>
              <a:t>Scoperta delle alterazioni genetiche all’origine delle malattie =&gt; terapia genica e nuovi modelli sperimentali (animali transgenici).</a:t>
            </a:r>
          </a:p>
          <a:p>
            <a:pPr>
              <a:defRPr/>
            </a:pPr>
            <a:endParaRPr lang="it-IT" dirty="0"/>
          </a:p>
          <a:p>
            <a:pPr>
              <a:defRPr/>
            </a:pPr>
            <a:endParaRPr lang="it-IT" dirty="0"/>
          </a:p>
          <a:p>
            <a:pPr>
              <a:defRPr/>
            </a:pPr>
            <a:endParaRPr lang="it-IT" dirty="0"/>
          </a:p>
          <a:p>
            <a:pPr>
              <a:defRPr/>
            </a:pPr>
            <a:endParaRPr lang="it-IT" dirty="0"/>
          </a:p>
          <a:p>
            <a:pPr>
              <a:defRPr/>
            </a:pPr>
            <a:endParaRPr lang="it-IT" dirty="0"/>
          </a:p>
          <a:p>
            <a:pPr>
              <a:defRPr/>
            </a:pPr>
            <a:endParaRPr lang="it-IT" dirty="0"/>
          </a:p>
          <a:p>
            <a:pPr>
              <a:defRPr/>
            </a:pPr>
            <a:endParaRPr lang="it-IT" dirty="0"/>
          </a:p>
          <a:p>
            <a:pPr>
              <a:defRPr/>
            </a:pPr>
            <a:endParaRPr lang="it-IT" dirty="0"/>
          </a:p>
          <a:p>
            <a:pPr>
              <a:defRPr/>
            </a:pPr>
            <a:endParaRPr lang="it-IT" dirty="0"/>
          </a:p>
          <a:p>
            <a:pPr>
              <a:defRPr/>
            </a:pPr>
            <a:endParaRPr lang="it-IT" dirty="0"/>
          </a:p>
          <a:p>
            <a:pPr>
              <a:defRPr/>
            </a:pPr>
            <a:r>
              <a:rPr lang="it-IT" dirty="0"/>
              <a:t>Negli ultimi 20 anni gli investimenti che un’industria deve affrontare per sviluppare un nuovo farmaco sono passati da 80 a 800 milioni di dollari e il tempo per l’immissione in commercio da 10 a oltre 15 anni.</a:t>
            </a:r>
          </a:p>
          <a:p>
            <a:pPr>
              <a:defRPr/>
            </a:pPr>
            <a:endParaRPr lang="it-IT" dirty="0"/>
          </a:p>
        </p:txBody>
      </p:sp>
      <p:sp>
        <p:nvSpPr>
          <p:cNvPr id="3" name="CasellaDiTesto 2"/>
          <p:cNvSpPr txBox="1"/>
          <p:nvPr/>
        </p:nvSpPr>
        <p:spPr>
          <a:xfrm>
            <a:off x="1700213" y="3486150"/>
            <a:ext cx="2209800" cy="2030413"/>
          </a:xfrm>
          <a:prstGeom prst="rect">
            <a:avLst/>
          </a:prstGeom>
          <a:noFill/>
          <a:ln>
            <a:solidFill>
              <a:schemeClr val="bg1">
                <a:lumMod val="50000"/>
              </a:schemeClr>
            </a:solidFill>
          </a:ln>
        </p:spPr>
        <p:txBody>
          <a:bodyPr wrap="none">
            <a:spAutoFit/>
          </a:bodyPr>
          <a:lstStyle/>
          <a:p>
            <a:pPr algn="ctr">
              <a:defRPr/>
            </a:pPr>
            <a:r>
              <a:rPr lang="it-IT" dirty="0"/>
              <a:t>Patologia</a:t>
            </a:r>
          </a:p>
          <a:p>
            <a:pPr algn="ctr">
              <a:defRPr/>
            </a:pPr>
            <a:endParaRPr lang="it-IT" dirty="0"/>
          </a:p>
          <a:p>
            <a:pPr algn="ctr">
              <a:defRPr/>
            </a:pPr>
            <a:r>
              <a:rPr lang="it-IT" dirty="0"/>
              <a:t>Target</a:t>
            </a:r>
          </a:p>
          <a:p>
            <a:pPr algn="ctr">
              <a:defRPr/>
            </a:pPr>
            <a:endParaRPr lang="it-IT" dirty="0"/>
          </a:p>
          <a:p>
            <a:pPr algn="ctr">
              <a:defRPr/>
            </a:pPr>
            <a:r>
              <a:rPr lang="it-IT" dirty="0"/>
              <a:t>Screening molecole</a:t>
            </a:r>
          </a:p>
          <a:p>
            <a:pPr algn="ctr">
              <a:defRPr/>
            </a:pPr>
            <a:endParaRPr lang="it-IT" dirty="0"/>
          </a:p>
          <a:p>
            <a:pPr algn="ctr">
              <a:defRPr/>
            </a:pPr>
            <a:r>
              <a:rPr lang="it-IT" dirty="0"/>
              <a:t>Farmaco</a:t>
            </a:r>
          </a:p>
        </p:txBody>
      </p:sp>
      <p:sp>
        <p:nvSpPr>
          <p:cNvPr id="4" name="CasellaDiTesto 3"/>
          <p:cNvSpPr txBox="1"/>
          <p:nvPr/>
        </p:nvSpPr>
        <p:spPr>
          <a:xfrm>
            <a:off x="4787900" y="3486150"/>
            <a:ext cx="2159000" cy="2030413"/>
          </a:xfrm>
          <a:prstGeom prst="rect">
            <a:avLst/>
          </a:prstGeom>
          <a:noFill/>
          <a:ln>
            <a:solidFill>
              <a:schemeClr val="bg1">
                <a:lumMod val="50000"/>
              </a:schemeClr>
            </a:solidFill>
          </a:ln>
        </p:spPr>
        <p:txBody>
          <a:bodyPr wrap="none">
            <a:spAutoFit/>
          </a:bodyPr>
          <a:lstStyle/>
          <a:p>
            <a:pPr algn="ctr">
              <a:defRPr/>
            </a:pPr>
            <a:r>
              <a:rPr lang="it-IT" dirty="0"/>
              <a:t>Gene</a:t>
            </a:r>
          </a:p>
          <a:p>
            <a:pPr algn="ctr">
              <a:defRPr/>
            </a:pPr>
            <a:endParaRPr lang="it-IT" dirty="0"/>
          </a:p>
          <a:p>
            <a:pPr algn="ctr">
              <a:defRPr/>
            </a:pPr>
            <a:r>
              <a:rPr lang="it-IT" dirty="0"/>
              <a:t>Proteina</a:t>
            </a:r>
          </a:p>
          <a:p>
            <a:pPr algn="ctr">
              <a:defRPr/>
            </a:pPr>
            <a:endParaRPr lang="it-IT" dirty="0"/>
          </a:p>
          <a:p>
            <a:pPr algn="ctr">
              <a:defRPr/>
            </a:pPr>
            <a:r>
              <a:rPr lang="it-IT" dirty="0"/>
              <a:t>Screening funzione</a:t>
            </a:r>
          </a:p>
          <a:p>
            <a:pPr algn="ctr">
              <a:defRPr/>
            </a:pPr>
            <a:endParaRPr lang="it-IT" dirty="0"/>
          </a:p>
          <a:p>
            <a:pPr algn="ctr">
              <a:defRPr/>
            </a:pPr>
            <a:r>
              <a:rPr lang="it-IT" dirty="0"/>
              <a:t>Candidato farmaco</a:t>
            </a:r>
          </a:p>
        </p:txBody>
      </p:sp>
      <p:sp>
        <p:nvSpPr>
          <p:cNvPr id="6" name="Freccia a destra 5"/>
          <p:cNvSpPr/>
          <p:nvPr/>
        </p:nvSpPr>
        <p:spPr>
          <a:xfrm>
            <a:off x="3995738" y="4278313"/>
            <a:ext cx="792162"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10" name="Connettore 2 9"/>
          <p:cNvCxnSpPr/>
          <p:nvPr/>
        </p:nvCxnSpPr>
        <p:spPr>
          <a:xfrm>
            <a:off x="2771775" y="3846513"/>
            <a:ext cx="0" cy="287337"/>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2771775" y="4349750"/>
            <a:ext cx="0" cy="28892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2771775" y="4911725"/>
            <a:ext cx="0" cy="28892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5867400" y="3787775"/>
            <a:ext cx="0" cy="287338"/>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5867400" y="4349750"/>
            <a:ext cx="0" cy="28892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5867400" y="4926013"/>
            <a:ext cx="0" cy="287337"/>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a destra 1"/>
          <p:cNvSpPr/>
          <p:nvPr/>
        </p:nvSpPr>
        <p:spPr>
          <a:xfrm>
            <a:off x="323850" y="2997200"/>
            <a:ext cx="8496300" cy="792163"/>
          </a:xfrm>
          <a:prstGeom prst="rightArrow">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1940-60                 1970                  1980                  1990                   2000</a:t>
            </a:r>
          </a:p>
        </p:txBody>
      </p:sp>
      <p:sp>
        <p:nvSpPr>
          <p:cNvPr id="10243" name="CasellaDiTesto 2"/>
          <p:cNvSpPr txBox="1">
            <a:spLocks noChangeArrowheads="1"/>
          </p:cNvSpPr>
          <p:nvPr/>
        </p:nvSpPr>
        <p:spPr bwMode="auto">
          <a:xfrm>
            <a:off x="1438275" y="158750"/>
            <a:ext cx="6173788" cy="457200"/>
          </a:xfrm>
          <a:prstGeom prst="rect">
            <a:avLst/>
          </a:prstGeom>
          <a:noFill/>
          <a:ln w="9525">
            <a:noFill/>
            <a:miter lim="800000"/>
            <a:headEnd/>
            <a:tailEnd/>
          </a:ln>
        </p:spPr>
        <p:txBody>
          <a:bodyPr wrap="none">
            <a:spAutoFit/>
          </a:bodyPr>
          <a:lstStyle/>
          <a:p>
            <a:pPr algn="ctr">
              <a:defRPr/>
            </a:pPr>
            <a:r>
              <a:rPr lang="it-IT" sz="2400" b="1">
                <a:solidFill>
                  <a:srgbClr val="000066"/>
                </a:solidFill>
                <a:effectLst>
                  <a:outerShdw blurRad="38100" dist="38100" dir="2700000" algn="tl">
                    <a:srgbClr val="C0C0C0"/>
                  </a:outerShdw>
                </a:effectLst>
              </a:rPr>
              <a:t>Lo sviluppo della ricerca di nuovi farmaci</a:t>
            </a:r>
          </a:p>
        </p:txBody>
      </p:sp>
      <p:sp>
        <p:nvSpPr>
          <p:cNvPr id="4" name="Rettangolo 3"/>
          <p:cNvSpPr/>
          <p:nvPr/>
        </p:nvSpPr>
        <p:spPr>
          <a:xfrm>
            <a:off x="107950" y="4292600"/>
            <a:ext cx="3024188" cy="1944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700" dirty="0">
                <a:solidFill>
                  <a:srgbClr val="002060"/>
                </a:solidFill>
              </a:rPr>
              <a:t>Estrazione di prodotti naturali</a:t>
            </a:r>
          </a:p>
          <a:p>
            <a:pPr>
              <a:defRPr/>
            </a:pPr>
            <a:r>
              <a:rPr lang="it-IT" sz="1700" dirty="0">
                <a:solidFill>
                  <a:srgbClr val="002060"/>
                </a:solidFill>
              </a:rPr>
              <a:t>Sintesi chimica di derivati del </a:t>
            </a:r>
            <a:r>
              <a:rPr lang="it-IT" sz="1700" dirty="0" err="1">
                <a:solidFill>
                  <a:srgbClr val="002060"/>
                </a:solidFill>
              </a:rPr>
              <a:t>lead</a:t>
            </a:r>
            <a:r>
              <a:rPr lang="it-IT" sz="1700" dirty="0">
                <a:solidFill>
                  <a:srgbClr val="002060"/>
                </a:solidFill>
              </a:rPr>
              <a:t> </a:t>
            </a:r>
            <a:r>
              <a:rPr lang="it-IT" sz="1700" dirty="0" err="1">
                <a:solidFill>
                  <a:srgbClr val="002060"/>
                </a:solidFill>
              </a:rPr>
              <a:t>compound</a:t>
            </a:r>
            <a:endParaRPr lang="it-IT" sz="1700" dirty="0">
              <a:solidFill>
                <a:srgbClr val="002060"/>
              </a:solidFill>
            </a:endParaRPr>
          </a:p>
          <a:p>
            <a:pPr>
              <a:defRPr/>
            </a:pPr>
            <a:r>
              <a:rPr lang="it-IT" sz="1700" dirty="0">
                <a:solidFill>
                  <a:srgbClr val="002060"/>
                </a:solidFill>
              </a:rPr>
              <a:t>Screening in vitro ed in </a:t>
            </a:r>
            <a:r>
              <a:rPr lang="it-IT" sz="1700" dirty="0" err="1">
                <a:solidFill>
                  <a:srgbClr val="002060"/>
                </a:solidFill>
              </a:rPr>
              <a:t>vivo=</a:t>
            </a:r>
            <a:r>
              <a:rPr lang="it-IT" sz="1700" dirty="0">
                <a:solidFill>
                  <a:srgbClr val="002060"/>
                </a:solidFill>
              </a:rPr>
              <a:t>&gt;selezione dei prodotti destinati allo sviluppo clinico</a:t>
            </a:r>
          </a:p>
        </p:txBody>
      </p:sp>
      <p:sp>
        <p:nvSpPr>
          <p:cNvPr id="5" name="Rettangolo 4"/>
          <p:cNvSpPr/>
          <p:nvPr/>
        </p:nvSpPr>
        <p:spPr>
          <a:xfrm>
            <a:off x="1476375" y="1341438"/>
            <a:ext cx="2879725"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700" dirty="0">
                <a:solidFill>
                  <a:srgbClr val="002060"/>
                </a:solidFill>
              </a:rPr>
              <a:t>Chimica farmaceutica dei recettori</a:t>
            </a:r>
          </a:p>
          <a:p>
            <a:pPr>
              <a:defRPr/>
            </a:pPr>
            <a:r>
              <a:rPr lang="it-IT" sz="1700" dirty="0">
                <a:solidFill>
                  <a:srgbClr val="002060"/>
                </a:solidFill>
              </a:rPr>
              <a:t>Farmacologia dei recettori e dei canali ionici</a:t>
            </a:r>
          </a:p>
        </p:txBody>
      </p:sp>
      <p:cxnSp>
        <p:nvCxnSpPr>
          <p:cNvPr id="9" name="Connettore 1 8"/>
          <p:cNvCxnSpPr>
            <a:stCxn id="4" idx="0"/>
          </p:cNvCxnSpPr>
          <p:nvPr/>
        </p:nvCxnSpPr>
        <p:spPr>
          <a:xfrm flipH="1" flipV="1">
            <a:off x="1331913" y="3716338"/>
            <a:ext cx="287337" cy="576262"/>
          </a:xfrm>
          <a:prstGeom prst="line">
            <a:avLst/>
          </a:prstGeom>
          <a:ln w="254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V="1">
            <a:off x="2916238" y="2636838"/>
            <a:ext cx="0" cy="360362"/>
          </a:xfrm>
          <a:prstGeom prst="line">
            <a:avLst/>
          </a:prstGeom>
          <a:ln w="254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3492500" y="4005263"/>
            <a:ext cx="2159000"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700" dirty="0">
                <a:solidFill>
                  <a:srgbClr val="002060"/>
                </a:solidFill>
              </a:rPr>
              <a:t>Biologia molecolare</a:t>
            </a:r>
          </a:p>
          <a:p>
            <a:pPr>
              <a:defRPr/>
            </a:pPr>
            <a:r>
              <a:rPr lang="it-IT" sz="1700" dirty="0">
                <a:solidFill>
                  <a:srgbClr val="002060"/>
                </a:solidFill>
              </a:rPr>
              <a:t>Biotecnologie</a:t>
            </a:r>
          </a:p>
        </p:txBody>
      </p:sp>
      <p:cxnSp>
        <p:nvCxnSpPr>
          <p:cNvPr id="12" name="Connettore 1 11"/>
          <p:cNvCxnSpPr>
            <a:stCxn id="11" idx="0"/>
          </p:cNvCxnSpPr>
          <p:nvPr/>
        </p:nvCxnSpPr>
        <p:spPr>
          <a:xfrm flipV="1">
            <a:off x="4572000" y="3644900"/>
            <a:ext cx="0" cy="360363"/>
          </a:xfrm>
          <a:prstGeom prst="line">
            <a:avLst/>
          </a:prstGeom>
          <a:ln w="254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4787900" y="1196975"/>
            <a:ext cx="3744913" cy="142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700" dirty="0" err="1">
                <a:solidFill>
                  <a:srgbClr val="002060"/>
                </a:solidFill>
              </a:rPr>
              <a:t>Sequenziamento</a:t>
            </a:r>
            <a:r>
              <a:rPr lang="it-IT" sz="1700" dirty="0">
                <a:solidFill>
                  <a:srgbClr val="002060"/>
                </a:solidFill>
              </a:rPr>
              <a:t> genoma</a:t>
            </a:r>
          </a:p>
          <a:p>
            <a:pPr>
              <a:defRPr/>
            </a:pPr>
            <a:r>
              <a:rPr lang="it-IT" sz="1700" dirty="0">
                <a:solidFill>
                  <a:srgbClr val="002060"/>
                </a:solidFill>
              </a:rPr>
              <a:t>Bioinformatica</a:t>
            </a:r>
          </a:p>
          <a:p>
            <a:pPr>
              <a:defRPr/>
            </a:pPr>
            <a:r>
              <a:rPr lang="it-IT" sz="1700" dirty="0">
                <a:solidFill>
                  <a:srgbClr val="002060"/>
                </a:solidFill>
              </a:rPr>
              <a:t>Chimica </a:t>
            </a:r>
            <a:r>
              <a:rPr lang="it-IT" sz="1700" dirty="0" err="1">
                <a:solidFill>
                  <a:srgbClr val="002060"/>
                </a:solidFill>
              </a:rPr>
              <a:t>combinatoriale</a:t>
            </a:r>
            <a:endParaRPr lang="it-IT" sz="1700" dirty="0">
              <a:solidFill>
                <a:srgbClr val="002060"/>
              </a:solidFill>
            </a:endParaRPr>
          </a:p>
          <a:p>
            <a:pPr>
              <a:defRPr/>
            </a:pPr>
            <a:r>
              <a:rPr lang="it-IT" sz="1700" dirty="0">
                <a:solidFill>
                  <a:srgbClr val="002060"/>
                </a:solidFill>
              </a:rPr>
              <a:t>High </a:t>
            </a:r>
            <a:r>
              <a:rPr lang="it-IT" sz="1700" dirty="0" err="1">
                <a:solidFill>
                  <a:srgbClr val="002060"/>
                </a:solidFill>
              </a:rPr>
              <a:t>Throughput</a:t>
            </a:r>
            <a:r>
              <a:rPr lang="it-IT" sz="1700" dirty="0">
                <a:solidFill>
                  <a:srgbClr val="002060"/>
                </a:solidFill>
              </a:rPr>
              <a:t> Screening</a:t>
            </a:r>
          </a:p>
        </p:txBody>
      </p:sp>
      <p:cxnSp>
        <p:nvCxnSpPr>
          <p:cNvPr id="26" name="Connettore 1 25"/>
          <p:cNvCxnSpPr/>
          <p:nvPr/>
        </p:nvCxnSpPr>
        <p:spPr>
          <a:xfrm flipV="1">
            <a:off x="6659563" y="2620963"/>
            <a:ext cx="0" cy="360362"/>
          </a:xfrm>
          <a:prstGeom prst="line">
            <a:avLst/>
          </a:prstGeom>
          <a:ln w="254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2" name="Rettangolo 31"/>
          <p:cNvSpPr/>
          <p:nvPr/>
        </p:nvSpPr>
        <p:spPr>
          <a:xfrm>
            <a:off x="6011863" y="4076700"/>
            <a:ext cx="2881312" cy="2376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700" dirty="0">
                <a:solidFill>
                  <a:srgbClr val="002060"/>
                </a:solidFill>
              </a:rPr>
              <a:t>Chimica e cristallografia delle proteine</a:t>
            </a:r>
          </a:p>
          <a:p>
            <a:pPr>
              <a:defRPr/>
            </a:pPr>
            <a:r>
              <a:rPr lang="it-IT" sz="1700" dirty="0">
                <a:solidFill>
                  <a:srgbClr val="002060"/>
                </a:solidFill>
              </a:rPr>
              <a:t>Funzione e proprietà delle proteine (</a:t>
            </a:r>
            <a:r>
              <a:rPr lang="it-IT" sz="1700" dirty="0" err="1">
                <a:solidFill>
                  <a:srgbClr val="002060"/>
                </a:solidFill>
              </a:rPr>
              <a:t>proteomica</a:t>
            </a:r>
            <a:r>
              <a:rPr lang="it-IT" sz="1700" dirty="0">
                <a:solidFill>
                  <a:srgbClr val="002060"/>
                </a:solidFill>
              </a:rPr>
              <a:t>)</a:t>
            </a:r>
          </a:p>
          <a:p>
            <a:pPr>
              <a:defRPr/>
            </a:pPr>
            <a:r>
              <a:rPr lang="it-IT" sz="1700" dirty="0">
                <a:solidFill>
                  <a:srgbClr val="002060"/>
                </a:solidFill>
              </a:rPr>
              <a:t>Studio funzionale dei geni (genomica)</a:t>
            </a:r>
          </a:p>
          <a:p>
            <a:pPr>
              <a:defRPr/>
            </a:pPr>
            <a:r>
              <a:rPr lang="it-IT" sz="1700" dirty="0">
                <a:solidFill>
                  <a:srgbClr val="002060"/>
                </a:solidFill>
              </a:rPr>
              <a:t>Genotipo dei pazienti (</a:t>
            </a:r>
            <a:r>
              <a:rPr lang="it-IT" sz="1700" dirty="0" err="1">
                <a:solidFill>
                  <a:srgbClr val="002060"/>
                </a:solidFill>
              </a:rPr>
              <a:t>farmacogenomica</a:t>
            </a:r>
            <a:r>
              <a:rPr lang="it-IT" sz="1700" dirty="0">
                <a:solidFill>
                  <a:srgbClr val="002060"/>
                </a:solidFill>
              </a:rPr>
              <a:t>)</a:t>
            </a:r>
          </a:p>
        </p:txBody>
      </p:sp>
      <p:cxnSp>
        <p:nvCxnSpPr>
          <p:cNvPr id="33" name="Connettore 1 32"/>
          <p:cNvCxnSpPr>
            <a:stCxn id="32" idx="0"/>
          </p:cNvCxnSpPr>
          <p:nvPr/>
        </p:nvCxnSpPr>
        <p:spPr>
          <a:xfrm flipV="1">
            <a:off x="7451725" y="3644900"/>
            <a:ext cx="792163" cy="431800"/>
          </a:xfrm>
          <a:prstGeom prst="line">
            <a:avLst/>
          </a:prstGeom>
          <a:ln w="254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3138</Words>
  <Application>Microsoft Office PowerPoint</Application>
  <PresentationFormat>Presentazione su schermo (4:3)</PresentationFormat>
  <Paragraphs>286</Paragraphs>
  <Slides>36</Slides>
  <Notes>23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36</vt:i4>
      </vt:variant>
    </vt:vector>
  </HeadingPairs>
  <TitlesOfParts>
    <vt:vector size="40" baseType="lpstr">
      <vt:lpstr>Arial</vt:lpstr>
      <vt:lpstr>굴림</vt:lpstr>
      <vt:lpstr>Comic Sans MS</vt:lpstr>
      <vt:lpstr>Struttura predefinita</vt:lpstr>
      <vt:lpstr>Introduzione alla farmacologia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Dalla scoperta alla vendita di un farmaco: le fasi della ricerca</vt:lpstr>
      <vt:lpstr>Scoperta del principio attivo</vt:lpstr>
      <vt:lpstr>Test pre-clinici su cellule (in vitro) o su animali da laboratorio (in vivo)</vt:lpstr>
      <vt:lpstr>Sperimentazione clinica sull’uomo</vt:lpstr>
      <vt:lpstr>Gestione delle attività da parte del clinical study team (CST)</vt:lpstr>
      <vt:lpstr>Diapositiva 19</vt:lpstr>
      <vt:lpstr>Diapositiva 20</vt:lpstr>
      <vt:lpstr>Gli attori della sperimentazione clinica</vt:lpstr>
      <vt:lpstr>Gli attori della sperimentazione clinica</vt:lpstr>
      <vt:lpstr>Approvazione</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Introduzione alla farmacologia</dc:title>
  <dc:creator>x</dc:creator>
  <cp:lastModifiedBy>Diana Amantea</cp:lastModifiedBy>
  <cp:revision>60</cp:revision>
  <dcterms:created xsi:type="dcterms:W3CDTF">2013-07-26T10:36:35Z</dcterms:created>
  <dcterms:modified xsi:type="dcterms:W3CDTF">2014-10-03T09:17:36Z</dcterms:modified>
</cp:coreProperties>
</file>