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7" r:id="rId3"/>
    <p:sldId id="343" r:id="rId4"/>
    <p:sldId id="283" r:id="rId5"/>
    <p:sldId id="285" r:id="rId6"/>
    <p:sldId id="257" r:id="rId7"/>
    <p:sldId id="258" r:id="rId8"/>
    <p:sldId id="344" r:id="rId9"/>
    <p:sldId id="273" r:id="rId10"/>
    <p:sldId id="259" r:id="rId11"/>
    <p:sldId id="260" r:id="rId12"/>
    <p:sldId id="261" r:id="rId13"/>
    <p:sldId id="268" r:id="rId14"/>
    <p:sldId id="269" r:id="rId15"/>
    <p:sldId id="345" r:id="rId16"/>
    <p:sldId id="346" r:id="rId17"/>
    <p:sldId id="270" r:id="rId18"/>
    <p:sldId id="327" r:id="rId19"/>
    <p:sldId id="322" r:id="rId20"/>
    <p:sldId id="328" r:id="rId21"/>
    <p:sldId id="330" r:id="rId22"/>
    <p:sldId id="323" r:id="rId23"/>
    <p:sldId id="324" r:id="rId24"/>
    <p:sldId id="325" r:id="rId25"/>
    <p:sldId id="326" r:id="rId26"/>
    <p:sldId id="329" r:id="rId27"/>
    <p:sldId id="294" r:id="rId28"/>
    <p:sldId id="288" r:id="rId29"/>
    <p:sldId id="321" r:id="rId30"/>
    <p:sldId id="289" r:id="rId31"/>
    <p:sldId id="333" r:id="rId32"/>
    <p:sldId id="290" r:id="rId33"/>
    <p:sldId id="291" r:id="rId34"/>
    <p:sldId id="292" r:id="rId35"/>
    <p:sldId id="299" r:id="rId36"/>
    <p:sldId id="300" r:id="rId37"/>
    <p:sldId id="302" r:id="rId38"/>
    <p:sldId id="303" r:id="rId39"/>
    <p:sldId id="307" r:id="rId40"/>
    <p:sldId id="309" r:id="rId41"/>
    <p:sldId id="306" r:id="rId42"/>
    <p:sldId id="311" r:id="rId43"/>
    <p:sldId id="312" r:id="rId44"/>
    <p:sldId id="310" r:id="rId45"/>
    <p:sldId id="313" r:id="rId46"/>
    <p:sldId id="320" r:id="rId47"/>
    <p:sldId id="347" r:id="rId48"/>
    <p:sldId id="336" r:id="rId49"/>
    <p:sldId id="348" r:id="rId50"/>
    <p:sldId id="334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89203" autoAdjust="0"/>
  </p:normalViewPr>
  <p:slideViewPr>
    <p:cSldViewPr>
      <p:cViewPr>
        <p:scale>
          <a:sx n="64" d="100"/>
          <a:sy n="64" d="100"/>
        </p:scale>
        <p:origin x="-13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AF3195-13BC-47FE-97D0-0688027CEBD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32B2F-8CD4-4A52-BC39-07F95B1CF78D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75DFB-5641-480A-9AD9-2ED5D19AF496}" type="slidenum">
              <a:rPr lang="it-IT"/>
              <a:pPr/>
              <a:t>1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0BBE7-F21A-4503-B339-9DA8156E4B4F}" type="slidenum">
              <a:rPr lang="it-IT"/>
              <a:pPr/>
              <a:t>15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0BBE7-F21A-4503-B339-9DA8156E4B4F}" type="slidenum">
              <a:rPr lang="it-IT"/>
              <a:pPr/>
              <a:t>16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0BBE7-F21A-4503-B339-9DA8156E4B4F}" type="slidenum">
              <a:rPr lang="it-IT"/>
              <a:pPr/>
              <a:t>17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F7E45-9CE6-4C39-93C3-332EAB294465}" type="slidenum">
              <a:rPr lang="it-IT"/>
              <a:pPr/>
              <a:t>18</a:t>
            </a:fld>
            <a:endParaRPr 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3674-FB03-49E6-9A80-92E3358A3A23}" type="slidenum">
              <a:rPr lang="it-IT"/>
              <a:pPr/>
              <a:t>21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F4E4C-3FBB-4C3F-B417-F2869CA19B99}" type="slidenum">
              <a:rPr lang="it-IT"/>
              <a:pPr/>
              <a:t>27</a:t>
            </a:fld>
            <a:endParaRPr lang="it-IT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B2F-8CD4-4A52-BC39-07F95B1CF78D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3A728-5700-43C0-AB13-2515103D90AF}" type="slidenum">
              <a:rPr lang="it-IT"/>
              <a:pPr/>
              <a:t>50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57C92-E107-4A25-963B-B9DB576B71B8}" type="slidenum">
              <a:rPr lang="it-IT"/>
              <a:pPr/>
              <a:t>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39386-91FF-4BAB-BC27-EB10B3D44E9C}" type="slidenum">
              <a:rPr lang="it-IT"/>
              <a:pPr/>
              <a:t>7</a:t>
            </a:fld>
            <a:endParaRPr lang="it-IT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IUPHAR: International </a:t>
            </a:r>
            <a:r>
              <a:rPr lang="it-IT" dirty="0" err="1" smtClean="0"/>
              <a:t>Union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Pharmacology</a:t>
            </a:r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63763-0F51-4AC3-B3CE-48E3946F8B5E}" type="slidenum">
              <a:rPr lang="it-IT"/>
              <a:pPr/>
              <a:t>10</a:t>
            </a:fld>
            <a:endParaRPr lang="it-IT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CFB27-7341-4B94-AC97-8E2FD0AEAF5B}" type="slidenum">
              <a:rPr lang="it-IT"/>
              <a:pPr/>
              <a:t>11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9D3C1-7DAA-4AB5-B922-31C5021AB37A}" type="slidenum">
              <a:rPr lang="it-IT"/>
              <a:pPr/>
              <a:t>12</a:t>
            </a:fld>
            <a:endParaRPr lang="it-IT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42131-2DA4-4F7C-A46D-F4893D0D214C}" type="slidenum">
              <a:rPr lang="it-IT"/>
              <a:pPr/>
              <a:t>13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0518B-19B2-433E-AF03-7C272BD47B4E}" type="slidenum">
              <a:rPr lang="it-IT"/>
              <a:pPr/>
              <a:t>14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CD716-AF05-4A7E-90F8-6D7DF30060F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AB8F9-86A4-4C59-86AF-FE873883DEF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BD34-A7D8-43CF-80A2-9560E3718AA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569EB-9224-4AC6-AC89-242433A918D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3A627-4EAD-47B6-A7E0-C1CE83C8499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E3B96-F06D-4BBC-B534-61E2C9AE281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D806-A022-41F5-815B-8B68504398F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DB109-B435-46A6-9ED3-E89AFC85C74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74A7D-1B55-45B0-AF67-C29F3BBC6D4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7CBC4-85B4-48D0-B7BF-2F186F96DF0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5326F-7BC8-4CDB-8248-CFF28C5B7FB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5469E1-D197-43F8-92B9-C0DDBC97DF90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4.bp.blogspot.com/-pcXlj1TeGRw/T2TBkVbgyiI/AAAAAAAAC8U/6BuvlmqxkhU/s1600/farmaci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667" y="2130028"/>
            <a:ext cx="8458200" cy="1470422"/>
          </a:xfrm>
        </p:spPr>
        <p:txBody>
          <a:bodyPr/>
          <a:lstStyle/>
          <a:p>
            <a:r>
              <a:rPr lang="en-GB" sz="3500" u="sng"/>
              <a:t>INTERAZIONI FARMACO-RECETTORE E RISPOSTA QUANTITATIVA AI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4517" y="296466"/>
            <a:ext cx="88222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i="1" dirty="0"/>
              <a:t>L’identità e la funzione del recettore di un farmaco non sempre sono conosciute e in alcuni casi l’identificazione del recettore per una sostanza esogena ha preceduto la scoperta del </a:t>
            </a:r>
            <a:r>
              <a:rPr lang="it-IT" i="1" dirty="0" err="1"/>
              <a:t>ligando</a:t>
            </a:r>
            <a:r>
              <a:rPr lang="it-IT" i="1" dirty="0"/>
              <a:t> naturale endogeno (</a:t>
            </a:r>
            <a:r>
              <a:rPr lang="it-IT" i="1" dirty="0" err="1"/>
              <a:t>es</a:t>
            </a:r>
            <a:r>
              <a:rPr lang="it-IT" i="1" dirty="0"/>
              <a:t>: recettori x la morfina e scoperta di encefaline ed </a:t>
            </a:r>
            <a:r>
              <a:rPr lang="it-IT" i="1" dirty="0" smtClean="0"/>
              <a:t>endorfine; i recettori </a:t>
            </a:r>
            <a:r>
              <a:rPr lang="it-IT" i="1" dirty="0" err="1" smtClean="0"/>
              <a:t>cannabici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2617" y="2463404"/>
            <a:ext cx="879686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it-IT" sz="2200" b="1" u="sng"/>
              <a:t>Farmaci che non interagiscono con recettori</a:t>
            </a:r>
          </a:p>
          <a:p>
            <a:pPr>
              <a:lnSpc>
                <a:spcPct val="130000"/>
              </a:lnSpc>
            </a:pPr>
            <a:endParaRPr lang="it-IT" sz="800"/>
          </a:p>
          <a:p>
            <a:pPr>
              <a:lnSpc>
                <a:spcPct val="130000"/>
              </a:lnSpc>
            </a:pPr>
            <a:r>
              <a:rPr lang="it-IT" sz="2000"/>
              <a:t>H</a:t>
            </a:r>
            <a:r>
              <a:rPr lang="it-IT" sz="2000" baseline="-25000"/>
              <a:t>2</a:t>
            </a:r>
            <a:r>
              <a:rPr lang="it-IT" sz="2000"/>
              <a:t>O</a:t>
            </a:r>
            <a:r>
              <a:rPr lang="it-IT" sz="2000" baseline="-25000"/>
              <a:t>2</a:t>
            </a:r>
            <a:r>
              <a:rPr lang="it-IT" sz="2000"/>
              <a:t>: disinfettante per le sue proprietà ossidanti</a:t>
            </a:r>
          </a:p>
          <a:p>
            <a:pPr>
              <a:lnSpc>
                <a:spcPct val="130000"/>
              </a:lnSpc>
            </a:pPr>
            <a:r>
              <a:rPr lang="it-IT" sz="2000"/>
              <a:t>Bicarbonato: antiacido</a:t>
            </a:r>
          </a:p>
          <a:p>
            <a:pPr>
              <a:lnSpc>
                <a:spcPct val="130000"/>
              </a:lnSpc>
            </a:pPr>
            <a:r>
              <a:rPr lang="it-IT" sz="2000"/>
              <a:t>Lassativi e diuretici osmotici (es: lattulosio e mannitolo)</a:t>
            </a:r>
          </a:p>
          <a:p>
            <a:pPr>
              <a:lnSpc>
                <a:spcPct val="130000"/>
              </a:lnSpc>
            </a:pPr>
            <a:endParaRPr lang="it-IT" sz="2000"/>
          </a:p>
          <a:p>
            <a:pPr>
              <a:lnSpc>
                <a:spcPct val="130000"/>
              </a:lnSpc>
            </a:pPr>
            <a:endParaRPr lang="it-IT" sz="2000"/>
          </a:p>
          <a:p>
            <a:pPr>
              <a:lnSpc>
                <a:spcPct val="110000"/>
              </a:lnSpc>
            </a:pPr>
            <a:r>
              <a:rPr lang="it-IT" sz="2000"/>
              <a:t>Tali farmaci esplicano il loro effetto a concentrazioni nettamente più alte rispetto a quelli la cui azione è mediata da recettori specifici</a:t>
            </a:r>
          </a:p>
          <a:p>
            <a:pPr>
              <a:lnSpc>
                <a:spcPct val="110000"/>
              </a:lnSpc>
            </a:pP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Formazione del complesso farmaco-recettore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1733" y="1538287"/>
            <a:ext cx="8822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La maggior parte dei farmaci (X) si lega al recettore (R) in maniera reversibile e stechiometrica: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20534" y="2296716"/>
            <a:ext cx="17283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200" b="1" dirty="0"/>
              <a:t>R + X </a:t>
            </a:r>
            <a:r>
              <a:rPr lang="it-IT" sz="2200" b="1" dirty="0">
                <a:cs typeface="Arial" charset="0"/>
              </a:rPr>
              <a:t>↔ RX</a:t>
            </a:r>
            <a:endParaRPr lang="it-IT" sz="2200" b="1" dirty="0">
              <a:cs typeface="Arial" charset="0"/>
              <a:sym typeface="Symbol" pitchFamily="18" charset="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72708" y="5104210"/>
            <a:ext cx="41985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200">
                <a:sym typeface="Symbol" pitchFamily="18" charset="2"/>
              </a:rPr>
              <a:t>RX  (RX*)     risposta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4517" y="3885010"/>
            <a:ext cx="89894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/>
              <a:t>Il complesso farmaco-recettore (RX) va incontro ad un cambiamento </a:t>
            </a:r>
            <a:r>
              <a:rPr lang="it-IT" dirty="0" smtClean="0"/>
              <a:t>conformazionale </a:t>
            </a:r>
            <a:r>
              <a:rPr lang="it-IT" dirty="0"/>
              <a:t>(</a:t>
            </a:r>
            <a:r>
              <a:rPr lang="it-IT" dirty="0" err="1"/>
              <a:t>RX*</a:t>
            </a:r>
            <a:r>
              <a:rPr lang="it-IT" dirty="0"/>
              <a:t>) che poi si traduce (tramite l’attivazione di secondi messaggeri o variazioni di </a:t>
            </a:r>
            <a:r>
              <a:rPr lang="it-IT" dirty="0" smtClean="0"/>
              <a:t>concentrazioni ioniche</a:t>
            </a:r>
            <a:r>
              <a:rPr lang="it-IT" dirty="0"/>
              <a:t>) in una risposta cellulare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9618" y="5819775"/>
            <a:ext cx="857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i="1" u="sng" dirty="0"/>
              <a:t>Ipotesi classica</a:t>
            </a:r>
            <a:r>
              <a:rPr lang="it-IT" i="1" dirty="0"/>
              <a:t>: il complesso RX è l’unica entità in grado di iniziare la serie di eventi che porta all’effetto finale, mentre R o X, di per sé, sono inattivi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15433" y="2996804"/>
            <a:ext cx="5827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i="1" dirty="0">
                <a:latin typeface="Times New Roman" pitchFamily="18" charset="0"/>
              </a:rPr>
              <a:t>NB: in tale modello X si lega ad un unico sito di legame su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808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 smtClean="0"/>
              <a:t>L’ interazione F-R è mediata prevalentemente da </a:t>
            </a:r>
            <a:r>
              <a:rPr lang="it-IT" sz="1600" b="1" dirty="0"/>
              <a:t>legami chimici deboli</a:t>
            </a:r>
            <a:r>
              <a:rPr lang="it-IT" sz="1600" dirty="0"/>
              <a:t>:</a:t>
            </a:r>
          </a:p>
          <a:p>
            <a:pPr>
              <a:buFontTx/>
              <a:buAutoNum type="alphaLcParenR"/>
            </a:pPr>
            <a:r>
              <a:rPr lang="it-IT" sz="1600" dirty="0"/>
              <a:t> Legami ionici tra atomi di carica opposta</a:t>
            </a:r>
          </a:p>
          <a:p>
            <a:pPr>
              <a:buFontTx/>
              <a:buAutoNum type="alphaLcParenR"/>
            </a:pPr>
            <a:r>
              <a:rPr lang="it-IT" sz="1600" dirty="0"/>
              <a:t> Ponti idrogeno</a:t>
            </a:r>
          </a:p>
          <a:p>
            <a:pPr>
              <a:buFontTx/>
              <a:buAutoNum type="alphaLcParenR"/>
            </a:pPr>
            <a:r>
              <a:rPr lang="it-IT" sz="1600" dirty="0"/>
              <a:t> Attrazioni di </a:t>
            </a:r>
            <a:r>
              <a:rPr lang="it-IT" sz="1600" dirty="0" err="1"/>
              <a:t>van</a:t>
            </a:r>
            <a:r>
              <a:rPr lang="it-IT" sz="1600" dirty="0"/>
              <a:t> </a:t>
            </a:r>
            <a:r>
              <a:rPr lang="it-IT" sz="1600" dirty="0" err="1"/>
              <a:t>der</a:t>
            </a:r>
            <a:r>
              <a:rPr lang="it-IT" sz="1600" dirty="0"/>
              <a:t> </a:t>
            </a:r>
            <a:r>
              <a:rPr lang="it-IT" sz="1600" dirty="0" err="1"/>
              <a:t>Waals</a:t>
            </a:r>
            <a:r>
              <a:rPr lang="it-IT" sz="1600" dirty="0"/>
              <a:t> fra cariche elettriche fluttuanti</a:t>
            </a:r>
          </a:p>
          <a:p>
            <a:pPr>
              <a:buFontTx/>
              <a:buAutoNum type="alphaLcParenR"/>
            </a:pPr>
            <a:r>
              <a:rPr lang="it-IT" sz="1600" dirty="0"/>
              <a:t> Interazioni idrofobiche</a:t>
            </a:r>
          </a:p>
          <a:p>
            <a:r>
              <a:rPr lang="it-IT" sz="1600" dirty="0"/>
              <a:t>In alcuni casi: legami covalenti </a:t>
            </a:r>
            <a:r>
              <a:rPr lang="it-IT" sz="1600" dirty="0">
                <a:sym typeface="Symbol" pitchFamily="18" charset="2"/>
              </a:rPr>
              <a:t> interazioni irreversibili</a:t>
            </a:r>
          </a:p>
          <a:p>
            <a:endParaRPr lang="it-IT" sz="1600" dirty="0"/>
          </a:p>
          <a:p>
            <a:r>
              <a:rPr lang="it-IT" sz="1600" dirty="0"/>
              <a:t>Il numero di legami a bassa energia deve essere relativamente elevato per garantire che il contatto </a:t>
            </a:r>
            <a:r>
              <a:rPr lang="it-IT" sz="1600" dirty="0" smtClean="0"/>
              <a:t>fra F ed R persista </a:t>
            </a:r>
            <a:r>
              <a:rPr lang="it-IT" sz="1600" dirty="0"/>
              <a:t>per un </a:t>
            </a:r>
            <a:r>
              <a:rPr lang="it-IT" sz="1600" b="1" dirty="0"/>
              <a:t>tempo</a:t>
            </a:r>
            <a:r>
              <a:rPr lang="it-IT" sz="1600" dirty="0"/>
              <a:t> significativo e sufficiente a generare l’effetto biologico</a:t>
            </a:r>
          </a:p>
          <a:p>
            <a:r>
              <a:rPr lang="it-IT" sz="1600" dirty="0">
                <a:sym typeface="Symbol" pitchFamily="18" charset="2"/>
              </a:rPr>
              <a:t>Gli atomi coinvolti nel legame devono essere vicini fra loro  </a:t>
            </a:r>
            <a:r>
              <a:rPr lang="it-IT" sz="1600" dirty="0"/>
              <a:t>F e R devono avere una struttura </a:t>
            </a:r>
            <a:r>
              <a:rPr lang="it-IT" sz="1600" b="1" dirty="0"/>
              <a:t>complementare</a:t>
            </a:r>
            <a:r>
              <a:rPr lang="it-IT" sz="1600" dirty="0"/>
              <a:t> </a:t>
            </a:r>
            <a:r>
              <a:rPr lang="it-IT" sz="1600" dirty="0">
                <a:sym typeface="Symbol" pitchFamily="18" charset="2"/>
              </a:rPr>
              <a:t> </a:t>
            </a:r>
            <a:r>
              <a:rPr lang="it-IT" sz="1600" u="sng" dirty="0">
                <a:sym typeface="Symbol" pitchFamily="18" charset="2"/>
              </a:rPr>
              <a:t>Specificità dell’azione farmacologica</a:t>
            </a:r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5400600" y="4293096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i="1" dirty="0"/>
              <a:t>I legami con molecole ‘non complementari’ si scindono rapidamente</a:t>
            </a: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35984" y="58052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500" i="1" dirty="0">
                <a:latin typeface="Times New Roman" pitchFamily="18" charset="0"/>
              </a:rPr>
              <a:t>NB: </a:t>
            </a:r>
            <a:r>
              <a:rPr lang="it-IT" sz="1500" i="1" dirty="0" smtClean="0">
                <a:latin typeface="Times New Roman" pitchFamily="18" charset="0"/>
              </a:rPr>
              <a:t>I farmaci possono legare anche macromolecole diverse dal loro recettore principale. </a:t>
            </a:r>
          </a:p>
          <a:p>
            <a:r>
              <a:rPr lang="it-IT" sz="1500" i="1" dirty="0" smtClean="0">
                <a:latin typeface="Times New Roman" pitchFamily="18" charset="0"/>
              </a:rPr>
              <a:t>La </a:t>
            </a:r>
            <a:r>
              <a:rPr lang="it-IT" sz="1500" i="1" dirty="0">
                <a:latin typeface="Times New Roman" pitchFamily="18" charset="0"/>
              </a:rPr>
              <a:t>specificità di un farmaco </a:t>
            </a:r>
            <a:r>
              <a:rPr lang="it-IT" sz="1500" i="1" dirty="0" smtClean="0">
                <a:latin typeface="Times New Roman" pitchFamily="18" charset="0"/>
              </a:rPr>
              <a:t>è anche </a:t>
            </a:r>
            <a:r>
              <a:rPr lang="it-IT" sz="1500" i="1" dirty="0">
                <a:latin typeface="Times New Roman" pitchFamily="18" charset="0"/>
              </a:rPr>
              <a:t>funzione della sua </a:t>
            </a:r>
            <a:r>
              <a:rPr lang="it-IT" sz="1500" b="1" i="1" dirty="0">
                <a:latin typeface="Times New Roman" pitchFamily="18" charset="0"/>
              </a:rPr>
              <a:t>concentrazione</a:t>
            </a:r>
            <a:r>
              <a:rPr lang="it-IT" sz="1500" i="1" dirty="0">
                <a:latin typeface="Times New Roman" pitchFamily="18" charset="0"/>
              </a:rPr>
              <a:t> (</a:t>
            </a:r>
            <a:r>
              <a:rPr lang="it-IT" sz="1500" i="1" dirty="0" err="1">
                <a:latin typeface="Times New Roman" pitchFamily="18" charset="0"/>
              </a:rPr>
              <a:t>es</a:t>
            </a:r>
            <a:r>
              <a:rPr lang="it-IT" sz="1500" i="1" dirty="0">
                <a:latin typeface="Times New Roman" pitchFamily="18" charset="0"/>
              </a:rPr>
              <a:t>: </a:t>
            </a:r>
            <a:r>
              <a:rPr lang="it-IT" sz="1500" i="1" dirty="0">
                <a:latin typeface="Symbol" pitchFamily="18" charset="2"/>
              </a:rPr>
              <a:t>b</a:t>
            </a:r>
            <a:r>
              <a:rPr lang="it-IT" sz="1500" i="1" dirty="0">
                <a:latin typeface="Times New Roman" pitchFamily="18" charset="0"/>
              </a:rPr>
              <a:t>-2 AG possono agire anche su </a:t>
            </a:r>
            <a:r>
              <a:rPr lang="it-IT" sz="1500" i="1" dirty="0">
                <a:latin typeface="Symbol" pitchFamily="18" charset="2"/>
              </a:rPr>
              <a:t>b</a:t>
            </a:r>
            <a:r>
              <a:rPr lang="it-IT" sz="1500" i="1" dirty="0">
                <a:latin typeface="Times New Roman" pitchFamily="18" charset="0"/>
              </a:rPr>
              <a:t>-1 cardiaci che possiedo un sito parzialmente </a:t>
            </a:r>
            <a:r>
              <a:rPr lang="it-IT" sz="1500" i="1" dirty="0" smtClean="0">
                <a:latin typeface="Times New Roman" pitchFamily="18" charset="0"/>
              </a:rPr>
              <a:t>complementare </a:t>
            </a:r>
            <a:r>
              <a:rPr lang="it-IT" sz="1500" i="1" dirty="0">
                <a:latin typeface="Times New Roman" pitchFamily="18" charset="0"/>
              </a:rPr>
              <a:t>al </a:t>
            </a:r>
            <a:r>
              <a:rPr lang="it-IT" sz="1500" i="1" dirty="0" err="1">
                <a:latin typeface="Times New Roman" pitchFamily="18" charset="0"/>
              </a:rPr>
              <a:t>ligando</a:t>
            </a:r>
            <a:r>
              <a:rPr lang="it-IT" sz="1500" i="1" dirty="0">
                <a:latin typeface="Times New Roman" pitchFamily="18" charset="0"/>
              </a:rPr>
              <a:t>, ma che può generare legami efficaci se si aumenta la probabilità di interazione F-R (&gt; </a:t>
            </a:r>
            <a:r>
              <a:rPr lang="it-IT" sz="1500" i="1" dirty="0" err="1">
                <a:latin typeface="Times New Roman" pitchFamily="18" charset="0"/>
              </a:rPr>
              <a:t>conc</a:t>
            </a:r>
            <a:r>
              <a:rPr lang="it-IT" sz="1500" i="1" dirty="0">
                <a:latin typeface="Times New Roman" pitchFamily="18" charset="0"/>
              </a:rPr>
              <a:t>. F) prolungando il tempo di occupazione del sito di legame)</a:t>
            </a:r>
          </a:p>
        </p:txBody>
      </p:sp>
      <p:grpSp>
        <p:nvGrpSpPr>
          <p:cNvPr id="91" name="Group 116"/>
          <p:cNvGrpSpPr>
            <a:grpSpLocks/>
          </p:cNvGrpSpPr>
          <p:nvPr/>
        </p:nvGrpSpPr>
        <p:grpSpPr bwMode="auto">
          <a:xfrm>
            <a:off x="2664296" y="2708920"/>
            <a:ext cx="4260850" cy="3059112"/>
            <a:chOff x="527" y="3465"/>
            <a:chExt cx="2684" cy="1927"/>
          </a:xfrm>
        </p:grpSpPr>
        <p:sp>
          <p:nvSpPr>
            <p:cNvPr id="92" name="Line 14"/>
            <p:cNvSpPr>
              <a:spLocks noChangeAspect="1" noChangeShapeType="1"/>
            </p:cNvSpPr>
            <p:nvPr/>
          </p:nvSpPr>
          <p:spPr bwMode="auto">
            <a:xfrm>
              <a:off x="527" y="4137"/>
              <a:ext cx="16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15"/>
            <p:cNvSpPr>
              <a:spLocks noChangeAspect="1" noChangeShapeType="1"/>
            </p:cNvSpPr>
            <p:nvPr/>
          </p:nvSpPr>
          <p:spPr bwMode="auto">
            <a:xfrm>
              <a:off x="527" y="4257"/>
              <a:ext cx="16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AutoShape 5" descr="Puntini ravvicinati"/>
            <p:cNvSpPr>
              <a:spLocks noChangeAspect="1" noChangeArrowheads="1"/>
            </p:cNvSpPr>
            <p:nvPr/>
          </p:nvSpPr>
          <p:spPr bwMode="auto">
            <a:xfrm rot="-10800000">
              <a:off x="1183" y="4047"/>
              <a:ext cx="200" cy="230"/>
            </a:xfrm>
            <a:prstGeom prst="flowChartDocument">
              <a:avLst/>
            </a:prstGeom>
            <a:pattFill prst="smConfetti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" name="AutoShape 7"/>
            <p:cNvSpPr>
              <a:spLocks noChangeAspect="1" noChangeArrowheads="1"/>
            </p:cNvSpPr>
            <p:nvPr/>
          </p:nvSpPr>
          <p:spPr bwMode="auto">
            <a:xfrm rot="-5400000">
              <a:off x="1612" y="4074"/>
              <a:ext cx="294" cy="180"/>
            </a:xfrm>
            <a:prstGeom prst="flowChartOnlineStorage">
              <a:avLst/>
            </a:prstGeom>
            <a:gradFill rotWithShape="0">
              <a:gsLst>
                <a:gs pos="0">
                  <a:schemeClr val="tx2">
                    <a:alpha val="75999"/>
                  </a:schemeClr>
                </a:gs>
                <a:gs pos="50000">
                  <a:schemeClr val="tx2">
                    <a:gamma/>
                    <a:tint val="50980"/>
                    <a:invGamma/>
                    <a:alpha val="73000"/>
                  </a:schemeClr>
                </a:gs>
                <a:gs pos="100000">
                  <a:schemeClr val="tx2">
                    <a:alpha val="75999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" name="AutoShape 12"/>
            <p:cNvSpPr>
              <a:spLocks noChangeAspect="1" noChangeArrowheads="1"/>
            </p:cNvSpPr>
            <p:nvPr/>
          </p:nvSpPr>
          <p:spPr bwMode="auto">
            <a:xfrm rot="5400000">
              <a:off x="601" y="4089"/>
              <a:ext cx="357" cy="219"/>
            </a:xfrm>
            <a:prstGeom prst="chevron">
              <a:avLst>
                <a:gd name="adj" fmla="val 407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AutoShape 13"/>
            <p:cNvSpPr>
              <a:spLocks noChangeAspect="1" noChangeArrowheads="1"/>
            </p:cNvSpPr>
            <p:nvPr/>
          </p:nvSpPr>
          <p:spPr bwMode="auto">
            <a:xfrm rot="5400000">
              <a:off x="631" y="3745"/>
              <a:ext cx="295" cy="180"/>
            </a:xfrm>
            <a:prstGeom prst="homePlate">
              <a:avLst>
                <a:gd name="adj" fmla="val 4097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it-IT"/>
            </a:p>
          </p:txBody>
        </p:sp>
        <p:grpSp>
          <p:nvGrpSpPr>
            <p:cNvPr id="98" name="Group 21"/>
            <p:cNvGrpSpPr>
              <a:grpSpLocks noChangeAspect="1"/>
            </p:cNvGrpSpPr>
            <p:nvPr/>
          </p:nvGrpSpPr>
          <p:grpSpPr bwMode="auto">
            <a:xfrm rot="638633">
              <a:off x="698" y="3957"/>
              <a:ext cx="24" cy="62"/>
              <a:chOff x="754" y="3288"/>
              <a:chExt cx="91" cy="227"/>
            </a:xfrm>
          </p:grpSpPr>
          <p:sp>
            <p:nvSpPr>
              <p:cNvPr id="169" name="Line 16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0" name="Line 17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" name="Line 18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2" name="Line 19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3" name="Line 20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9" name="Group 22"/>
            <p:cNvGrpSpPr>
              <a:grpSpLocks noChangeAspect="1"/>
            </p:cNvGrpSpPr>
            <p:nvPr/>
          </p:nvGrpSpPr>
          <p:grpSpPr bwMode="auto">
            <a:xfrm rot="638633">
              <a:off x="1698" y="3985"/>
              <a:ext cx="23" cy="62"/>
              <a:chOff x="754" y="3288"/>
              <a:chExt cx="91" cy="227"/>
            </a:xfrm>
          </p:grpSpPr>
          <p:sp>
            <p:nvSpPr>
              <p:cNvPr id="164" name="Line 23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" name="Line 24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6" name="Line 25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7" name="Line 26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8" name="Line 27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0" name="Group 28"/>
            <p:cNvGrpSpPr>
              <a:grpSpLocks noChangeAspect="1"/>
            </p:cNvGrpSpPr>
            <p:nvPr/>
          </p:nvGrpSpPr>
          <p:grpSpPr bwMode="auto">
            <a:xfrm rot="20961367" flipH="1">
              <a:off x="1326" y="3985"/>
              <a:ext cx="24" cy="62"/>
              <a:chOff x="754" y="3288"/>
              <a:chExt cx="91" cy="227"/>
            </a:xfrm>
          </p:grpSpPr>
          <p:sp>
            <p:nvSpPr>
              <p:cNvPr id="159" name="Line 29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0" name="Line 30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1" name="Line 31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2" name="Line 32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3" name="Line 33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1" name="Group 34"/>
            <p:cNvGrpSpPr>
              <a:grpSpLocks noChangeAspect="1"/>
            </p:cNvGrpSpPr>
            <p:nvPr/>
          </p:nvGrpSpPr>
          <p:grpSpPr bwMode="auto">
            <a:xfrm rot="20961367" flipH="1">
              <a:off x="841" y="3957"/>
              <a:ext cx="24" cy="62"/>
              <a:chOff x="754" y="3288"/>
              <a:chExt cx="91" cy="227"/>
            </a:xfrm>
          </p:grpSpPr>
          <p:sp>
            <p:nvSpPr>
              <p:cNvPr id="154" name="Line 35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5" name="Line 36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Line 37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Line 38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" name="Line 39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2" name="AutoShape 40"/>
            <p:cNvSpPr>
              <a:spLocks noChangeAspect="1" noChangeArrowheads="1"/>
            </p:cNvSpPr>
            <p:nvPr/>
          </p:nvSpPr>
          <p:spPr bwMode="auto">
            <a:xfrm rot="5400000">
              <a:off x="1126" y="3774"/>
              <a:ext cx="294" cy="180"/>
            </a:xfrm>
            <a:prstGeom prst="homePlate">
              <a:avLst>
                <a:gd name="adj" fmla="val 40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" name="AutoShape 41"/>
            <p:cNvSpPr>
              <a:spLocks noChangeAspect="1" noChangeArrowheads="1"/>
            </p:cNvSpPr>
            <p:nvPr/>
          </p:nvSpPr>
          <p:spPr bwMode="auto">
            <a:xfrm rot="5400000">
              <a:off x="1602" y="3744"/>
              <a:ext cx="295" cy="181"/>
            </a:xfrm>
            <a:prstGeom prst="homePlate">
              <a:avLst>
                <a:gd name="adj" fmla="val 4074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AutoShape 9"/>
            <p:cNvSpPr>
              <a:spLocks noChangeAspect="1" noChangeArrowheads="1"/>
            </p:cNvSpPr>
            <p:nvPr/>
          </p:nvSpPr>
          <p:spPr bwMode="auto">
            <a:xfrm>
              <a:off x="2718" y="3470"/>
              <a:ext cx="232" cy="181"/>
            </a:xfrm>
            <a:prstGeom prst="flowChartDelay">
              <a:avLst/>
            </a:prstGeom>
            <a:pattFill prst="zigZ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AutoShape 42"/>
            <p:cNvSpPr>
              <a:spLocks noChangeAspect="1" noChangeArrowheads="1"/>
            </p:cNvSpPr>
            <p:nvPr/>
          </p:nvSpPr>
          <p:spPr bwMode="auto">
            <a:xfrm>
              <a:off x="2376" y="3470"/>
              <a:ext cx="262" cy="181"/>
            </a:xfrm>
            <a:prstGeom prst="homePlate">
              <a:avLst>
                <a:gd name="adj" fmla="val 361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6" name="Group 43"/>
            <p:cNvGrpSpPr>
              <a:grpSpLocks noChangeAspect="1"/>
            </p:cNvGrpSpPr>
            <p:nvPr/>
          </p:nvGrpSpPr>
          <p:grpSpPr bwMode="auto">
            <a:xfrm rot="-16347147">
              <a:off x="2678" y="3530"/>
              <a:ext cx="25" cy="55"/>
              <a:chOff x="754" y="3288"/>
              <a:chExt cx="91" cy="227"/>
            </a:xfrm>
          </p:grpSpPr>
          <p:sp>
            <p:nvSpPr>
              <p:cNvPr id="149" name="Line 44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0" name="Line 45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1" name="Line 46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2" name="Line 47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" name="Line 48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7" name="Line 52"/>
            <p:cNvSpPr>
              <a:spLocks noChangeAspect="1" noChangeShapeType="1"/>
            </p:cNvSpPr>
            <p:nvPr/>
          </p:nvSpPr>
          <p:spPr bwMode="auto">
            <a:xfrm>
              <a:off x="527" y="5152"/>
              <a:ext cx="16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53"/>
            <p:cNvSpPr>
              <a:spLocks noChangeAspect="1" noChangeShapeType="1"/>
            </p:cNvSpPr>
            <p:nvPr/>
          </p:nvSpPr>
          <p:spPr bwMode="auto">
            <a:xfrm>
              <a:off x="527" y="5272"/>
              <a:ext cx="16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AutoShape 54" descr="Puntini ravvicinati"/>
            <p:cNvSpPr>
              <a:spLocks noChangeAspect="1" noChangeArrowheads="1"/>
            </p:cNvSpPr>
            <p:nvPr/>
          </p:nvSpPr>
          <p:spPr bwMode="auto">
            <a:xfrm rot="-10800000">
              <a:off x="1183" y="5063"/>
              <a:ext cx="200" cy="230"/>
            </a:xfrm>
            <a:prstGeom prst="flowChartDocument">
              <a:avLst/>
            </a:prstGeom>
            <a:pattFill prst="smConfetti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0" name="AutoShape 55"/>
            <p:cNvSpPr>
              <a:spLocks noChangeAspect="1" noChangeArrowheads="1"/>
            </p:cNvSpPr>
            <p:nvPr/>
          </p:nvSpPr>
          <p:spPr bwMode="auto">
            <a:xfrm rot="-5400000">
              <a:off x="1612" y="5089"/>
              <a:ext cx="294" cy="180"/>
            </a:xfrm>
            <a:prstGeom prst="flowChartOnlineStorage">
              <a:avLst/>
            </a:prstGeom>
            <a:gradFill rotWithShape="0">
              <a:gsLst>
                <a:gs pos="0">
                  <a:schemeClr val="tx2">
                    <a:alpha val="75999"/>
                  </a:schemeClr>
                </a:gs>
                <a:gs pos="50000">
                  <a:schemeClr val="tx2">
                    <a:gamma/>
                    <a:tint val="50980"/>
                    <a:invGamma/>
                    <a:alpha val="73000"/>
                  </a:schemeClr>
                </a:gs>
                <a:gs pos="100000">
                  <a:schemeClr val="tx2">
                    <a:alpha val="75999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" name="AutoShape 56"/>
            <p:cNvSpPr>
              <a:spLocks noChangeAspect="1" noChangeArrowheads="1"/>
            </p:cNvSpPr>
            <p:nvPr/>
          </p:nvSpPr>
          <p:spPr bwMode="auto">
            <a:xfrm rot="5400000">
              <a:off x="601" y="5104"/>
              <a:ext cx="357" cy="219"/>
            </a:xfrm>
            <a:prstGeom prst="chevron">
              <a:avLst>
                <a:gd name="adj" fmla="val 407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" name="AutoShape 57"/>
            <p:cNvSpPr>
              <a:spLocks noChangeAspect="1" noChangeArrowheads="1"/>
            </p:cNvSpPr>
            <p:nvPr/>
          </p:nvSpPr>
          <p:spPr bwMode="auto">
            <a:xfrm rot="5400000">
              <a:off x="632" y="4760"/>
              <a:ext cx="294" cy="180"/>
            </a:xfrm>
            <a:prstGeom prst="homePlate">
              <a:avLst>
                <a:gd name="adj" fmla="val 40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3" name="Group 58"/>
            <p:cNvGrpSpPr>
              <a:grpSpLocks noChangeAspect="1"/>
            </p:cNvGrpSpPr>
            <p:nvPr/>
          </p:nvGrpSpPr>
          <p:grpSpPr bwMode="auto">
            <a:xfrm rot="638633">
              <a:off x="698" y="4972"/>
              <a:ext cx="24" cy="63"/>
              <a:chOff x="754" y="3288"/>
              <a:chExt cx="91" cy="227"/>
            </a:xfrm>
          </p:grpSpPr>
          <p:sp>
            <p:nvSpPr>
              <p:cNvPr id="144" name="Line 59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Line 60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61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Line 62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Line 63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4" name="Group 76"/>
            <p:cNvGrpSpPr>
              <a:grpSpLocks noChangeAspect="1"/>
            </p:cNvGrpSpPr>
            <p:nvPr/>
          </p:nvGrpSpPr>
          <p:grpSpPr bwMode="auto">
            <a:xfrm rot="20961367" flipH="1">
              <a:off x="841" y="4972"/>
              <a:ext cx="24" cy="63"/>
              <a:chOff x="754" y="3288"/>
              <a:chExt cx="91" cy="227"/>
            </a:xfrm>
          </p:grpSpPr>
          <p:sp>
            <p:nvSpPr>
              <p:cNvPr id="139" name="Line 77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Line 78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Line 79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Line 80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81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5" name="AutoShape 82"/>
            <p:cNvSpPr>
              <a:spLocks noChangeAspect="1" noChangeArrowheads="1"/>
            </p:cNvSpPr>
            <p:nvPr/>
          </p:nvSpPr>
          <p:spPr bwMode="auto">
            <a:xfrm rot="2550408">
              <a:off x="1179" y="4667"/>
              <a:ext cx="295" cy="180"/>
            </a:xfrm>
            <a:prstGeom prst="homePlate">
              <a:avLst>
                <a:gd name="adj" fmla="val 4097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" name="AutoShape 83"/>
            <p:cNvSpPr>
              <a:spLocks noChangeAspect="1" noChangeArrowheads="1"/>
            </p:cNvSpPr>
            <p:nvPr/>
          </p:nvSpPr>
          <p:spPr bwMode="auto">
            <a:xfrm rot="6263030">
              <a:off x="1603" y="4614"/>
              <a:ext cx="294" cy="181"/>
            </a:xfrm>
            <a:prstGeom prst="homePlate">
              <a:avLst>
                <a:gd name="adj" fmla="val 406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7" name="Group 84"/>
            <p:cNvGrpSpPr>
              <a:grpSpLocks noChangeAspect="1"/>
            </p:cNvGrpSpPr>
            <p:nvPr/>
          </p:nvGrpSpPr>
          <p:grpSpPr bwMode="auto">
            <a:xfrm rot="638633">
              <a:off x="744" y="5003"/>
              <a:ext cx="24" cy="63"/>
              <a:chOff x="754" y="3288"/>
              <a:chExt cx="91" cy="227"/>
            </a:xfrm>
          </p:grpSpPr>
          <p:sp>
            <p:nvSpPr>
              <p:cNvPr id="134" name="Line 85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Line 86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Line 87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Line 88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Line 89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8" name="Group 90"/>
            <p:cNvGrpSpPr>
              <a:grpSpLocks noChangeAspect="1"/>
            </p:cNvGrpSpPr>
            <p:nvPr/>
          </p:nvGrpSpPr>
          <p:grpSpPr bwMode="auto">
            <a:xfrm rot="20961367" flipH="1">
              <a:off x="793" y="5003"/>
              <a:ext cx="24" cy="63"/>
              <a:chOff x="754" y="3288"/>
              <a:chExt cx="91" cy="227"/>
            </a:xfrm>
          </p:grpSpPr>
          <p:sp>
            <p:nvSpPr>
              <p:cNvPr id="129" name="Line 91"/>
              <p:cNvSpPr>
                <a:spLocks noChangeAspect="1" noChangeShapeType="1"/>
              </p:cNvSpPr>
              <p:nvPr/>
            </p:nvSpPr>
            <p:spPr bwMode="auto">
              <a:xfrm>
                <a:off x="754" y="3288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Line 92"/>
              <p:cNvSpPr>
                <a:spLocks noChangeAspect="1" noChangeShapeType="1"/>
              </p:cNvSpPr>
              <p:nvPr/>
            </p:nvSpPr>
            <p:spPr bwMode="auto">
              <a:xfrm>
                <a:off x="754" y="33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Line 93"/>
              <p:cNvSpPr>
                <a:spLocks noChangeAspect="1" noChangeShapeType="1"/>
              </p:cNvSpPr>
              <p:nvPr/>
            </p:nvSpPr>
            <p:spPr bwMode="auto">
              <a:xfrm>
                <a:off x="754" y="3424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Line 94"/>
              <p:cNvSpPr>
                <a:spLocks noChangeAspect="1" noChangeShapeType="1"/>
              </p:cNvSpPr>
              <p:nvPr/>
            </p:nvSpPr>
            <p:spPr bwMode="auto">
              <a:xfrm>
                <a:off x="754" y="346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Line 95"/>
              <p:cNvSpPr>
                <a:spLocks noChangeAspect="1" noChangeShapeType="1"/>
              </p:cNvSpPr>
              <p:nvPr/>
            </p:nvSpPr>
            <p:spPr bwMode="auto">
              <a:xfrm>
                <a:off x="754" y="3379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9" name="AutoShape 97"/>
            <p:cNvSpPr>
              <a:spLocks noChangeAspect="1" noChangeArrowheads="1"/>
            </p:cNvSpPr>
            <p:nvPr/>
          </p:nvSpPr>
          <p:spPr bwMode="auto">
            <a:xfrm>
              <a:off x="2978" y="3942"/>
              <a:ext cx="233" cy="181"/>
            </a:xfrm>
            <a:prstGeom prst="flowChartDelay">
              <a:avLst/>
            </a:prstGeom>
            <a:pattFill prst="zigZag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0" name="AutoShape 98"/>
            <p:cNvSpPr>
              <a:spLocks noChangeAspect="1" noChangeArrowheads="1"/>
            </p:cNvSpPr>
            <p:nvPr/>
          </p:nvSpPr>
          <p:spPr bwMode="auto">
            <a:xfrm rot="1422070">
              <a:off x="2564" y="3978"/>
              <a:ext cx="262" cy="181"/>
            </a:xfrm>
            <a:prstGeom prst="homePlate">
              <a:avLst>
                <a:gd name="adj" fmla="val 361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1" name="AutoShape 105"/>
            <p:cNvSpPr>
              <a:spLocks noChangeAspect="1" noChangeArrowheads="1"/>
            </p:cNvSpPr>
            <p:nvPr/>
          </p:nvSpPr>
          <p:spPr bwMode="auto">
            <a:xfrm>
              <a:off x="744" y="4449"/>
              <a:ext cx="73" cy="182"/>
            </a:xfrm>
            <a:prstGeom prst="downArrow">
              <a:avLst>
                <a:gd name="adj1" fmla="val 50000"/>
                <a:gd name="adj2" fmla="val 623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Text Box 107"/>
            <p:cNvSpPr txBox="1">
              <a:spLocks noChangeAspect="1" noChangeArrowheads="1"/>
            </p:cNvSpPr>
            <p:nvPr/>
          </p:nvSpPr>
          <p:spPr bwMode="auto">
            <a:xfrm>
              <a:off x="686" y="372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F</a:t>
              </a:r>
            </a:p>
          </p:txBody>
        </p:sp>
        <p:sp>
          <p:nvSpPr>
            <p:cNvPr id="123" name="Text Box 108"/>
            <p:cNvSpPr txBox="1">
              <a:spLocks noChangeAspect="1" noChangeArrowheads="1"/>
            </p:cNvSpPr>
            <p:nvPr/>
          </p:nvSpPr>
          <p:spPr bwMode="auto">
            <a:xfrm>
              <a:off x="1185" y="374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F</a:t>
              </a:r>
            </a:p>
          </p:txBody>
        </p:sp>
        <p:sp>
          <p:nvSpPr>
            <p:cNvPr id="124" name="Text Box 109"/>
            <p:cNvSpPr txBox="1">
              <a:spLocks noChangeAspect="1" noChangeArrowheads="1"/>
            </p:cNvSpPr>
            <p:nvPr/>
          </p:nvSpPr>
          <p:spPr bwMode="auto">
            <a:xfrm>
              <a:off x="1638" y="369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F</a:t>
              </a:r>
            </a:p>
          </p:txBody>
        </p:sp>
        <p:sp>
          <p:nvSpPr>
            <p:cNvPr id="125" name="Text Box 110"/>
            <p:cNvSpPr txBox="1">
              <a:spLocks noChangeAspect="1" noChangeArrowheads="1"/>
            </p:cNvSpPr>
            <p:nvPr/>
          </p:nvSpPr>
          <p:spPr bwMode="auto">
            <a:xfrm>
              <a:off x="677" y="513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R</a:t>
              </a:r>
            </a:p>
          </p:txBody>
        </p:sp>
        <p:sp>
          <p:nvSpPr>
            <p:cNvPr id="126" name="Text Box 111"/>
            <p:cNvSpPr txBox="1">
              <a:spLocks noChangeAspect="1" noChangeArrowheads="1"/>
            </p:cNvSpPr>
            <p:nvPr/>
          </p:nvSpPr>
          <p:spPr bwMode="auto">
            <a:xfrm>
              <a:off x="677" y="411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R</a:t>
              </a:r>
            </a:p>
          </p:txBody>
        </p:sp>
        <p:sp>
          <p:nvSpPr>
            <p:cNvPr id="127" name="Text Box 112"/>
            <p:cNvSpPr txBox="1">
              <a:spLocks noChangeAspect="1" noChangeArrowheads="1"/>
            </p:cNvSpPr>
            <p:nvPr/>
          </p:nvSpPr>
          <p:spPr bwMode="auto">
            <a:xfrm>
              <a:off x="686" y="473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F</a:t>
              </a:r>
            </a:p>
          </p:txBody>
        </p:sp>
        <p:sp>
          <p:nvSpPr>
            <p:cNvPr id="128" name="Text Box 113"/>
            <p:cNvSpPr txBox="1">
              <a:spLocks noChangeAspect="1" noChangeArrowheads="1"/>
            </p:cNvSpPr>
            <p:nvPr/>
          </p:nvSpPr>
          <p:spPr bwMode="auto">
            <a:xfrm>
              <a:off x="2395" y="346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8347"/>
            <a:ext cx="8229600" cy="890588"/>
          </a:xfrm>
        </p:spPr>
        <p:txBody>
          <a:bodyPr/>
          <a:lstStyle/>
          <a:p>
            <a:r>
              <a:rPr lang="it-IT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CARATTERISTICHE DELL’INTERAZIONE F-R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552" y="1488480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Studi di </a:t>
            </a:r>
            <a:r>
              <a:rPr lang="it-IT" dirty="0" err="1"/>
              <a:t>binding</a:t>
            </a:r>
            <a:endParaRPr lang="it-IT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364317" y="1145605"/>
            <a:ext cx="863600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364317" y="1686149"/>
            <a:ext cx="863600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364317" y="1686149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97767" y="1052736"/>
            <a:ext cx="4317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/>
              <a:t>1) COSTANTE </a:t>
            </a:r>
            <a:r>
              <a:rPr lang="it-IT" dirty="0" err="1"/>
              <a:t>DI</a:t>
            </a:r>
            <a:r>
              <a:rPr lang="it-IT" dirty="0"/>
              <a:t> DISSOCIAZIONE (</a:t>
            </a:r>
            <a:r>
              <a:rPr lang="it-IT" dirty="0" err="1"/>
              <a:t>K</a:t>
            </a:r>
            <a:r>
              <a:rPr lang="it-IT" baseline="-25000" dirty="0" err="1"/>
              <a:t>d</a:t>
            </a:r>
            <a:r>
              <a:rPr lang="it-IT" dirty="0"/>
              <a:t>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97767" y="1539702"/>
            <a:ext cx="3060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/>
              <a:t>2) DENSITA</a:t>
            </a:r>
            <a:r>
              <a:rPr lang="it-IT" dirty="0"/>
              <a:t>’ DEI SITI (</a:t>
            </a:r>
            <a:r>
              <a:rPr lang="it-IT" dirty="0" err="1"/>
              <a:t>B</a:t>
            </a:r>
            <a:r>
              <a:rPr lang="it-IT" baseline="-25000" dirty="0" err="1"/>
              <a:t>max</a:t>
            </a:r>
            <a:r>
              <a:rPr lang="it-IT" dirty="0"/>
              <a:t>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97767" y="2079055"/>
            <a:ext cx="3840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/>
              <a:t>3) COSTANTI </a:t>
            </a:r>
            <a:r>
              <a:rPr lang="it-IT" dirty="0"/>
              <a:t>CINETICHE (</a:t>
            </a:r>
            <a:r>
              <a:rPr lang="it-IT" dirty="0" err="1"/>
              <a:t>K</a:t>
            </a:r>
            <a:r>
              <a:rPr lang="it-IT" baseline="-25000" dirty="0" err="1"/>
              <a:t>on</a:t>
            </a:r>
            <a:r>
              <a:rPr lang="it-IT" dirty="0"/>
              <a:t>/</a:t>
            </a:r>
            <a:r>
              <a:rPr lang="it-IT" dirty="0" err="1"/>
              <a:t>K</a:t>
            </a:r>
            <a:r>
              <a:rPr lang="it-IT" baseline="-25000" dirty="0" err="1"/>
              <a:t>off</a:t>
            </a:r>
            <a:r>
              <a:rPr lang="it-IT" dirty="0"/>
              <a:t>)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21733" y="2852936"/>
            <a:ext cx="8354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dirty="0" smtClean="0"/>
              <a:t>1) La </a:t>
            </a:r>
            <a:r>
              <a:rPr lang="it-IT" dirty="0"/>
              <a:t>formazione del complesso F-R (</a:t>
            </a:r>
            <a:r>
              <a:rPr lang="it-IT" b="1" dirty="0"/>
              <a:t>R + X ↔ RX</a:t>
            </a:r>
            <a:r>
              <a:rPr lang="it-IT" dirty="0"/>
              <a:t>) è una </a:t>
            </a:r>
            <a:r>
              <a:rPr lang="it-IT" dirty="0" smtClean="0"/>
              <a:t>reazione </a:t>
            </a:r>
            <a:r>
              <a:rPr lang="it-IT" dirty="0"/>
              <a:t>reversibile </a:t>
            </a:r>
            <a:r>
              <a:rPr lang="it-IT" dirty="0">
                <a:sym typeface="Symbol" pitchFamily="18" charset="2"/>
              </a:rPr>
              <a:t> possiede una costante di equilibrio (K di </a:t>
            </a:r>
            <a:r>
              <a:rPr lang="it-IT" i="1" dirty="0">
                <a:sym typeface="Symbol" pitchFamily="18" charset="2"/>
              </a:rPr>
              <a:t>associazione</a:t>
            </a:r>
            <a:r>
              <a:rPr lang="it-IT" dirty="0">
                <a:sym typeface="Symbol" pitchFamily="18" charset="2"/>
              </a:rPr>
              <a:t> o di </a:t>
            </a:r>
            <a:r>
              <a:rPr lang="it-IT" i="1" dirty="0">
                <a:sym typeface="Symbol" pitchFamily="18" charset="2"/>
              </a:rPr>
              <a:t>affinità</a:t>
            </a:r>
            <a:r>
              <a:rPr lang="it-IT" dirty="0">
                <a:sym typeface="Symbol" pitchFamily="18" charset="2"/>
              </a:rPr>
              <a:t>):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51520" y="4725144"/>
            <a:ext cx="8572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Anche se </a:t>
            </a:r>
            <a:r>
              <a:rPr lang="it-IT" dirty="0" err="1"/>
              <a:t>K</a:t>
            </a:r>
            <a:r>
              <a:rPr lang="it-IT" baseline="-25000" dirty="0" err="1"/>
              <a:t>a</a:t>
            </a:r>
            <a:r>
              <a:rPr lang="it-IT" dirty="0"/>
              <a:t> è direttamente correlata all’affinità di R per X, e dipende dalla forza del legame (numero di legami deboli) che si instaura fra R e X, per tradizione negli studi di </a:t>
            </a:r>
            <a:r>
              <a:rPr lang="it-IT" dirty="0" err="1"/>
              <a:t>binding</a:t>
            </a:r>
            <a:r>
              <a:rPr lang="it-IT" dirty="0"/>
              <a:t> si usa </a:t>
            </a:r>
            <a:r>
              <a:rPr lang="it-IT" dirty="0" smtClean="0"/>
              <a:t>più </a:t>
            </a:r>
            <a:r>
              <a:rPr lang="it-IT" dirty="0"/>
              <a:t>frequentemente la K di dissociazione:</a:t>
            </a:r>
          </a:p>
        </p:txBody>
      </p: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2988964" y="3897486"/>
            <a:ext cx="2017713" cy="755650"/>
            <a:chOff x="1344" y="3424"/>
            <a:chExt cx="1271" cy="476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1344" y="3527"/>
              <a:ext cx="12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K</a:t>
              </a:r>
              <a:r>
                <a:rPr lang="it-IT" sz="2000" b="1" baseline="-25000"/>
                <a:t>a</a:t>
              </a:r>
              <a:r>
                <a:rPr lang="it-IT" sz="2000" b="1"/>
                <a:t> = </a:t>
              </a:r>
              <a:r>
                <a:rPr lang="it-IT" sz="2000" b="1">
                  <a:cs typeface="Arial" charset="0"/>
                </a:rPr>
                <a:t>—</a:t>
              </a:r>
              <a:r>
                <a:rPr lang="it-IT" sz="2000" b="1"/>
                <a:t>————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914" y="3424"/>
              <a:ext cx="4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/>
                <a:t>[RX]</a:t>
              </a: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1811" y="3650"/>
              <a:ext cx="6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[R]  [X]</a:t>
              </a:r>
            </a:p>
          </p:txBody>
        </p:sp>
      </p:grpSp>
      <p:sp>
        <p:nvSpPr>
          <p:cNvPr id="28" name="Freeform 18"/>
          <p:cNvSpPr>
            <a:spLocks/>
          </p:cNvSpPr>
          <p:nvPr/>
        </p:nvSpPr>
        <p:spPr bwMode="auto">
          <a:xfrm>
            <a:off x="4549477" y="3683174"/>
            <a:ext cx="887412" cy="358775"/>
          </a:xfrm>
          <a:custGeom>
            <a:avLst/>
            <a:gdLst/>
            <a:ahLst/>
            <a:cxnLst>
              <a:cxn ang="0">
                <a:pos x="15" y="226"/>
              </a:cxn>
              <a:cxn ang="0">
                <a:pos x="15" y="136"/>
              </a:cxn>
              <a:cxn ang="0">
                <a:pos x="106" y="136"/>
              </a:cxn>
              <a:cxn ang="0">
                <a:pos x="242" y="181"/>
              </a:cxn>
              <a:cxn ang="0">
                <a:pos x="242" y="45"/>
              </a:cxn>
              <a:cxn ang="0">
                <a:pos x="333" y="45"/>
              </a:cxn>
              <a:cxn ang="0">
                <a:pos x="469" y="45"/>
              </a:cxn>
              <a:cxn ang="0">
                <a:pos x="559" y="0"/>
              </a:cxn>
            </a:cxnLst>
            <a:rect l="0" t="0" r="r" b="b"/>
            <a:pathLst>
              <a:path w="559" h="226">
                <a:moveTo>
                  <a:pt x="15" y="226"/>
                </a:moveTo>
                <a:cubicBezTo>
                  <a:pt x="7" y="188"/>
                  <a:pt x="0" y="151"/>
                  <a:pt x="15" y="136"/>
                </a:cubicBezTo>
                <a:cubicBezTo>
                  <a:pt x="30" y="121"/>
                  <a:pt x="68" y="129"/>
                  <a:pt x="106" y="136"/>
                </a:cubicBezTo>
                <a:cubicBezTo>
                  <a:pt x="144" y="143"/>
                  <a:pt x="219" y="196"/>
                  <a:pt x="242" y="181"/>
                </a:cubicBezTo>
                <a:cubicBezTo>
                  <a:pt x="265" y="166"/>
                  <a:pt x="227" y="68"/>
                  <a:pt x="242" y="45"/>
                </a:cubicBezTo>
                <a:cubicBezTo>
                  <a:pt x="257" y="22"/>
                  <a:pt x="295" y="45"/>
                  <a:pt x="333" y="45"/>
                </a:cubicBezTo>
                <a:cubicBezTo>
                  <a:pt x="371" y="45"/>
                  <a:pt x="431" y="52"/>
                  <a:pt x="469" y="45"/>
                </a:cubicBezTo>
                <a:cubicBezTo>
                  <a:pt x="507" y="38"/>
                  <a:pt x="533" y="19"/>
                  <a:pt x="5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411489" y="3540299"/>
            <a:ext cx="2328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/>
              <a:t>Conc. del complesso F-R all’eq.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2915816" y="5768677"/>
            <a:ext cx="2439988" cy="828675"/>
            <a:chOff x="1480" y="4921"/>
            <a:chExt cx="1537" cy="522"/>
          </a:xfrm>
        </p:grpSpPr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480" y="5057"/>
              <a:ext cx="15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K</a:t>
              </a:r>
              <a:r>
                <a:rPr lang="it-IT" sz="2000" b="1" baseline="-25000"/>
                <a:t>d</a:t>
              </a:r>
              <a:r>
                <a:rPr lang="it-IT" sz="2000" b="1"/>
                <a:t> = </a:t>
              </a:r>
              <a:r>
                <a:rPr lang="it-IT" sz="2000" b="1">
                  <a:cs typeface="Arial" charset="0"/>
                </a:rPr>
                <a:t>—</a:t>
              </a:r>
              <a:r>
                <a:rPr lang="it-IT" sz="2000" b="1"/>
                <a:t>—</a:t>
              </a:r>
              <a:r>
                <a:rPr lang="it-IT" b="1"/>
                <a:t>—— = ——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1979" y="5193"/>
              <a:ext cx="10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/>
                <a:t>[RX]         </a:t>
              </a:r>
              <a:r>
                <a:rPr lang="it-IT" sz="2000" b="1" dirty="0" err="1"/>
                <a:t>K</a:t>
              </a:r>
              <a:r>
                <a:rPr lang="it-IT" sz="2000" b="1" baseline="-25000" dirty="0" err="1"/>
                <a:t>a</a:t>
              </a:r>
              <a:endParaRPr lang="it-IT" sz="2000" b="1" baseline="-25000" dirty="0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888" y="4921"/>
              <a:ext cx="10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[R]  [X]      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1520" y="44624"/>
            <a:ext cx="8763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u="sng" dirty="0"/>
              <a:t>DENSITA’ DEI SITI (</a:t>
            </a:r>
            <a:r>
              <a:rPr lang="it-IT" u="sng" dirty="0" err="1"/>
              <a:t>B</a:t>
            </a:r>
            <a:r>
              <a:rPr lang="it-IT" u="sng" baseline="-25000" dirty="0" err="1"/>
              <a:t>max</a:t>
            </a:r>
            <a:r>
              <a:rPr lang="it-IT" u="sng" dirty="0"/>
              <a:t> o R</a:t>
            </a:r>
            <a:r>
              <a:rPr lang="it-IT" u="sng" baseline="-25000" dirty="0"/>
              <a:t>T</a:t>
            </a:r>
            <a:r>
              <a:rPr lang="it-IT" u="sng" dirty="0"/>
              <a:t>):</a:t>
            </a:r>
            <a:r>
              <a:rPr lang="it-IT" dirty="0"/>
              <a:t> </a:t>
            </a:r>
          </a:p>
          <a:p>
            <a:r>
              <a:rPr lang="it-IT" dirty="0"/>
              <a:t>numero massimo di molecole di </a:t>
            </a:r>
            <a:r>
              <a:rPr lang="it-IT" dirty="0" err="1"/>
              <a:t>ligando</a:t>
            </a:r>
            <a:r>
              <a:rPr lang="it-IT" dirty="0"/>
              <a:t> che si possono legare (= n. di siti di legame presenti) per cellula (o per unità di peso di proteine o di tessuto: moli/g)</a:t>
            </a:r>
          </a:p>
          <a:p>
            <a:endParaRPr lang="it-IT" dirty="0"/>
          </a:p>
          <a:p>
            <a:r>
              <a:rPr lang="it-IT" dirty="0"/>
              <a:t>Se ogni recettore ha un solo sito di legame </a:t>
            </a:r>
            <a:r>
              <a:rPr lang="it-IT" dirty="0">
                <a:sym typeface="Symbol" pitchFamily="18" charset="2"/>
              </a:rPr>
              <a:t></a:t>
            </a:r>
          </a:p>
          <a:p>
            <a:r>
              <a:rPr lang="it-IT" dirty="0"/>
              <a:t>n. di siti = n. di recettori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u="sng" dirty="0"/>
              <a:t>COSTANTI CINETICHE:</a:t>
            </a:r>
          </a:p>
          <a:p>
            <a:r>
              <a:rPr lang="it-IT" b="1" dirty="0" err="1"/>
              <a:t>K</a:t>
            </a:r>
            <a:r>
              <a:rPr lang="it-IT" b="1" baseline="-25000" dirty="0" err="1"/>
              <a:t>on</a:t>
            </a:r>
            <a:r>
              <a:rPr lang="it-IT" b="1" dirty="0"/>
              <a:t> </a:t>
            </a:r>
            <a:r>
              <a:rPr lang="it-IT" dirty="0"/>
              <a:t>= costante di velocità di formazione del complesso RX (è un indice del tempo necessario per raggiungere </a:t>
            </a:r>
            <a:r>
              <a:rPr lang="it-IT" dirty="0" smtClean="0"/>
              <a:t>l’equilibrio). </a:t>
            </a:r>
            <a:r>
              <a:rPr lang="it-IT" dirty="0"/>
              <a:t>Dipende dalla facilità di accesso del farmaco al sito di </a:t>
            </a:r>
            <a:r>
              <a:rPr lang="it-IT" dirty="0" smtClean="0"/>
              <a:t>legame.</a:t>
            </a:r>
            <a:endParaRPr lang="it-IT" dirty="0"/>
          </a:p>
          <a:p>
            <a:endParaRPr lang="it-IT" dirty="0"/>
          </a:p>
          <a:p>
            <a:r>
              <a:rPr lang="it-IT" b="1" dirty="0" err="1"/>
              <a:t>K</a:t>
            </a:r>
            <a:r>
              <a:rPr lang="it-IT" b="1" baseline="-25000" dirty="0" err="1"/>
              <a:t>off</a:t>
            </a:r>
            <a:r>
              <a:rPr lang="it-IT" b="1" dirty="0"/>
              <a:t> </a:t>
            </a:r>
            <a:r>
              <a:rPr lang="it-IT" dirty="0"/>
              <a:t>= costante di velocità di scissione del complesso RX (è correlata all’emivita del </a:t>
            </a:r>
            <a:r>
              <a:rPr lang="it-IT" dirty="0" smtClean="0"/>
              <a:t>complesso). </a:t>
            </a:r>
            <a:r>
              <a:rPr lang="it-IT" dirty="0"/>
              <a:t>Dipende dal numero di legami chimici deboli che si formano fra X e </a:t>
            </a:r>
            <a:r>
              <a:rPr lang="it-IT" dirty="0" smtClean="0"/>
              <a:t>R.</a:t>
            </a:r>
            <a:endParaRPr lang="it-IT" dirty="0"/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3481918" y="4263082"/>
            <a:ext cx="1551516" cy="750094"/>
            <a:chOff x="1645" y="2608"/>
            <a:chExt cx="733" cy="630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645" y="2756"/>
              <a:ext cx="7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 err="1"/>
                <a:t>———</a:t>
              </a:r>
              <a:r>
                <a:rPr lang="it-IT" sz="2000" b="1" dirty="0"/>
                <a:t> = </a:t>
              </a:r>
              <a:r>
                <a:rPr lang="it-IT" b="1" dirty="0" err="1"/>
                <a:t>Kd</a:t>
              </a:r>
              <a:endParaRPr lang="it-IT" dirty="0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781" y="2608"/>
              <a:ext cx="2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K</a:t>
              </a:r>
              <a:r>
                <a:rPr lang="it-IT" sz="2000" b="1" baseline="-25000"/>
                <a:t>off</a:t>
              </a: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1784" y="2902"/>
              <a:ext cx="27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K</a:t>
              </a:r>
              <a:r>
                <a:rPr lang="it-IT" sz="2000" b="1" baseline="-25000"/>
                <a:t>on</a:t>
              </a:r>
            </a:p>
          </p:txBody>
        </p:sp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51884" y="5104210"/>
            <a:ext cx="87270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NB: </a:t>
            </a:r>
            <a:r>
              <a:rPr lang="it-IT" dirty="0" err="1"/>
              <a:t>K</a:t>
            </a:r>
            <a:r>
              <a:rPr lang="it-IT" baseline="-25000" dirty="0" err="1"/>
              <a:t>on</a:t>
            </a:r>
            <a:r>
              <a:rPr lang="it-IT" dirty="0"/>
              <a:t> e </a:t>
            </a:r>
            <a:r>
              <a:rPr lang="it-IT" dirty="0" err="1"/>
              <a:t>K</a:t>
            </a:r>
            <a:r>
              <a:rPr lang="it-IT" baseline="-25000" dirty="0" err="1"/>
              <a:t>off</a:t>
            </a:r>
            <a:r>
              <a:rPr lang="it-IT" dirty="0"/>
              <a:t> possono influenzare l’affinità di un farmaco per il proprio recettore:</a:t>
            </a:r>
          </a:p>
          <a:p>
            <a:r>
              <a:rPr lang="it-IT" dirty="0" smtClean="0">
                <a:sym typeface="Symbol" pitchFamily="18" charset="2"/>
              </a:rPr>
              <a:t>- Se </a:t>
            </a:r>
            <a:r>
              <a:rPr lang="it-IT" dirty="0">
                <a:sym typeface="Symbol" pitchFamily="18" charset="2"/>
              </a:rPr>
              <a:t>il farmaco si lega rapidamente al recettore  </a:t>
            </a:r>
            <a:endParaRPr lang="it-IT" dirty="0" smtClean="0">
              <a:sym typeface="Symbol" pitchFamily="18" charset="2"/>
            </a:endParaRPr>
          </a:p>
          <a:p>
            <a:r>
              <a:rPr lang="it-IT" dirty="0" smtClean="0"/>
              <a:t>valori </a:t>
            </a:r>
            <a:r>
              <a:rPr lang="it-IT" dirty="0"/>
              <a:t>elevati di </a:t>
            </a:r>
            <a:r>
              <a:rPr lang="it-IT" dirty="0" err="1"/>
              <a:t>K</a:t>
            </a:r>
            <a:r>
              <a:rPr lang="it-IT" baseline="-25000" dirty="0" err="1"/>
              <a:t>on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 &lt; </a:t>
            </a:r>
            <a:r>
              <a:rPr lang="it-IT" dirty="0" err="1">
                <a:sym typeface="Symbol" pitchFamily="18" charset="2"/>
              </a:rPr>
              <a:t>K</a:t>
            </a:r>
            <a:r>
              <a:rPr lang="it-IT" baseline="-25000" dirty="0" err="1">
                <a:sym typeface="Symbol" pitchFamily="18" charset="2"/>
              </a:rPr>
              <a:t>d</a:t>
            </a:r>
            <a:r>
              <a:rPr lang="it-IT" dirty="0">
                <a:sym typeface="Symbol" pitchFamily="18" charset="2"/>
              </a:rPr>
              <a:t>  &gt; Affinità (</a:t>
            </a:r>
            <a:r>
              <a:rPr lang="it-IT" dirty="0" err="1">
                <a:sym typeface="Symbol" pitchFamily="18" charset="2"/>
              </a:rPr>
              <a:t>K</a:t>
            </a:r>
            <a:r>
              <a:rPr lang="it-IT" baseline="-25000" dirty="0" err="1">
                <a:sym typeface="Symbol" pitchFamily="18" charset="2"/>
              </a:rPr>
              <a:t>a</a:t>
            </a:r>
            <a:r>
              <a:rPr lang="it-IT" dirty="0" smtClean="0">
                <a:sym typeface="Symbol" pitchFamily="18" charset="2"/>
              </a:rPr>
              <a:t>)</a:t>
            </a:r>
          </a:p>
          <a:p>
            <a:endParaRPr lang="it-IT" sz="800" dirty="0">
              <a:sym typeface="Symbol" pitchFamily="18" charset="2"/>
            </a:endParaRPr>
          </a:p>
          <a:p>
            <a:r>
              <a:rPr lang="it-IT" dirty="0" smtClean="0">
                <a:sym typeface="Symbol" pitchFamily="18" charset="2"/>
              </a:rPr>
              <a:t>- Se </a:t>
            </a:r>
            <a:r>
              <a:rPr lang="it-IT" dirty="0">
                <a:sym typeface="Symbol" pitchFamily="18" charset="2"/>
              </a:rPr>
              <a:t>il farmaco si distacca lentamente dal recettore  </a:t>
            </a:r>
            <a:endParaRPr lang="it-IT" dirty="0" smtClean="0">
              <a:sym typeface="Symbol" pitchFamily="18" charset="2"/>
            </a:endParaRPr>
          </a:p>
          <a:p>
            <a:r>
              <a:rPr lang="it-IT" dirty="0" smtClean="0">
                <a:sym typeface="Symbol" pitchFamily="18" charset="2"/>
              </a:rPr>
              <a:t>bassi </a:t>
            </a:r>
            <a:r>
              <a:rPr lang="it-IT" dirty="0">
                <a:sym typeface="Symbol" pitchFamily="18" charset="2"/>
              </a:rPr>
              <a:t>valori di </a:t>
            </a:r>
            <a:r>
              <a:rPr lang="it-IT" dirty="0" err="1">
                <a:sym typeface="Symbol" pitchFamily="18" charset="2"/>
              </a:rPr>
              <a:t>K</a:t>
            </a:r>
            <a:r>
              <a:rPr lang="it-IT" baseline="-25000" dirty="0" err="1">
                <a:sym typeface="Symbol" pitchFamily="18" charset="2"/>
              </a:rPr>
              <a:t>off</a:t>
            </a:r>
            <a:r>
              <a:rPr lang="it-IT" dirty="0">
                <a:sym typeface="Symbol" pitchFamily="18" charset="2"/>
              </a:rPr>
              <a:t>  &lt; </a:t>
            </a:r>
            <a:r>
              <a:rPr lang="it-IT" dirty="0" err="1">
                <a:sym typeface="Symbol" pitchFamily="18" charset="2"/>
              </a:rPr>
              <a:t>K</a:t>
            </a:r>
            <a:r>
              <a:rPr lang="it-IT" baseline="-25000" dirty="0" err="1">
                <a:sym typeface="Symbol" pitchFamily="18" charset="2"/>
              </a:rPr>
              <a:t>d</a:t>
            </a:r>
            <a:r>
              <a:rPr lang="it-IT" dirty="0">
                <a:sym typeface="Symbol" pitchFamily="18" charset="2"/>
              </a:rPr>
              <a:t>  &gt; Affinità (</a:t>
            </a:r>
            <a:r>
              <a:rPr lang="it-IT" dirty="0" err="1">
                <a:sym typeface="Symbol" pitchFamily="18" charset="2"/>
              </a:rPr>
              <a:t>K</a:t>
            </a:r>
            <a:r>
              <a:rPr lang="it-IT" baseline="-25000" dirty="0" err="1">
                <a:sym typeface="Symbol" pitchFamily="18" charset="2"/>
              </a:rPr>
              <a:t>a</a:t>
            </a:r>
            <a:r>
              <a:rPr lang="it-IT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/>
              <a:t>L’interazione </a:t>
            </a:r>
            <a:r>
              <a:rPr lang="it-IT" dirty="0" err="1" smtClean="0"/>
              <a:t>ligando-recettore</a:t>
            </a:r>
            <a:r>
              <a:rPr lang="it-IT" dirty="0" smtClean="0"/>
              <a:t> è analoga all’interazione enzima-substrato, per cui la relazione fra [X] e [RX] è simile all’equazione di </a:t>
            </a:r>
            <a:r>
              <a:rPr lang="it-IT" dirty="0" err="1" smtClean="0"/>
              <a:t>Michaelis-Menten</a:t>
            </a:r>
            <a:endParaRPr lang="it-IT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46907" y="836712"/>
            <a:ext cx="5013325" cy="739602"/>
            <a:chOff x="663" y="1137"/>
            <a:chExt cx="3158" cy="46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63" y="1137"/>
              <a:ext cx="1028" cy="465"/>
              <a:chOff x="1480" y="4960"/>
              <a:chExt cx="1028" cy="465"/>
            </a:xfrm>
          </p:grpSpPr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02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= </a:t>
                </a:r>
                <a:r>
                  <a:rPr lang="it-IT" b="1" dirty="0" err="1">
                    <a:cs typeface="Arial" charset="0"/>
                  </a:rPr>
                  <a:t>—</a:t>
                </a:r>
                <a:r>
                  <a:rPr lang="it-IT" b="1" dirty="0" err="1"/>
                  <a:t>———</a:t>
                </a:r>
                <a:endParaRPr lang="it-IT" b="1" dirty="0"/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934" y="5193"/>
                <a:ext cx="41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[RX]</a:t>
                </a:r>
                <a:endParaRPr lang="it-IT" b="1" baseline="-25000" dirty="0"/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43" y="4960"/>
                <a:ext cx="59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[R]  [X]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614" y="1137"/>
              <a:ext cx="1207" cy="449"/>
              <a:chOff x="1480" y="4960"/>
              <a:chExt cx="1207" cy="449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10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/>
                  <a:t>[R] = </a:t>
                </a:r>
                <a:r>
                  <a:rPr lang="it-IT" b="1">
                    <a:cs typeface="Arial" charset="0"/>
                  </a:rPr>
                  <a:t>—</a:t>
                </a:r>
                <a:r>
                  <a:rPr lang="it-IT" b="1"/>
                  <a:t>——— 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1933" y="5177"/>
                <a:ext cx="75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  [X]         </a:t>
                </a:r>
                <a:endParaRPr lang="it-IT" b="1" baseline="-25000" dirty="0"/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1842" y="4960"/>
                <a:ext cx="74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 [RX]  </a:t>
                </a:r>
              </a:p>
            </p:txBody>
          </p:sp>
        </p:grp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1933" y="1324"/>
              <a:ext cx="499" cy="91"/>
            </a:xfrm>
            <a:prstGeom prst="rightArrow">
              <a:avLst>
                <a:gd name="adj1" fmla="val 50000"/>
                <a:gd name="adj2" fmla="val 13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/>
              <a:t>L’interazione </a:t>
            </a:r>
            <a:r>
              <a:rPr lang="it-IT" dirty="0" err="1" smtClean="0"/>
              <a:t>ligando-recettore</a:t>
            </a:r>
            <a:r>
              <a:rPr lang="it-IT" dirty="0" smtClean="0"/>
              <a:t> è analoga all’interazione enzima-substrato, per cui la relazione fra [X] e [RX] è simile all’equazione di </a:t>
            </a:r>
            <a:r>
              <a:rPr lang="it-IT" dirty="0" err="1" smtClean="0"/>
              <a:t>Michaelis-Menten</a:t>
            </a:r>
            <a:endParaRPr lang="it-IT" dirty="0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0" y="1925473"/>
            <a:ext cx="2754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Poiché:</a:t>
            </a:r>
            <a:r>
              <a:rPr lang="it-IT" b="1" dirty="0"/>
              <a:t> [R</a:t>
            </a:r>
            <a:r>
              <a:rPr lang="it-IT" b="1" baseline="-25000" dirty="0"/>
              <a:t>T</a:t>
            </a:r>
            <a:r>
              <a:rPr lang="it-IT" b="1" dirty="0"/>
              <a:t>] </a:t>
            </a:r>
            <a:r>
              <a:rPr lang="it-IT" b="1" dirty="0" smtClean="0"/>
              <a:t>= </a:t>
            </a:r>
            <a:r>
              <a:rPr lang="it-IT" b="1" dirty="0"/>
              <a:t>[RX</a:t>
            </a:r>
            <a:r>
              <a:rPr lang="it-IT" b="1" dirty="0" smtClean="0"/>
              <a:t>] + [R]</a:t>
            </a:r>
            <a:endParaRPr lang="it-IT" b="1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46907" y="836712"/>
            <a:ext cx="5013325" cy="739602"/>
            <a:chOff x="663" y="1137"/>
            <a:chExt cx="3158" cy="46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63" y="1137"/>
              <a:ext cx="1028" cy="465"/>
              <a:chOff x="1480" y="4960"/>
              <a:chExt cx="1028" cy="465"/>
            </a:xfrm>
          </p:grpSpPr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02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= </a:t>
                </a:r>
                <a:r>
                  <a:rPr lang="it-IT" b="1" dirty="0" err="1">
                    <a:cs typeface="Arial" charset="0"/>
                  </a:rPr>
                  <a:t>—</a:t>
                </a:r>
                <a:r>
                  <a:rPr lang="it-IT" b="1" dirty="0" err="1"/>
                  <a:t>———</a:t>
                </a:r>
                <a:endParaRPr lang="it-IT" b="1" dirty="0"/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934" y="5193"/>
                <a:ext cx="41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[RX]</a:t>
                </a:r>
                <a:endParaRPr lang="it-IT" b="1" baseline="-25000" dirty="0"/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43" y="4960"/>
                <a:ext cx="59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[R]  [X]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614" y="1137"/>
              <a:ext cx="1207" cy="449"/>
              <a:chOff x="1480" y="4960"/>
              <a:chExt cx="1207" cy="449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10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/>
                  <a:t>[R] = </a:t>
                </a:r>
                <a:r>
                  <a:rPr lang="it-IT" b="1">
                    <a:cs typeface="Arial" charset="0"/>
                  </a:rPr>
                  <a:t>—</a:t>
                </a:r>
                <a:r>
                  <a:rPr lang="it-IT" b="1"/>
                  <a:t>——— 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1933" y="5177"/>
                <a:ext cx="75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  [X]         </a:t>
                </a:r>
                <a:endParaRPr lang="it-IT" b="1" baseline="-25000" dirty="0"/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1842" y="4960"/>
                <a:ext cx="74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 [RX]  </a:t>
                </a:r>
              </a:p>
            </p:txBody>
          </p:sp>
        </p:grp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1933" y="1324"/>
              <a:ext cx="499" cy="91"/>
            </a:xfrm>
            <a:prstGeom prst="rightArrow">
              <a:avLst>
                <a:gd name="adj1" fmla="val 50000"/>
                <a:gd name="adj2" fmla="val 13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203848" y="1772816"/>
            <a:ext cx="2728913" cy="698745"/>
            <a:chOff x="1480" y="4961"/>
            <a:chExt cx="1719" cy="441"/>
          </a:xfrm>
        </p:grpSpPr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1480" y="5057"/>
              <a:ext cx="16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[R</a:t>
              </a:r>
              <a:r>
                <a:rPr lang="it-IT" b="1" baseline="-25000" dirty="0"/>
                <a:t>T</a:t>
              </a:r>
              <a:r>
                <a:rPr lang="it-IT" b="1" dirty="0"/>
                <a:t>] = [RX] + </a:t>
              </a:r>
              <a:r>
                <a:rPr lang="it-IT" b="1" dirty="0" err="1">
                  <a:cs typeface="Arial" charset="0"/>
                </a:rPr>
                <a:t>—</a:t>
              </a:r>
              <a:r>
                <a:rPr lang="it-IT" b="1" dirty="0" err="1"/>
                <a:t>———</a:t>
              </a:r>
              <a:r>
                <a:rPr lang="it-IT" b="1" dirty="0"/>
                <a:t> </a:t>
              </a:r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1960" y="5169"/>
              <a:ext cx="1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              [X]         </a:t>
              </a:r>
              <a:endParaRPr lang="it-IT" b="1" baseline="-25000" dirty="0"/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888" y="4961"/>
              <a:ext cx="1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            </a:t>
              </a:r>
              <a:r>
                <a:rPr lang="it-IT" b="1" dirty="0" err="1"/>
                <a:t>K</a:t>
              </a:r>
              <a:r>
                <a:rPr lang="it-IT" b="1" baseline="-25000" dirty="0" err="1"/>
                <a:t>d</a:t>
              </a:r>
              <a:r>
                <a:rPr lang="it-IT" b="1" dirty="0"/>
                <a:t>  [RX]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/>
              <a:t>L’interazione </a:t>
            </a:r>
            <a:r>
              <a:rPr lang="it-IT" dirty="0" err="1" smtClean="0"/>
              <a:t>ligando-recettore</a:t>
            </a:r>
            <a:r>
              <a:rPr lang="it-IT" dirty="0" smtClean="0"/>
              <a:t> è analoga all’interazione enzima-substrato, per cui la relazione fra [X] e [RX] è simile all’equazione di </a:t>
            </a:r>
            <a:r>
              <a:rPr lang="it-IT" dirty="0" err="1" smtClean="0"/>
              <a:t>Michaelis-Menten</a:t>
            </a:r>
            <a:endParaRPr lang="it-IT" dirty="0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0" y="1925473"/>
            <a:ext cx="2754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Poiché:</a:t>
            </a:r>
            <a:r>
              <a:rPr lang="it-IT" b="1" dirty="0"/>
              <a:t> [R</a:t>
            </a:r>
            <a:r>
              <a:rPr lang="it-IT" b="1" baseline="-25000" dirty="0"/>
              <a:t>T</a:t>
            </a:r>
            <a:r>
              <a:rPr lang="it-IT" b="1" dirty="0"/>
              <a:t>] </a:t>
            </a:r>
            <a:r>
              <a:rPr lang="it-IT" b="1" dirty="0" smtClean="0"/>
              <a:t>= </a:t>
            </a:r>
            <a:r>
              <a:rPr lang="it-IT" b="1" dirty="0"/>
              <a:t>[RX</a:t>
            </a:r>
            <a:r>
              <a:rPr lang="it-IT" b="1" dirty="0" smtClean="0"/>
              <a:t>] + [R]</a:t>
            </a:r>
            <a:endParaRPr lang="it-IT" b="1" dirty="0"/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1646907" y="836712"/>
            <a:ext cx="5013325" cy="739602"/>
            <a:chOff x="663" y="1137"/>
            <a:chExt cx="3158" cy="465"/>
          </a:xfrm>
        </p:grpSpPr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663" y="1137"/>
              <a:ext cx="1028" cy="465"/>
              <a:chOff x="1480" y="4960"/>
              <a:chExt cx="1028" cy="465"/>
            </a:xfrm>
          </p:grpSpPr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02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= </a:t>
                </a:r>
                <a:r>
                  <a:rPr lang="it-IT" b="1" dirty="0" err="1">
                    <a:cs typeface="Arial" charset="0"/>
                  </a:rPr>
                  <a:t>—</a:t>
                </a:r>
                <a:r>
                  <a:rPr lang="it-IT" b="1" dirty="0" err="1"/>
                  <a:t>———</a:t>
                </a:r>
                <a:endParaRPr lang="it-IT" b="1" dirty="0"/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934" y="5193"/>
                <a:ext cx="41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[RX]</a:t>
                </a:r>
                <a:endParaRPr lang="it-IT" b="1" baseline="-25000" dirty="0"/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43" y="4960"/>
                <a:ext cx="59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[R]  [X]</a:t>
                </a:r>
              </a:p>
            </p:txBody>
          </p:sp>
        </p:grpSp>
        <p:grpSp>
          <p:nvGrpSpPr>
            <p:cNvPr id="51" name="Group 14"/>
            <p:cNvGrpSpPr>
              <a:grpSpLocks/>
            </p:cNvGrpSpPr>
            <p:nvPr/>
          </p:nvGrpSpPr>
          <p:grpSpPr bwMode="auto">
            <a:xfrm>
              <a:off x="2614" y="1137"/>
              <a:ext cx="1207" cy="449"/>
              <a:chOff x="1480" y="4960"/>
              <a:chExt cx="1207" cy="449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10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/>
                  <a:t>[R] = </a:t>
                </a:r>
                <a:r>
                  <a:rPr lang="it-IT" b="1">
                    <a:cs typeface="Arial" charset="0"/>
                  </a:rPr>
                  <a:t>—</a:t>
                </a:r>
                <a:r>
                  <a:rPr lang="it-IT" b="1"/>
                  <a:t>——— 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1933" y="5177"/>
                <a:ext cx="75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/>
                  <a:t>  [X]         </a:t>
                </a:r>
                <a:endParaRPr lang="it-IT" b="1" baseline="-25000" dirty="0"/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1842" y="4960"/>
                <a:ext cx="74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b="1" dirty="0" err="1"/>
                  <a:t>K</a:t>
                </a:r>
                <a:r>
                  <a:rPr lang="it-IT" b="1" baseline="-25000" dirty="0" err="1"/>
                  <a:t>d</a:t>
                </a:r>
                <a:r>
                  <a:rPr lang="it-IT" b="1" dirty="0"/>
                  <a:t>  [RX]  </a:t>
                </a:r>
              </a:p>
            </p:txBody>
          </p:sp>
        </p:grp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1933" y="1324"/>
              <a:ext cx="499" cy="91"/>
            </a:xfrm>
            <a:prstGeom prst="rightArrow">
              <a:avLst>
                <a:gd name="adj1" fmla="val 50000"/>
                <a:gd name="adj2" fmla="val 137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9" name="Group 19"/>
          <p:cNvGrpSpPr>
            <a:grpSpLocks/>
          </p:cNvGrpSpPr>
          <p:nvPr/>
        </p:nvGrpSpPr>
        <p:grpSpPr bwMode="auto">
          <a:xfrm>
            <a:off x="3203848" y="1772816"/>
            <a:ext cx="2728913" cy="698745"/>
            <a:chOff x="1480" y="4961"/>
            <a:chExt cx="1719" cy="441"/>
          </a:xfrm>
        </p:grpSpPr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1480" y="5057"/>
              <a:ext cx="16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[R</a:t>
              </a:r>
              <a:r>
                <a:rPr lang="it-IT" b="1" baseline="-25000" dirty="0"/>
                <a:t>T</a:t>
              </a:r>
              <a:r>
                <a:rPr lang="it-IT" b="1" dirty="0"/>
                <a:t>] = [RX] + </a:t>
              </a:r>
              <a:r>
                <a:rPr lang="it-IT" b="1" dirty="0" err="1">
                  <a:cs typeface="Arial" charset="0"/>
                </a:rPr>
                <a:t>—</a:t>
              </a:r>
              <a:r>
                <a:rPr lang="it-IT" b="1" dirty="0" err="1"/>
                <a:t>———</a:t>
              </a:r>
              <a:r>
                <a:rPr lang="it-IT" b="1" dirty="0"/>
                <a:t> </a:t>
              </a:r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1960" y="5169"/>
              <a:ext cx="1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              [X]         </a:t>
              </a:r>
              <a:endParaRPr lang="it-IT" b="1" baseline="-25000" dirty="0"/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888" y="4961"/>
              <a:ext cx="1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/>
                <a:t>            </a:t>
              </a:r>
              <a:r>
                <a:rPr lang="it-IT" b="1" dirty="0" err="1"/>
                <a:t>K</a:t>
              </a:r>
              <a:r>
                <a:rPr lang="it-IT" b="1" baseline="-25000" dirty="0" err="1"/>
                <a:t>d</a:t>
              </a:r>
              <a:r>
                <a:rPr lang="it-IT" b="1" dirty="0"/>
                <a:t>  [RX]  </a:t>
              </a:r>
            </a:p>
          </p:txBody>
        </p:sp>
      </p:grpSp>
      <p:grpSp>
        <p:nvGrpSpPr>
          <p:cNvPr id="63" name="Group 36"/>
          <p:cNvGrpSpPr>
            <a:grpSpLocks/>
          </p:cNvGrpSpPr>
          <p:nvPr/>
        </p:nvGrpSpPr>
        <p:grpSpPr bwMode="auto">
          <a:xfrm>
            <a:off x="1544091" y="2636912"/>
            <a:ext cx="5764213" cy="828675"/>
            <a:chOff x="437" y="3139"/>
            <a:chExt cx="3631" cy="522"/>
          </a:xfrm>
        </p:grpSpPr>
        <p:grpSp>
          <p:nvGrpSpPr>
            <p:cNvPr id="64" name="Group 23"/>
            <p:cNvGrpSpPr>
              <a:grpSpLocks/>
            </p:cNvGrpSpPr>
            <p:nvPr/>
          </p:nvGrpSpPr>
          <p:grpSpPr bwMode="auto">
            <a:xfrm>
              <a:off x="437" y="3139"/>
              <a:ext cx="1673" cy="522"/>
              <a:chOff x="1480" y="4921"/>
              <a:chExt cx="1673" cy="522"/>
            </a:xfrm>
          </p:grpSpPr>
          <p:sp>
            <p:nvSpPr>
              <p:cNvPr id="70" name="Text Box 24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4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/>
                  <a:t>[RX] = </a:t>
                </a:r>
                <a:r>
                  <a:rPr lang="it-IT" sz="2000" b="1">
                    <a:cs typeface="Arial" charset="0"/>
                  </a:rPr>
                  <a:t>—</a:t>
                </a:r>
                <a:r>
                  <a:rPr lang="it-IT" sz="2000" b="1"/>
                  <a:t>—</a:t>
                </a:r>
                <a:r>
                  <a:rPr lang="it-IT" b="1"/>
                  <a:t>——— </a:t>
                </a:r>
              </a:p>
            </p:txBody>
          </p:sp>
          <p:sp>
            <p:nvSpPr>
              <p:cNvPr id="71" name="Text Box 25"/>
              <p:cNvSpPr txBox="1">
                <a:spLocks noChangeArrowheads="1"/>
              </p:cNvSpPr>
              <p:nvPr/>
            </p:nvSpPr>
            <p:spPr bwMode="auto">
              <a:xfrm>
                <a:off x="1979" y="5193"/>
                <a:ext cx="11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/>
                  <a:t>  K</a:t>
                </a:r>
                <a:r>
                  <a:rPr lang="it-IT" sz="2000" b="1" baseline="-25000"/>
                  <a:t>d</a:t>
                </a:r>
                <a:r>
                  <a:rPr lang="it-IT" sz="2000" b="1"/>
                  <a:t> + [X]         </a:t>
                </a:r>
                <a:endParaRPr lang="it-IT" sz="2000" b="1" baseline="-25000"/>
              </a:p>
            </p:txBody>
          </p:sp>
          <p:sp>
            <p:nvSpPr>
              <p:cNvPr id="72" name="Text Box 26"/>
              <p:cNvSpPr txBox="1">
                <a:spLocks noChangeArrowheads="1"/>
              </p:cNvSpPr>
              <p:nvPr/>
            </p:nvSpPr>
            <p:spPr bwMode="auto">
              <a:xfrm>
                <a:off x="1888" y="4921"/>
                <a:ext cx="9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/>
                  <a:t>    [X]  [R</a:t>
                </a:r>
                <a:r>
                  <a:rPr lang="it-IT" sz="2000" b="1" baseline="-25000" dirty="0"/>
                  <a:t>T</a:t>
                </a:r>
                <a:r>
                  <a:rPr lang="it-IT" sz="2000" b="1" dirty="0"/>
                  <a:t>]  </a:t>
                </a:r>
              </a:p>
            </p:txBody>
          </p:sp>
        </p:grpSp>
        <p:sp>
          <p:nvSpPr>
            <p:cNvPr id="65" name="AutoShape 27"/>
            <p:cNvSpPr>
              <a:spLocks noChangeArrowheads="1"/>
            </p:cNvSpPr>
            <p:nvPr/>
          </p:nvSpPr>
          <p:spPr bwMode="auto">
            <a:xfrm>
              <a:off x="1933" y="3366"/>
              <a:ext cx="499" cy="91"/>
            </a:xfrm>
            <a:prstGeom prst="leftRightArrow">
              <a:avLst>
                <a:gd name="adj1" fmla="val 50000"/>
                <a:gd name="adj2" fmla="val 1096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6" name="Group 28"/>
            <p:cNvGrpSpPr>
              <a:grpSpLocks/>
            </p:cNvGrpSpPr>
            <p:nvPr/>
          </p:nvGrpSpPr>
          <p:grpSpPr bwMode="auto">
            <a:xfrm>
              <a:off x="2483" y="3139"/>
              <a:ext cx="1585" cy="522"/>
              <a:chOff x="1480" y="4921"/>
              <a:chExt cx="1585" cy="522"/>
            </a:xfrm>
          </p:grpSpPr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auto">
              <a:xfrm>
                <a:off x="1480" y="5057"/>
                <a:ext cx="141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 dirty="0" err="1" smtClean="0"/>
                  <a:t>B</a:t>
                </a:r>
                <a:r>
                  <a:rPr lang="it-IT" sz="2000" b="1" baseline="-25000" dirty="0" err="1" smtClean="0"/>
                  <a:t>eq</a:t>
                </a:r>
                <a:r>
                  <a:rPr lang="it-IT" sz="2000" b="1" dirty="0" smtClean="0"/>
                  <a:t> = </a:t>
                </a:r>
                <a:r>
                  <a:rPr lang="it-IT" sz="2000" b="1" dirty="0" err="1" smtClean="0">
                    <a:cs typeface="Arial" charset="0"/>
                  </a:rPr>
                  <a:t>—</a:t>
                </a:r>
                <a:r>
                  <a:rPr lang="it-IT" sz="2000" b="1" dirty="0" err="1" smtClean="0"/>
                  <a:t>—</a:t>
                </a:r>
                <a:r>
                  <a:rPr lang="it-IT" b="1" dirty="0" err="1" smtClean="0"/>
                  <a:t>———</a:t>
                </a:r>
                <a:r>
                  <a:rPr lang="it-IT" b="1" dirty="0" smtClean="0"/>
                  <a:t>  </a:t>
                </a:r>
                <a:endParaRPr lang="it-IT" sz="1200" i="1" dirty="0" smtClean="0"/>
              </a:p>
            </p:txBody>
          </p:sp>
          <p:sp>
            <p:nvSpPr>
              <p:cNvPr id="68" name="Text Box 30"/>
              <p:cNvSpPr txBox="1">
                <a:spLocks noChangeArrowheads="1"/>
              </p:cNvSpPr>
              <p:nvPr/>
            </p:nvSpPr>
            <p:spPr bwMode="auto">
              <a:xfrm>
                <a:off x="1979" y="5193"/>
                <a:ext cx="108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/>
                  <a:t>K</a:t>
                </a:r>
                <a:r>
                  <a:rPr lang="it-IT" sz="2000" b="1" baseline="-25000"/>
                  <a:t>d</a:t>
                </a:r>
                <a:r>
                  <a:rPr lang="it-IT" sz="2000" b="1"/>
                  <a:t> + [X]         </a:t>
                </a:r>
                <a:endParaRPr lang="it-IT" sz="2000" b="1" baseline="-25000"/>
              </a:p>
            </p:txBody>
          </p:sp>
          <p:sp>
            <p:nvSpPr>
              <p:cNvPr id="69" name="Text Box 31"/>
              <p:cNvSpPr txBox="1">
                <a:spLocks noChangeArrowheads="1"/>
              </p:cNvSpPr>
              <p:nvPr/>
            </p:nvSpPr>
            <p:spPr bwMode="auto">
              <a:xfrm>
                <a:off x="1888" y="4921"/>
                <a:ext cx="9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b="1"/>
                  <a:t>  [X]  B</a:t>
                </a:r>
                <a:r>
                  <a:rPr lang="it-IT" sz="2000" b="1" baseline="-25000"/>
                  <a:t>max</a:t>
                </a:r>
                <a:r>
                  <a:rPr lang="it-IT" sz="2000" b="1"/>
                  <a:t>  </a:t>
                </a:r>
              </a:p>
            </p:txBody>
          </p:sp>
        </p:grpSp>
      </p:grpSp>
      <p:sp>
        <p:nvSpPr>
          <p:cNvPr id="73" name="AutoShape 39"/>
          <p:cNvSpPr>
            <a:spLocks noChangeArrowheads="1"/>
          </p:cNvSpPr>
          <p:nvPr/>
        </p:nvSpPr>
        <p:spPr bwMode="auto">
          <a:xfrm>
            <a:off x="4388370" y="5496321"/>
            <a:ext cx="903709" cy="16492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95536" y="3789040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b="1" dirty="0"/>
              <a:t>Isoterma di legame</a:t>
            </a:r>
            <a:r>
              <a:rPr lang="it-IT" sz="1600" dirty="0"/>
              <a:t> </a:t>
            </a:r>
            <a:r>
              <a:rPr lang="it-IT" sz="1600" dirty="0" smtClean="0"/>
              <a:t>(Isoterma di </a:t>
            </a:r>
            <a:r>
              <a:rPr lang="it-IT" sz="1600" dirty="0" err="1" smtClean="0"/>
              <a:t>Languimir</a:t>
            </a:r>
            <a:r>
              <a:rPr lang="it-IT" sz="1600" dirty="0"/>
              <a:t>)</a:t>
            </a:r>
          </a:p>
          <a:p>
            <a:r>
              <a:rPr lang="it-IT" sz="1600" b="1" dirty="0" smtClean="0"/>
              <a:t>R</a:t>
            </a:r>
            <a:r>
              <a:rPr lang="it-IT" sz="1600" b="1" baseline="-25000" dirty="0" smtClean="0"/>
              <a:t>T</a:t>
            </a:r>
            <a:r>
              <a:rPr lang="it-IT" sz="1600" b="1" dirty="0" smtClean="0"/>
              <a:t> (</a:t>
            </a:r>
            <a:r>
              <a:rPr lang="it-IT" sz="1600" b="1" dirty="0" err="1" smtClean="0"/>
              <a:t>B</a:t>
            </a:r>
            <a:r>
              <a:rPr lang="it-IT" sz="1600" b="1" baseline="-25000" dirty="0" err="1" smtClean="0"/>
              <a:t>max</a:t>
            </a:r>
            <a:r>
              <a:rPr lang="it-IT" sz="1600" b="1" dirty="0" smtClean="0"/>
              <a:t>)</a:t>
            </a:r>
            <a:r>
              <a:rPr lang="it-IT" sz="1600" b="1" baseline="-25000" dirty="0" smtClean="0"/>
              <a:t> </a:t>
            </a:r>
            <a:r>
              <a:rPr lang="it-IT" sz="1600" dirty="0" smtClean="0"/>
              <a:t>= valore </a:t>
            </a:r>
            <a:r>
              <a:rPr lang="it-IT" sz="1600" dirty="0"/>
              <a:t>di plateau a cui la curva tende asintoticamente</a:t>
            </a:r>
          </a:p>
          <a:p>
            <a:r>
              <a:rPr lang="it-IT" sz="1600" b="1" dirty="0" err="1"/>
              <a:t>K</a:t>
            </a:r>
            <a:r>
              <a:rPr lang="it-IT" sz="1600" b="1" baseline="-25000" dirty="0" err="1"/>
              <a:t>d</a:t>
            </a:r>
            <a:r>
              <a:rPr lang="it-IT" sz="1600" dirty="0" err="1"/>
              <a:t>=concentrazione</a:t>
            </a:r>
            <a:r>
              <a:rPr lang="it-IT" sz="1600" dirty="0"/>
              <a:t> di farmaco che provoca la saturazione del 50% </a:t>
            </a:r>
            <a:r>
              <a:rPr lang="it-IT" sz="1600" dirty="0" smtClean="0"/>
              <a:t>dei siti </a:t>
            </a:r>
            <a:r>
              <a:rPr lang="it-IT" sz="1600" dirty="0"/>
              <a:t>presenti</a:t>
            </a:r>
          </a:p>
        </p:txBody>
      </p:sp>
      <p:pic>
        <p:nvPicPr>
          <p:cNvPr id="75" name="Picture 42" descr="isoterma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58" y="4561284"/>
            <a:ext cx="3313113" cy="2324100"/>
          </a:xfrm>
          <a:prstGeom prst="rect">
            <a:avLst/>
          </a:prstGeom>
          <a:noFill/>
        </p:spPr>
      </p:pic>
      <p:sp>
        <p:nvSpPr>
          <p:cNvPr id="76" name="Text Box 44"/>
          <p:cNvSpPr txBox="1">
            <a:spLocks noChangeArrowheads="1"/>
          </p:cNvSpPr>
          <p:nvPr/>
        </p:nvSpPr>
        <p:spPr bwMode="auto">
          <a:xfrm rot="16200000">
            <a:off x="56083" y="5350271"/>
            <a:ext cx="1266825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latin typeface="Arial Rounded MT Bold" pitchFamily="34" charset="0"/>
              </a:rPr>
              <a:t>[RX]=B, nM</a:t>
            </a:r>
          </a:p>
        </p:txBody>
      </p:sp>
      <p:sp>
        <p:nvSpPr>
          <p:cNvPr id="77" name="Text Box 45"/>
          <p:cNvSpPr txBox="1">
            <a:spLocks noChangeArrowheads="1"/>
          </p:cNvSpPr>
          <p:nvPr/>
        </p:nvSpPr>
        <p:spPr bwMode="auto">
          <a:xfrm>
            <a:off x="643458" y="4596209"/>
            <a:ext cx="5032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t-IT" sz="1500" b="1"/>
              <a:t>150</a:t>
            </a:r>
          </a:p>
          <a:p>
            <a:pPr algn="r"/>
            <a:endParaRPr lang="it-IT" sz="1500" b="1"/>
          </a:p>
          <a:p>
            <a:pPr algn="r"/>
            <a:endParaRPr lang="it-IT" sz="2100" b="1"/>
          </a:p>
          <a:p>
            <a:pPr algn="r"/>
            <a:r>
              <a:rPr lang="it-IT" sz="1500" b="1"/>
              <a:t>75</a:t>
            </a:r>
          </a:p>
          <a:p>
            <a:pPr algn="r"/>
            <a:endParaRPr lang="it-IT" sz="1500" b="1"/>
          </a:p>
          <a:p>
            <a:pPr algn="r"/>
            <a:endParaRPr lang="it-IT" sz="2100" b="1"/>
          </a:p>
          <a:p>
            <a:pPr algn="r"/>
            <a:r>
              <a:rPr lang="it-IT" sz="1500" b="1"/>
              <a:t>0</a:t>
            </a: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auto">
          <a:xfrm>
            <a:off x="3540646" y="6561534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/>
              <a:t>[X], nM</a:t>
            </a:r>
          </a:p>
        </p:txBody>
      </p:sp>
      <p:sp>
        <p:nvSpPr>
          <p:cNvPr id="79" name="Rectangle 49"/>
          <p:cNvSpPr>
            <a:spLocks noChangeArrowheads="1"/>
          </p:cNvSpPr>
          <p:nvPr/>
        </p:nvSpPr>
        <p:spPr bwMode="auto">
          <a:xfrm>
            <a:off x="1507058" y="5640784"/>
            <a:ext cx="936625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dirty="0" err="1"/>
              <a:t>K</a:t>
            </a:r>
            <a:r>
              <a:rPr lang="it-IT" baseline="-25000" dirty="0" err="1"/>
              <a:t>d</a:t>
            </a:r>
            <a:endParaRPr lang="it-IT" baseline="-25000" dirty="0"/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1507058" y="6072584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81" name="Group 56"/>
          <p:cNvGrpSpPr>
            <a:grpSpLocks/>
          </p:cNvGrpSpPr>
          <p:nvPr/>
        </p:nvGrpSpPr>
        <p:grpSpPr bwMode="auto">
          <a:xfrm>
            <a:off x="5243016" y="4649788"/>
            <a:ext cx="3073400" cy="2208212"/>
            <a:chOff x="2356" y="4347"/>
            <a:chExt cx="1936" cy="1391"/>
          </a:xfrm>
        </p:grpSpPr>
        <p:pic>
          <p:nvPicPr>
            <p:cNvPr id="82" name="Picture 43" descr="logaritmica cop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" y="4347"/>
              <a:ext cx="1578" cy="1391"/>
            </a:xfrm>
            <a:prstGeom prst="rect">
              <a:avLst/>
            </a:prstGeom>
            <a:noFill/>
          </p:spPr>
        </p:pic>
        <p:sp>
          <p:nvSpPr>
            <p:cNvPr id="83" name="Text Box 47"/>
            <p:cNvSpPr txBox="1">
              <a:spLocks noChangeAspect="1" noChangeArrowheads="1"/>
            </p:cNvSpPr>
            <p:nvPr/>
          </p:nvSpPr>
          <p:spPr bwMode="auto">
            <a:xfrm>
              <a:off x="2463" y="4407"/>
              <a:ext cx="317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sz="1500" b="1" dirty="0"/>
                <a:t>150</a:t>
              </a:r>
            </a:p>
            <a:p>
              <a:pPr algn="r"/>
              <a:endParaRPr lang="it-IT" sz="1500" b="1" dirty="0"/>
            </a:p>
            <a:p>
              <a:pPr algn="r"/>
              <a:endParaRPr lang="it-IT" sz="1100" b="1" dirty="0"/>
            </a:p>
            <a:p>
              <a:pPr algn="r"/>
              <a:r>
                <a:rPr lang="it-IT" sz="1500" b="1" dirty="0"/>
                <a:t>75</a:t>
              </a:r>
            </a:p>
            <a:p>
              <a:pPr algn="r"/>
              <a:endParaRPr lang="it-IT" sz="1500" b="1" dirty="0"/>
            </a:p>
            <a:p>
              <a:pPr algn="r"/>
              <a:endParaRPr lang="it-IT" sz="2100" b="1" dirty="0"/>
            </a:p>
            <a:p>
              <a:pPr algn="r"/>
              <a:r>
                <a:rPr lang="it-IT" sz="1500" b="1" dirty="0"/>
                <a:t>0</a:t>
              </a:r>
            </a:p>
          </p:txBody>
        </p:sp>
        <p:sp>
          <p:nvSpPr>
            <p:cNvPr id="84" name="Text Box 48"/>
            <p:cNvSpPr txBox="1">
              <a:spLocks noChangeAspect="1" noChangeArrowheads="1"/>
            </p:cNvSpPr>
            <p:nvPr/>
          </p:nvSpPr>
          <p:spPr bwMode="auto">
            <a:xfrm rot="-5400000">
              <a:off x="2063" y="4915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 Rounded MT Bold" pitchFamily="34" charset="0"/>
                </a:rPr>
                <a:t>[RX]=B, nM</a:t>
              </a:r>
            </a:p>
          </p:txBody>
        </p:sp>
        <p:sp>
          <p:nvSpPr>
            <p:cNvPr id="85" name="Rectangle 52"/>
            <p:cNvSpPr>
              <a:spLocks noChangeAspect="1" noChangeArrowheads="1"/>
            </p:cNvSpPr>
            <p:nvPr/>
          </p:nvSpPr>
          <p:spPr bwMode="auto">
            <a:xfrm>
              <a:off x="3434" y="5024"/>
              <a:ext cx="531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K</a:t>
              </a:r>
              <a:r>
                <a:rPr lang="it-IT" baseline="-25000"/>
                <a:t>d</a:t>
              </a:r>
            </a:p>
          </p:txBody>
        </p:sp>
        <p:sp>
          <p:nvSpPr>
            <p:cNvPr id="86" name="Line 53"/>
            <p:cNvSpPr>
              <a:spLocks noChangeAspect="1" noChangeShapeType="1"/>
            </p:cNvSpPr>
            <p:nvPr/>
          </p:nvSpPr>
          <p:spPr bwMode="auto">
            <a:xfrm flipH="1">
              <a:off x="3434" y="5227"/>
              <a:ext cx="164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8" name="Rettangolo 87"/>
          <p:cNvSpPr/>
          <p:nvPr/>
        </p:nvSpPr>
        <p:spPr>
          <a:xfrm>
            <a:off x="1485379" y="2564904"/>
            <a:ext cx="54726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Text Box 47"/>
          <p:cNvSpPr txBox="1">
            <a:spLocks noChangeAspect="1" noChangeArrowheads="1"/>
          </p:cNvSpPr>
          <p:nvPr/>
        </p:nvSpPr>
        <p:spPr bwMode="auto">
          <a:xfrm>
            <a:off x="7885186" y="4729311"/>
            <a:ext cx="678391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500" b="1" dirty="0" smtClean="0"/>
              <a:t>100%</a:t>
            </a:r>
            <a:endParaRPr lang="it-IT" sz="1500" b="1" dirty="0"/>
          </a:p>
          <a:p>
            <a:endParaRPr lang="it-IT" sz="1500" b="1" dirty="0"/>
          </a:p>
          <a:p>
            <a:endParaRPr lang="it-IT" sz="1100" b="1" dirty="0"/>
          </a:p>
          <a:p>
            <a:r>
              <a:rPr lang="it-IT" sz="1500" b="1" dirty="0" smtClean="0"/>
              <a:t>50%</a:t>
            </a:r>
            <a:endParaRPr lang="it-IT" sz="1500" b="1" dirty="0"/>
          </a:p>
          <a:p>
            <a:endParaRPr lang="it-IT" sz="1500" b="1" dirty="0"/>
          </a:p>
          <a:p>
            <a:endParaRPr lang="it-IT" sz="2100" b="1" dirty="0"/>
          </a:p>
          <a:p>
            <a:r>
              <a:rPr lang="it-IT" sz="1500" b="1" dirty="0"/>
              <a:t>0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1115616" y="4795366"/>
            <a:ext cx="9366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dirty="0" smtClean="0"/>
              <a:t>R</a:t>
            </a:r>
            <a:r>
              <a:rPr lang="it-IT" baseline="-25000" dirty="0" smtClean="0"/>
              <a:t>T</a:t>
            </a:r>
            <a:endParaRPr lang="it-IT" baseline="-25000" dirty="0"/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 flipH="1" flipV="1">
            <a:off x="1187623" y="4869160"/>
            <a:ext cx="216917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ce7f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17" y="2132856"/>
            <a:ext cx="8989483" cy="2736304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00013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What is a Scatchard plot?</a:t>
            </a:r>
            <a:endParaRPr lang="en-GB">
              <a:solidFill>
                <a:srgbClr val="000000"/>
              </a:solidFill>
            </a:endParaRPr>
          </a:p>
          <a:p>
            <a:pPr algn="just"/>
            <a:endParaRPr lang="en-GB" sz="1200">
              <a:solidFill>
                <a:srgbClr val="000000"/>
              </a:solidFill>
            </a:endParaRPr>
          </a:p>
          <a:p>
            <a:pPr algn="just"/>
            <a:r>
              <a:rPr lang="en-GB">
                <a:solidFill>
                  <a:srgbClr val="000000"/>
                </a:solidFill>
              </a:rPr>
              <a:t>In the days before nonlinear regression programs were widely available, scientists transformed </a:t>
            </a:r>
            <a:r>
              <a:rPr lang="en-GB" b="1" u="sng">
                <a:solidFill>
                  <a:srgbClr val="000000"/>
                </a:solidFill>
              </a:rPr>
              <a:t>data into a linear form</a:t>
            </a:r>
            <a:r>
              <a:rPr lang="en-GB">
                <a:solidFill>
                  <a:srgbClr val="000000"/>
                </a:solidFill>
              </a:rPr>
              <a:t>, and then analyzed the data by linear regression. There are several ways to linearize binding data, including the methods of Lineweaver-Burke and Eadie-Hofstee. However, the most popular method to linearize binding data is to create a Scatchard plot (more accurately attributed to Rosenthal), shown in the right panel below.</a:t>
            </a:r>
            <a:r>
              <a:rPr lang="en-GB"/>
              <a:t> </a:t>
            </a:r>
            <a:endParaRPr lang="it-IT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492548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1600" dirty="0">
                <a:solidFill>
                  <a:srgbClr val="000000"/>
                </a:solidFill>
              </a:rPr>
              <a:t>In this plot, X-axis = [RX] and Y-axis = [RX]/[X]</a:t>
            </a:r>
          </a:p>
          <a:p>
            <a:pPr algn="just"/>
            <a:endParaRPr lang="en-GB" sz="1600" dirty="0">
              <a:solidFill>
                <a:srgbClr val="000000"/>
              </a:solidFill>
            </a:endParaRPr>
          </a:p>
          <a:p>
            <a:pPr algn="just"/>
            <a:r>
              <a:rPr lang="en-GB" sz="1600" dirty="0">
                <a:solidFill>
                  <a:srgbClr val="000000"/>
                </a:solidFill>
              </a:rPr>
              <a:t>[RX]/[X] = B/F =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—</a:t>
            </a:r>
            <a:r>
              <a:rPr lang="en-GB" sz="1600" dirty="0">
                <a:solidFill>
                  <a:srgbClr val="000000"/>
                </a:solidFill>
              </a:rPr>
              <a:t> 1/Kd [RX] + </a:t>
            </a:r>
            <a:r>
              <a:rPr lang="en-GB" sz="1600" dirty="0" err="1">
                <a:solidFill>
                  <a:srgbClr val="000000"/>
                </a:solidFill>
              </a:rPr>
              <a:t>Bmax/K</a:t>
            </a:r>
            <a:r>
              <a:rPr lang="en-GB" sz="1600" baseline="-25000" dirty="0" err="1">
                <a:solidFill>
                  <a:srgbClr val="000000"/>
                </a:solidFill>
              </a:rPr>
              <a:t>d</a:t>
            </a:r>
            <a:endParaRPr lang="en-GB" sz="1600" baseline="-25000" dirty="0">
              <a:solidFill>
                <a:srgbClr val="000000"/>
              </a:solidFill>
            </a:endParaRPr>
          </a:p>
          <a:p>
            <a:pPr algn="just"/>
            <a:r>
              <a:rPr lang="en-GB" sz="1600" dirty="0">
                <a:solidFill>
                  <a:srgbClr val="000000"/>
                </a:solidFill>
              </a:rPr>
              <a:t>It is possible to estimate the </a:t>
            </a:r>
            <a:r>
              <a:rPr lang="en-GB" sz="1600" dirty="0" err="1">
                <a:solidFill>
                  <a:srgbClr val="000000"/>
                </a:solidFill>
              </a:rPr>
              <a:t>Bmax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dirty="0" err="1">
                <a:solidFill>
                  <a:srgbClr val="000000"/>
                </a:solidFill>
              </a:rPr>
              <a:t>Kd</a:t>
            </a:r>
            <a:r>
              <a:rPr lang="en-GB" sz="1600" dirty="0">
                <a:solidFill>
                  <a:srgbClr val="000000"/>
                </a:solidFill>
              </a:rPr>
              <a:t> from a </a:t>
            </a:r>
            <a:r>
              <a:rPr lang="en-GB" sz="1600" dirty="0" err="1">
                <a:solidFill>
                  <a:srgbClr val="000000"/>
                </a:solidFill>
              </a:rPr>
              <a:t>Scatchard</a:t>
            </a:r>
            <a:r>
              <a:rPr lang="en-GB" sz="1600" dirty="0">
                <a:solidFill>
                  <a:srgbClr val="000000"/>
                </a:solidFill>
              </a:rPr>
              <a:t> plot (</a:t>
            </a:r>
            <a:r>
              <a:rPr lang="en-GB" sz="1600" dirty="0" err="1">
                <a:solidFill>
                  <a:srgbClr val="000000"/>
                </a:solidFill>
              </a:rPr>
              <a:t>Bmax</a:t>
            </a:r>
            <a:r>
              <a:rPr lang="en-GB" sz="1600" dirty="0">
                <a:solidFill>
                  <a:srgbClr val="000000"/>
                </a:solidFill>
              </a:rPr>
              <a:t> is the X intercept; </a:t>
            </a:r>
            <a:r>
              <a:rPr lang="en-GB" sz="1600" dirty="0" err="1">
                <a:solidFill>
                  <a:srgbClr val="000000"/>
                </a:solidFill>
              </a:rPr>
              <a:t>Kd</a:t>
            </a:r>
            <a:r>
              <a:rPr lang="en-GB" sz="1600" dirty="0">
                <a:solidFill>
                  <a:srgbClr val="000000"/>
                </a:solidFill>
              </a:rPr>
              <a:t> is the negative reciprocal of the slope). However, the </a:t>
            </a:r>
            <a:r>
              <a:rPr lang="en-GB" sz="1600" dirty="0" err="1">
                <a:solidFill>
                  <a:srgbClr val="000000"/>
                </a:solidFill>
              </a:rPr>
              <a:t>Scatchard</a:t>
            </a:r>
            <a:r>
              <a:rPr lang="en-GB" sz="1600" dirty="0">
                <a:solidFill>
                  <a:srgbClr val="000000"/>
                </a:solidFill>
              </a:rPr>
              <a:t> transformation distorts the experimental error, and thus violates several assumptions of linear regression. The </a:t>
            </a:r>
            <a:r>
              <a:rPr lang="en-GB" sz="1600" dirty="0" err="1">
                <a:solidFill>
                  <a:srgbClr val="000000"/>
                </a:solidFill>
              </a:rPr>
              <a:t>Bmax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dirty="0" err="1">
                <a:solidFill>
                  <a:srgbClr val="000000"/>
                </a:solidFill>
              </a:rPr>
              <a:t>Kd</a:t>
            </a:r>
            <a:r>
              <a:rPr lang="en-GB" sz="1600" dirty="0">
                <a:solidFill>
                  <a:srgbClr val="000000"/>
                </a:solidFill>
              </a:rPr>
              <a:t> values you determine by linear regression of </a:t>
            </a:r>
            <a:r>
              <a:rPr lang="en-GB" sz="1600" dirty="0" err="1">
                <a:solidFill>
                  <a:srgbClr val="000000"/>
                </a:solidFill>
              </a:rPr>
              <a:t>Scatchard</a:t>
            </a:r>
            <a:r>
              <a:rPr lang="en-GB" sz="1600" dirty="0">
                <a:solidFill>
                  <a:srgbClr val="000000"/>
                </a:solidFill>
              </a:rPr>
              <a:t> transformed data may be far from their true values.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8347"/>
            <a:ext cx="8229600" cy="890588"/>
          </a:xfrm>
        </p:spPr>
        <p:txBody>
          <a:bodyPr/>
          <a:lstStyle/>
          <a:p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METODI </a:t>
            </a:r>
            <a:r>
              <a:rPr lang="it-IT" sz="2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STUDIO DEI RECETTORI</a:t>
            </a:r>
            <a:endParaRPr lang="it-IT" sz="2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474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 algn="just">
              <a:buFontTx/>
              <a:buAutoNum type="arabicParenR"/>
            </a:pPr>
            <a:r>
              <a:rPr lang="it-IT" dirty="0" smtClean="0"/>
              <a:t>STUDIO DELL’INTERAZIONE DIRETTA F-R (studi di </a:t>
            </a:r>
            <a:r>
              <a:rPr lang="it-IT" dirty="0" err="1" smtClean="0"/>
              <a:t>binding</a:t>
            </a:r>
            <a:r>
              <a:rPr lang="it-IT" dirty="0" smtClean="0"/>
              <a:t>): valutazione quantitativa dell’interazione di un </a:t>
            </a:r>
            <a:r>
              <a:rPr lang="it-IT" dirty="0" err="1" smtClean="0"/>
              <a:t>ligando</a:t>
            </a:r>
            <a:r>
              <a:rPr lang="it-IT" dirty="0" smtClean="0"/>
              <a:t> marcato con un isotopo radioattivo ed una preparazione contenente il recettore.</a:t>
            </a:r>
          </a:p>
          <a:p>
            <a:pPr indent="274638" algn="just">
              <a:buFontTx/>
              <a:buAutoNum type="arabicParenR"/>
            </a:pPr>
            <a:endParaRPr lang="it-IT" dirty="0" smtClean="0"/>
          </a:p>
          <a:p>
            <a:pPr indent="274638" algn="just">
              <a:buFontTx/>
              <a:buAutoNum type="arabicParenR"/>
            </a:pPr>
            <a:endParaRPr lang="it-IT" dirty="0" smtClean="0"/>
          </a:p>
          <a:p>
            <a:pPr indent="274638" algn="just">
              <a:buAutoNum type="arabicParenR"/>
            </a:pPr>
            <a:r>
              <a:rPr lang="it-IT" dirty="0" smtClean="0"/>
              <a:t>CURVE CONCENTRAZIONE-RISPOSTA (</a:t>
            </a:r>
            <a:r>
              <a:rPr lang="it-IT" i="1" dirty="0" smtClean="0"/>
              <a:t>in vitro</a:t>
            </a:r>
            <a:r>
              <a:rPr lang="it-IT" dirty="0" smtClean="0"/>
              <a:t>) o DOSE-RISPOSTA (</a:t>
            </a:r>
            <a:r>
              <a:rPr lang="it-IT" i="1" dirty="0" smtClean="0"/>
              <a:t>in vivo</a:t>
            </a:r>
            <a:r>
              <a:rPr lang="it-IT" dirty="0" smtClean="0"/>
              <a:t>): consentono di ottenere informazioni sull’interazione del </a:t>
            </a:r>
            <a:r>
              <a:rPr lang="it-IT" dirty="0" err="1" smtClean="0"/>
              <a:t>ligando</a:t>
            </a:r>
            <a:r>
              <a:rPr lang="it-IT" dirty="0" smtClean="0"/>
              <a:t> con il recettore a partire dall’analisi qualitativa e quantitativa dell’effetto (es. attività di un enzima, apertura di un canale, produzione di un secondo messaggero, risposta di un organo isolato, parametro fisiopatologico di un organismo intatto).</a:t>
            </a:r>
          </a:p>
          <a:p>
            <a:pPr indent="274638" algn="just">
              <a:buAutoNum type="arabicParenR"/>
            </a:pPr>
            <a:endParaRPr lang="it-IT" dirty="0" smtClean="0"/>
          </a:p>
          <a:p>
            <a:pPr indent="274638" algn="just">
              <a:buAutoNum type="arabicParenR"/>
            </a:pPr>
            <a:endParaRPr lang="it-IT" dirty="0" smtClean="0"/>
          </a:p>
          <a:p>
            <a:pPr indent="274638" algn="just">
              <a:buFontTx/>
              <a:buAutoNum type="arabicParenR"/>
            </a:pPr>
            <a:r>
              <a:rPr lang="it-IT" dirty="0" smtClean="0"/>
              <a:t>BIOLOGIA MOLECOLARE: isolamento, purificazione e clonazione del recettore, caratterizzazione strutturale e funzionale del recettore,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7484" y="1729979"/>
            <a:ext cx="4038600" cy="45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>
                <a:cs typeface="Arial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t-IT" sz="2800">
                <a:cs typeface="Arial" charset="0"/>
              </a:rPr>
              <a:t> </a:t>
            </a:r>
            <a:endParaRPr lang="it-IT" sz="2800"/>
          </a:p>
        </p:txBody>
      </p:sp>
      <p:pic>
        <p:nvPicPr>
          <p:cNvPr id="70659" name="Picture 3" descr="f0101"/>
          <p:cNvPicPr>
            <a:picLocks noChangeAspect="1" noChangeArrowheads="1"/>
          </p:cNvPicPr>
          <p:nvPr/>
        </p:nvPicPr>
        <p:blipFill>
          <a:blip r:embed="rId2" cstate="print">
            <a:lum bright="-20000" contrast="70000"/>
          </a:blip>
          <a:srcRect/>
          <a:stretch>
            <a:fillRect/>
          </a:stretch>
        </p:blipFill>
        <p:spPr bwMode="auto">
          <a:xfrm>
            <a:off x="2169585" y="1756172"/>
            <a:ext cx="4610100" cy="4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12977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600" b="1" dirty="0">
                <a:cs typeface="Arial" charset="0"/>
              </a:rPr>
              <a:t>Il farmaco deve raggiungere il recettore in dosi adeguate (cioè terapeutiche) e per un tempo adeguato </a:t>
            </a:r>
            <a:endParaRPr lang="it-IT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8347"/>
            <a:ext cx="8229600" cy="890588"/>
          </a:xfrm>
        </p:spPr>
        <p:txBody>
          <a:bodyPr/>
          <a:lstStyle/>
          <a:p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METODI </a:t>
            </a:r>
            <a:r>
              <a:rPr lang="it-IT" sz="2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STUDIO DEI RECETTORI</a:t>
            </a:r>
            <a:endParaRPr lang="it-IT" sz="2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474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 algn="just">
              <a:buFontTx/>
              <a:buAutoNum type="arabicParenR"/>
            </a:pPr>
            <a:r>
              <a:rPr lang="it-IT" b="1" dirty="0" smtClean="0">
                <a:solidFill>
                  <a:srgbClr val="C00000"/>
                </a:solidFill>
              </a:rPr>
              <a:t>STUDIO DELL’INTERAZIONE DIRETTA F-R (studi di </a:t>
            </a:r>
            <a:r>
              <a:rPr lang="it-IT" b="1" dirty="0" err="1" smtClean="0">
                <a:solidFill>
                  <a:srgbClr val="C00000"/>
                </a:solidFill>
              </a:rPr>
              <a:t>binding</a:t>
            </a:r>
            <a:r>
              <a:rPr lang="it-IT" b="1" dirty="0" smtClean="0">
                <a:solidFill>
                  <a:srgbClr val="C00000"/>
                </a:solidFill>
              </a:rPr>
              <a:t>): valutazione quantitativa dell’interazione di un </a:t>
            </a:r>
            <a:r>
              <a:rPr lang="it-IT" b="1" dirty="0" err="1" smtClean="0">
                <a:solidFill>
                  <a:srgbClr val="C00000"/>
                </a:solidFill>
              </a:rPr>
              <a:t>ligando</a:t>
            </a:r>
            <a:r>
              <a:rPr lang="it-IT" b="1" dirty="0" smtClean="0">
                <a:solidFill>
                  <a:srgbClr val="C00000"/>
                </a:solidFill>
              </a:rPr>
              <a:t> marcato con un isotopo radioattivo ed una preparazione contenente il recettore.</a:t>
            </a:r>
          </a:p>
          <a:p>
            <a:pPr indent="274638" algn="just">
              <a:buFontTx/>
              <a:buAutoNum type="arabicParenR"/>
            </a:pPr>
            <a:endParaRPr lang="it-IT" dirty="0" smtClean="0"/>
          </a:p>
          <a:p>
            <a:pPr indent="274638" algn="just">
              <a:buFontTx/>
              <a:buAutoNum type="arabicParenR"/>
            </a:pPr>
            <a:endParaRPr lang="it-IT" dirty="0" smtClean="0"/>
          </a:p>
          <a:p>
            <a:pPr indent="274638" algn="just">
              <a:buAutoNum type="arabicParenR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CURVE CONCENTRAZIONE-RISPOSTA (</a:t>
            </a:r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</a:rPr>
              <a:t>in vitro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) o DOSE-RISPOSTA (</a:t>
            </a:r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</a:rPr>
              <a:t>in vivo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): consentono di ottenere informazioni sull’interazione del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ligando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con il recettore a partire dall’analisi qualitativa e quantitativa dell’effetto (es. attività di un enzima, apertura di un canale, produzione di un secondo messaggero, risposta di un organo isolato, parametro fisiopatologico di un organismo intatto).</a:t>
            </a:r>
          </a:p>
          <a:p>
            <a:pPr indent="274638" algn="just">
              <a:buAutoNum type="arabicParenR"/>
            </a:pP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274638" algn="just">
              <a:buAutoNum type="arabicParenR"/>
            </a:pP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274638" algn="just">
              <a:buAutoNum type="arabicParenR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BIOLOGIA MOLECOLARE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20688"/>
            <a:ext cx="9144000" cy="486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Valutazione quantitativa dell’</a:t>
            </a:r>
            <a:r>
              <a:rPr lang="it-IT" sz="2000" b="1" dirty="0">
                <a:sym typeface="Symbol" pitchFamily="18" charset="2"/>
              </a:rPr>
              <a:t>interazione</a:t>
            </a:r>
            <a:r>
              <a:rPr lang="it-IT" sz="2000" dirty="0">
                <a:sym typeface="Symbol" pitchFamily="18" charset="2"/>
              </a:rPr>
              <a:t> fra un </a:t>
            </a:r>
            <a:r>
              <a:rPr lang="it-IT" sz="2000" dirty="0" err="1">
                <a:sym typeface="Symbol" pitchFamily="18" charset="2"/>
              </a:rPr>
              <a:t>ligando</a:t>
            </a:r>
            <a:r>
              <a:rPr lang="it-IT" sz="2000" dirty="0">
                <a:sym typeface="Symbol" pitchFamily="18" charset="2"/>
              </a:rPr>
              <a:t> marcato con un isotopo radioattivo (</a:t>
            </a:r>
            <a:r>
              <a:rPr lang="it-IT" sz="2000" baseline="30000" dirty="0">
                <a:sym typeface="Symbol" pitchFamily="18" charset="2"/>
              </a:rPr>
              <a:t>3</a:t>
            </a:r>
            <a:r>
              <a:rPr lang="it-IT" sz="2000" dirty="0">
                <a:sym typeface="Symbol" pitchFamily="18" charset="2"/>
              </a:rPr>
              <a:t>H o </a:t>
            </a:r>
            <a:r>
              <a:rPr lang="it-IT" sz="2000" baseline="30000" dirty="0">
                <a:sym typeface="Symbol" pitchFamily="18" charset="2"/>
              </a:rPr>
              <a:t>125</a:t>
            </a:r>
            <a:r>
              <a:rPr lang="it-IT" sz="2000" dirty="0">
                <a:sym typeface="Symbol" pitchFamily="18" charset="2"/>
              </a:rPr>
              <a:t>I) ed una preparazione contenente il recettore (o, eventualmente, il recettore isolato e purificato)</a:t>
            </a:r>
          </a:p>
          <a:p>
            <a:pPr>
              <a:spcBef>
                <a:spcPct val="20000"/>
              </a:spcBef>
            </a:pP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u="sng" dirty="0">
                <a:sym typeface="Symbol" pitchFamily="18" charset="2"/>
              </a:rPr>
              <a:t>Vantaggi</a:t>
            </a:r>
            <a:r>
              <a:rPr lang="it-IT" sz="2000" dirty="0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possibilità di determinare la </a:t>
            </a:r>
            <a:r>
              <a:rPr lang="it-IT" sz="2000" b="1" dirty="0">
                <a:sym typeface="Symbol" pitchFamily="18" charset="2"/>
              </a:rPr>
              <a:t>specificità farmacologica</a:t>
            </a: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determinazione delle caratteristiche dell’interazione </a:t>
            </a:r>
            <a:r>
              <a:rPr lang="it-IT" sz="2000" b="1" dirty="0">
                <a:sym typeface="Symbol" pitchFamily="18" charset="2"/>
              </a:rPr>
              <a:t>F-R</a:t>
            </a:r>
            <a:r>
              <a:rPr lang="it-IT" sz="2000" dirty="0">
                <a:sym typeface="Symbol" pitchFamily="18" charset="2"/>
              </a:rPr>
              <a:t> (</a:t>
            </a:r>
            <a:r>
              <a:rPr lang="it-IT" sz="2000" dirty="0" err="1">
                <a:sym typeface="Symbol" pitchFamily="18" charset="2"/>
              </a:rPr>
              <a:t>es</a:t>
            </a:r>
            <a:r>
              <a:rPr lang="it-IT" sz="2000" dirty="0">
                <a:sym typeface="Symbol" pitchFamily="18" charset="2"/>
              </a:rPr>
              <a:t>: affinità e densità </a:t>
            </a:r>
            <a:r>
              <a:rPr lang="it-IT" sz="2000" dirty="0" smtClean="0">
                <a:sym typeface="Symbol" pitchFamily="18" charset="2"/>
              </a:rPr>
              <a:t>dei siti recettoriali)</a:t>
            </a: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determinazione della </a:t>
            </a:r>
            <a:r>
              <a:rPr lang="it-IT" sz="2000" b="1" dirty="0">
                <a:sym typeface="Symbol" pitchFamily="18" charset="2"/>
              </a:rPr>
              <a:t>localizzazione</a:t>
            </a:r>
            <a:r>
              <a:rPr lang="it-IT" sz="2000" dirty="0">
                <a:sym typeface="Symbol" pitchFamily="18" charset="2"/>
              </a:rPr>
              <a:t> cellulare e subcellulare dei </a:t>
            </a:r>
            <a:r>
              <a:rPr lang="it-IT" sz="2000" dirty="0" smtClean="0">
                <a:sym typeface="Symbol" pitchFamily="18" charset="2"/>
              </a:rPr>
              <a:t>recettori (</a:t>
            </a:r>
            <a:r>
              <a:rPr lang="it-IT" sz="2000" dirty="0" err="1" smtClean="0">
                <a:sym typeface="Symbol" pitchFamily="18" charset="2"/>
              </a:rPr>
              <a:t>autoradiografia</a:t>
            </a:r>
            <a:r>
              <a:rPr lang="it-IT" sz="2000" dirty="0" smtClean="0">
                <a:sym typeface="Symbol" pitchFamily="18" charset="2"/>
              </a:rPr>
              <a:t>)</a:t>
            </a: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individuazione di sottoclassi recettoriali</a:t>
            </a:r>
          </a:p>
          <a:p>
            <a:pPr>
              <a:spcBef>
                <a:spcPct val="20000"/>
              </a:spcBef>
            </a:pP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u="sng" dirty="0">
                <a:sym typeface="Symbol" pitchFamily="18" charset="2"/>
              </a:rPr>
              <a:t>Svantaggi</a:t>
            </a:r>
            <a:r>
              <a:rPr lang="it-IT" sz="2000" dirty="0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impossibilità di distinguere fra agonisti e </a:t>
            </a:r>
            <a:r>
              <a:rPr lang="it-IT" sz="2000" dirty="0" smtClean="0">
                <a:sym typeface="Symbol" pitchFamily="18" charset="2"/>
              </a:rPr>
              <a:t>antagonisti (eccezione: </a:t>
            </a:r>
            <a:r>
              <a:rPr lang="it-IT" sz="2000" dirty="0" err="1" smtClean="0">
                <a:sym typeface="Symbol" pitchFamily="18" charset="2"/>
              </a:rPr>
              <a:t>GTP</a:t>
            </a:r>
            <a:r>
              <a:rPr lang="it-IT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it-IT" sz="2000" dirty="0" err="1" smtClean="0">
                <a:sym typeface="Symbol" pitchFamily="18" charset="2"/>
              </a:rPr>
              <a:t>S</a:t>
            </a:r>
            <a:r>
              <a:rPr lang="it-IT" sz="2000" dirty="0" smtClean="0">
                <a:sym typeface="Symbol" pitchFamily="18" charset="2"/>
              </a:rPr>
              <a:t>)</a:t>
            </a:r>
            <a:endParaRPr lang="it-IT" sz="2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sz="2000" dirty="0">
                <a:sym typeface="Symbol" pitchFamily="18" charset="2"/>
              </a:rPr>
              <a:t>- difficoltà di distinguere fra recettori funzionali e siti di legame di altra natura (enzimi, trasportatori, ecc.)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88640"/>
            <a:ext cx="8229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STUDI DI BINDING</a:t>
            </a:r>
            <a:endParaRPr kumimoji="0" lang="it-IT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-27384"/>
            <a:ext cx="8229600" cy="648072"/>
          </a:xfrm>
        </p:spPr>
        <p:txBody>
          <a:bodyPr/>
          <a:lstStyle/>
          <a:p>
            <a:r>
              <a:rPr lang="it-IT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STUDI </a:t>
            </a:r>
            <a:r>
              <a:rPr lang="it-IT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BINDING</a:t>
            </a:r>
            <a:endParaRPr lang="it-IT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976" y="548680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Incubazione del preparato contenente il recettore (R purificato, omogenato tissutale o sezioni - </a:t>
            </a:r>
            <a:r>
              <a:rPr lang="it-IT" dirty="0" err="1" smtClean="0"/>
              <a:t>autoradiografia</a:t>
            </a:r>
            <a:r>
              <a:rPr lang="it-IT" dirty="0" smtClean="0"/>
              <a:t>) con il </a:t>
            </a:r>
            <a:r>
              <a:rPr lang="it-IT" dirty="0" err="1" smtClean="0"/>
              <a:t>ligando</a:t>
            </a:r>
            <a:r>
              <a:rPr lang="it-IT" dirty="0" smtClean="0"/>
              <a:t> (AG o AT) marcato con un isotopo radioattivo [</a:t>
            </a:r>
            <a:r>
              <a:rPr lang="it-IT" baseline="30000" dirty="0" smtClean="0"/>
              <a:t>3</a:t>
            </a:r>
            <a:r>
              <a:rPr lang="it-IT" dirty="0" smtClean="0"/>
              <a:t>H, </a:t>
            </a:r>
            <a:r>
              <a:rPr lang="it-IT" baseline="30000" dirty="0" smtClean="0"/>
              <a:t>14</a:t>
            </a:r>
            <a:r>
              <a:rPr lang="it-IT" dirty="0" smtClean="0"/>
              <a:t>C, </a:t>
            </a:r>
            <a:r>
              <a:rPr lang="it-IT" baseline="30000" dirty="0" smtClean="0"/>
              <a:t>125</a:t>
            </a:r>
            <a:r>
              <a:rPr lang="it-IT" dirty="0" smtClean="0"/>
              <a:t>I] in condizioni controllate di tempo, temperatura e pH.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Tempo di incubazione: sufficiente a raggiungere l’equilibrio (per determinare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d</a:t>
            </a:r>
            <a:r>
              <a:rPr lang="it-IT" dirty="0" smtClean="0"/>
              <a:t> o </a:t>
            </a:r>
            <a:r>
              <a:rPr lang="it-IT" dirty="0" err="1" smtClean="0"/>
              <a:t>B</a:t>
            </a:r>
            <a:r>
              <a:rPr lang="it-IT" baseline="-25000" dirty="0" err="1" smtClean="0"/>
              <a:t>max</a:t>
            </a:r>
            <a:r>
              <a:rPr lang="it-IT" dirty="0" smtClean="0"/>
              <a:t>) o variabile (per studi di cinetica).</a:t>
            </a:r>
            <a:endParaRPr lang="it-IT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5656" y="1835532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R + </a:t>
            </a:r>
            <a:r>
              <a:rPr lang="it-IT" b="1" dirty="0" err="1" smtClean="0"/>
              <a:t>*X</a:t>
            </a:r>
            <a:r>
              <a:rPr lang="it-IT" b="1" dirty="0" smtClean="0"/>
              <a:t> </a:t>
            </a:r>
            <a:r>
              <a:rPr lang="it-IT" b="1" dirty="0">
                <a:cs typeface="Arial" charset="0"/>
              </a:rPr>
              <a:t>↔ </a:t>
            </a:r>
            <a:r>
              <a:rPr lang="it-IT" b="1" dirty="0" err="1" smtClean="0">
                <a:cs typeface="Arial" charset="0"/>
              </a:rPr>
              <a:t>*RX</a:t>
            </a:r>
            <a:r>
              <a:rPr lang="it-IT" b="1" dirty="0" smtClean="0">
                <a:cs typeface="Arial" charset="0"/>
              </a:rPr>
              <a:t> + </a:t>
            </a:r>
            <a:r>
              <a:rPr lang="it-IT" b="1" dirty="0" err="1" smtClean="0">
                <a:cs typeface="Arial" charset="0"/>
              </a:rPr>
              <a:t>*X</a:t>
            </a:r>
            <a:r>
              <a:rPr lang="it-IT" b="1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----</a:t>
            </a:r>
            <a:r>
              <a:rPr lang="it-IT" dirty="0" smtClean="0">
                <a:cs typeface="Arial" charset="0"/>
              </a:rPr>
              <a:t> wash/</a:t>
            </a:r>
            <a:r>
              <a:rPr lang="it-IT" dirty="0" err="1" smtClean="0">
                <a:cs typeface="Arial" charset="0"/>
              </a:rPr>
              <a:t>filter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-----</a:t>
            </a:r>
            <a:r>
              <a:rPr lang="it-IT" dirty="0" smtClean="0">
                <a:cs typeface="Arial" charset="0"/>
              </a:rPr>
              <a:t> &gt; </a:t>
            </a:r>
            <a:r>
              <a:rPr lang="it-IT" b="1" dirty="0" err="1" smtClean="0">
                <a:cs typeface="Arial" charset="0"/>
              </a:rPr>
              <a:t>*RX</a:t>
            </a:r>
            <a:r>
              <a:rPr lang="it-IT" b="1" dirty="0" smtClean="0">
                <a:cs typeface="Arial" charset="0"/>
              </a:rPr>
              <a:t>   </a:t>
            </a:r>
            <a:r>
              <a:rPr lang="it-IT" dirty="0" smtClean="0">
                <a:cs typeface="Arial" charset="0"/>
              </a:rPr>
              <a:t>(+  </a:t>
            </a:r>
            <a:r>
              <a:rPr lang="it-IT" dirty="0" err="1" smtClean="0">
                <a:cs typeface="Arial" charset="0"/>
              </a:rPr>
              <a:t>*NSB</a:t>
            </a:r>
            <a:r>
              <a:rPr lang="it-IT" dirty="0" smtClean="0">
                <a:cs typeface="Arial" charset="0"/>
              </a:rPr>
              <a:t>)</a:t>
            </a:r>
            <a:endParaRPr lang="it-IT" dirty="0">
              <a:cs typeface="Arial" charset="0"/>
              <a:sym typeface="Symbol" pitchFamily="18" charset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805264"/>
            <a:ext cx="899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NSB = non saturabile (si ottiene incubando il preparato con un eccesso di </a:t>
            </a:r>
            <a:r>
              <a:rPr lang="it-IT" sz="1600" i="1" dirty="0" err="1" smtClean="0"/>
              <a:t>ligando</a:t>
            </a:r>
            <a:r>
              <a:rPr lang="it-IT" sz="1600" i="1" dirty="0" smtClean="0"/>
              <a:t> non marcato)</a:t>
            </a:r>
            <a:endParaRPr lang="it-IT" sz="1600" i="1" dirty="0"/>
          </a:p>
        </p:txBody>
      </p:sp>
      <p:pic>
        <p:nvPicPr>
          <p:cNvPr id="11" name="Immagine 10" descr="Bin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8020415" cy="21097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92280" y="4293096"/>
            <a:ext cx="18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SB = TB – NSB</a:t>
            </a:r>
            <a:endParaRPr lang="it-IT" sz="16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reenshot_2013-08-28-17-42-45.png"/>
          <p:cNvPicPr>
            <a:picLocks noChangeAspect="1"/>
          </p:cNvPicPr>
          <p:nvPr/>
        </p:nvPicPr>
        <p:blipFill>
          <a:blip r:embed="rId2" cstate="print"/>
          <a:srcRect l="12697" t="13701" b="13228"/>
          <a:stretch>
            <a:fillRect/>
          </a:stretch>
        </p:blipFill>
        <p:spPr>
          <a:xfrm>
            <a:off x="0" y="476672"/>
            <a:ext cx="9144000" cy="478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2013-08-28-17-43-12.png"/>
          <p:cNvPicPr>
            <a:picLocks noChangeAspect="1"/>
          </p:cNvPicPr>
          <p:nvPr/>
        </p:nvPicPr>
        <p:blipFill>
          <a:blip r:embed="rId2" cstate="print"/>
          <a:srcRect l="13583" t="7087" r="591" b="9449"/>
          <a:stretch>
            <a:fillRect/>
          </a:stretch>
        </p:blipFill>
        <p:spPr>
          <a:xfrm>
            <a:off x="144016" y="345852"/>
            <a:ext cx="8892480" cy="54046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2013-08-28-17-44-31.png"/>
          <p:cNvPicPr>
            <a:picLocks noChangeAspect="1"/>
          </p:cNvPicPr>
          <p:nvPr/>
        </p:nvPicPr>
        <p:blipFill>
          <a:blip r:embed="rId2" cstate="print"/>
          <a:srcRect l="13583" t="9449" b="8976"/>
          <a:stretch>
            <a:fillRect/>
          </a:stretch>
        </p:blipFill>
        <p:spPr>
          <a:xfrm>
            <a:off x="323528" y="548680"/>
            <a:ext cx="8543879" cy="50405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60212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Kd</a:t>
            </a:r>
            <a:r>
              <a:rPr lang="it-IT" dirty="0" smtClean="0"/>
              <a:t> del farmaco non marcato, generalmente chiamata </a:t>
            </a:r>
            <a:r>
              <a:rPr lang="it-IT" dirty="0" err="1" smtClean="0"/>
              <a:t>Ki</a:t>
            </a:r>
            <a:r>
              <a:rPr lang="it-IT" dirty="0" smtClean="0"/>
              <a:t>, viene calcolata mediante l’equazione approssimata di </a:t>
            </a:r>
            <a:r>
              <a:rPr lang="it-IT" dirty="0" err="1" smtClean="0"/>
              <a:t>Cheng</a:t>
            </a:r>
            <a:r>
              <a:rPr lang="it-IT" dirty="0" smtClean="0"/>
              <a:t> e </a:t>
            </a:r>
            <a:r>
              <a:rPr lang="it-IT" dirty="0" err="1" smtClean="0"/>
              <a:t>Prusoff</a:t>
            </a:r>
            <a:r>
              <a:rPr lang="it-IT" dirty="0" smtClean="0"/>
              <a:t>: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i</a:t>
            </a:r>
            <a:r>
              <a:rPr lang="it-IT" dirty="0" smtClean="0"/>
              <a:t> = IC</a:t>
            </a:r>
            <a:r>
              <a:rPr lang="it-IT" baseline="-25000" dirty="0" smtClean="0"/>
              <a:t>50</a:t>
            </a:r>
            <a:r>
              <a:rPr lang="it-IT" dirty="0" smtClean="0"/>
              <a:t>/(1+[X]/</a:t>
            </a:r>
            <a:r>
              <a:rPr lang="it-IT" dirty="0" err="1" smtClean="0"/>
              <a:t>K</a:t>
            </a:r>
            <a:r>
              <a:rPr lang="it-IT" baseline="-25000" dirty="0" err="1" smtClean="0"/>
              <a:t>d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8347"/>
            <a:ext cx="8229600" cy="890588"/>
          </a:xfrm>
        </p:spPr>
        <p:txBody>
          <a:bodyPr/>
          <a:lstStyle/>
          <a:p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METODI </a:t>
            </a:r>
            <a:r>
              <a:rPr lang="it-IT" sz="25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STUDIO DEI RECETTORI</a:t>
            </a:r>
            <a:endParaRPr lang="it-IT" sz="2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474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>
              <a:buFontTx/>
              <a:buAutoNum type="arabicParenR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STUDIO DELL’INTERAZIONE DIRETTA F-R (studi di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binding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): valutazione quantitativa dell’interazione di un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ligando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marcato con un isotopo radioattivo ed una preparazione contenente il recettore.</a:t>
            </a:r>
          </a:p>
          <a:p>
            <a:pPr indent="274638">
              <a:buFontTx/>
              <a:buAutoNum type="arabicParenR"/>
            </a:pPr>
            <a:endParaRPr lang="it-IT" dirty="0" smtClean="0"/>
          </a:p>
          <a:p>
            <a:pPr indent="274638">
              <a:buFontTx/>
              <a:buAutoNum type="arabicParenR"/>
            </a:pPr>
            <a:endParaRPr lang="it-IT" dirty="0" smtClean="0"/>
          </a:p>
          <a:p>
            <a:pPr indent="274638" algn="just">
              <a:buFontTx/>
              <a:buAutoNum type="arabicParenR"/>
            </a:pPr>
            <a:r>
              <a:rPr lang="it-IT" b="1" dirty="0" smtClean="0">
                <a:solidFill>
                  <a:srgbClr val="C00000"/>
                </a:solidFill>
              </a:rPr>
              <a:t>CURVE CONCENTRAZIONE-RISPOSTA (in vitro) o DOSE-RISPOSTA (in vivo): consentono di ottenere informazioni sull’interazione del </a:t>
            </a:r>
            <a:r>
              <a:rPr lang="it-IT" b="1" dirty="0" err="1" smtClean="0">
                <a:solidFill>
                  <a:srgbClr val="C00000"/>
                </a:solidFill>
              </a:rPr>
              <a:t>ligando</a:t>
            </a:r>
            <a:r>
              <a:rPr lang="it-IT" b="1" dirty="0" smtClean="0">
                <a:solidFill>
                  <a:srgbClr val="C00000"/>
                </a:solidFill>
              </a:rPr>
              <a:t> con il recettore a partire dall’analisi qualitativa e quantitativa dell’effetto (es. attività di un enzima, apertura di un canale, produzione di un secondo messaggero, risposta di un organo isolato, parametro fisiopatologico di un organismo intatto).</a:t>
            </a:r>
          </a:p>
          <a:p>
            <a:pPr indent="274638">
              <a:buFontTx/>
              <a:buAutoNum type="arabicParenR"/>
            </a:pPr>
            <a:endParaRPr lang="it-IT" b="1" dirty="0" smtClean="0">
              <a:solidFill>
                <a:srgbClr val="C00000"/>
              </a:solidFill>
            </a:endParaRPr>
          </a:p>
          <a:p>
            <a:pPr indent="274638">
              <a:buAutoNum type="arabicParenR"/>
            </a:pP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274638">
              <a:buAutoNum type="arabicParenR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BIOLOGIA MOLECOLARE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515719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L’analisi delle curve dose/concentrazione-risposta consente di ottenere informazioni sull’interazione F-R, ma anche su fenomeni fondamentali della farmacologia, quali l’esistenza di farmaci ad attività qualitativamente uguale, ma quantitativamente diversa (in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potenza</a:t>
            </a:r>
            <a:r>
              <a:rPr lang="it-IT" i="1" dirty="0" smtClean="0"/>
              <a:t> ed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efficacia</a:t>
            </a:r>
            <a:r>
              <a:rPr lang="it-IT" i="1" dirty="0" smtClean="0"/>
              <a:t>), o l’esistenza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agonisti, antagonisti e agonisti parziali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92617" y="189310"/>
            <a:ext cx="879686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it-IT" sz="2200" b="1" dirty="0" smtClean="0"/>
              <a:t>STUDIO </a:t>
            </a:r>
            <a:r>
              <a:rPr lang="it-IT" sz="2200" b="1" dirty="0"/>
              <a:t>DELLE CURVE DOSE O CONCENTRAZIONE-RISPOSTA</a:t>
            </a:r>
            <a:endParaRPr lang="it-IT" sz="2200" dirty="0"/>
          </a:p>
          <a:p>
            <a:pPr algn="just">
              <a:spcBef>
                <a:spcPct val="20000"/>
              </a:spcBef>
            </a:pPr>
            <a:endParaRPr lang="it-IT" dirty="0"/>
          </a:p>
          <a:p>
            <a:pPr algn="just">
              <a:spcBef>
                <a:spcPct val="20000"/>
              </a:spcBef>
            </a:pPr>
            <a:r>
              <a:rPr lang="it-IT" dirty="0"/>
              <a:t>Si ottengono informazioni sulla formazione di </a:t>
            </a:r>
            <a:r>
              <a:rPr lang="it-IT" b="1" dirty="0"/>
              <a:t>RX </a:t>
            </a:r>
            <a:r>
              <a:rPr lang="it-IT" dirty="0"/>
              <a:t>(evento iniziale) a partire dall’analisi qualitativa e quantitativa della </a:t>
            </a:r>
            <a:r>
              <a:rPr lang="it-IT" b="1" dirty="0"/>
              <a:t>risposta biologica</a:t>
            </a:r>
            <a:r>
              <a:rPr lang="it-IT" dirty="0"/>
              <a:t> (effetto finale).</a:t>
            </a:r>
          </a:p>
          <a:p>
            <a:pPr algn="just">
              <a:spcBef>
                <a:spcPct val="20000"/>
              </a:spcBef>
            </a:pPr>
            <a:endParaRPr lang="it-IT" dirty="0"/>
          </a:p>
          <a:p>
            <a:pPr algn="just">
              <a:spcBef>
                <a:spcPct val="20000"/>
              </a:spcBef>
            </a:pPr>
            <a:r>
              <a:rPr lang="it-IT" dirty="0"/>
              <a:t>In base alle esigenze e alle disponibilità metodologiche si può misurare l’attività di un enzima, l’apertura di un canale ionico, la produzione di un secondo messaggero, la risposta di un organo isolato o un </a:t>
            </a:r>
            <a:r>
              <a:rPr lang="it-IT" dirty="0" err="1"/>
              <a:t>paramentro</a:t>
            </a:r>
            <a:r>
              <a:rPr lang="it-IT" dirty="0"/>
              <a:t> fisiopatologico dell’organismo intatto (</a:t>
            </a:r>
            <a:r>
              <a:rPr lang="it-IT" dirty="0" err="1"/>
              <a:t>es</a:t>
            </a:r>
            <a:r>
              <a:rPr lang="it-IT" dirty="0"/>
              <a:t>: T, P</a:t>
            </a:r>
            <a:r>
              <a:rPr lang="it-IT" baseline="-25000" dirty="0"/>
              <a:t>art</a:t>
            </a:r>
            <a:r>
              <a:rPr lang="it-IT" dirty="0"/>
              <a:t>).</a:t>
            </a:r>
          </a:p>
          <a:p>
            <a:pPr algn="just">
              <a:spcBef>
                <a:spcPct val="20000"/>
              </a:spcBef>
            </a:pPr>
            <a:endParaRPr lang="it-IT" dirty="0"/>
          </a:p>
          <a:p>
            <a:pPr algn="just">
              <a:spcBef>
                <a:spcPct val="20000"/>
              </a:spcBef>
            </a:pPr>
            <a:r>
              <a:rPr lang="it-IT" u="sng" dirty="0"/>
              <a:t>Vantaggi</a:t>
            </a:r>
            <a:r>
              <a:rPr lang="it-IT" dirty="0"/>
              <a:t>:</a:t>
            </a:r>
          </a:p>
          <a:p>
            <a:pPr algn="just">
              <a:spcBef>
                <a:spcPct val="20000"/>
              </a:spcBef>
            </a:pPr>
            <a:r>
              <a:rPr lang="it-IT" dirty="0"/>
              <a:t>- immediata valutazione della </a:t>
            </a:r>
            <a:r>
              <a:rPr lang="it-IT" b="1" dirty="0"/>
              <a:t>rilevanza biologica</a:t>
            </a:r>
            <a:r>
              <a:rPr lang="it-IT" dirty="0"/>
              <a:t> del fenomeno che si sta indagando</a:t>
            </a:r>
          </a:p>
          <a:p>
            <a:pPr algn="just">
              <a:spcBef>
                <a:spcPct val="20000"/>
              </a:spcBef>
            </a:pPr>
            <a:r>
              <a:rPr lang="it-IT" dirty="0"/>
              <a:t>- possibilità di studiare la </a:t>
            </a:r>
            <a:r>
              <a:rPr lang="it-IT" b="1" dirty="0"/>
              <a:t>specificità farmacologica</a:t>
            </a:r>
            <a:r>
              <a:rPr lang="it-IT" dirty="0"/>
              <a:t> del recettore in esame, cioè la natura e potenza di agonisti e antagonisti</a:t>
            </a:r>
          </a:p>
          <a:p>
            <a:pPr algn="just">
              <a:spcBef>
                <a:spcPct val="20000"/>
              </a:spcBef>
            </a:pPr>
            <a:endParaRPr lang="it-IT" dirty="0"/>
          </a:p>
          <a:p>
            <a:pPr algn="just">
              <a:spcBef>
                <a:spcPct val="20000"/>
              </a:spcBef>
            </a:pPr>
            <a:r>
              <a:rPr lang="it-IT" u="sng" dirty="0"/>
              <a:t>Svantaggi</a:t>
            </a:r>
            <a:r>
              <a:rPr lang="it-IT" dirty="0"/>
              <a:t>:</a:t>
            </a:r>
          </a:p>
          <a:p>
            <a:pPr algn="just">
              <a:spcBef>
                <a:spcPct val="20000"/>
              </a:spcBef>
            </a:pPr>
            <a:r>
              <a:rPr lang="it-IT" dirty="0"/>
              <a:t>- bisogna conoscere gli eventi che si interpongono fra l’interazione F-R e l’evento/risposta in esame</a:t>
            </a:r>
          </a:p>
          <a:p>
            <a:pPr algn="just">
              <a:spcBef>
                <a:spcPct val="20000"/>
              </a:spcBef>
            </a:pPr>
            <a:r>
              <a:rPr lang="it-IT" dirty="0"/>
              <a:t>- interferenza di </a:t>
            </a:r>
            <a:r>
              <a:rPr lang="it-IT" b="1" dirty="0"/>
              <a:t>fenomeni farmacocinetici</a:t>
            </a:r>
            <a:r>
              <a:rPr lang="it-IT" dirty="0"/>
              <a:t>: assorbimento, metabolismo e distribuzione</a:t>
            </a:r>
            <a:endParaRPr lang="it-IT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541"/>
            <a:ext cx="9144000" cy="778669"/>
          </a:xfrm>
        </p:spPr>
        <p:txBody>
          <a:bodyPr/>
          <a:lstStyle/>
          <a:p>
            <a:r>
              <a:rPr lang="it-IT" sz="3200" b="1"/>
              <a:t>Aspetti quantitativi delle risposte ai farmaci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5101" y="1353741"/>
            <a:ext cx="891963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it-IT" dirty="0"/>
              <a:t>La relazione fra la quantità di farmaco e il grado di risposta ottenuto prende il nome di:</a:t>
            </a:r>
          </a:p>
          <a:p>
            <a:pPr marL="342900" indent="-342900"/>
            <a:endParaRPr lang="it-IT" sz="1000" dirty="0"/>
          </a:p>
          <a:p>
            <a:pPr marL="342900" indent="-342900"/>
            <a:r>
              <a:rPr lang="it-IT" dirty="0"/>
              <a:t>- Curva concentrazione </a:t>
            </a:r>
            <a:r>
              <a:rPr lang="it-IT" dirty="0" smtClean="0"/>
              <a:t>(mol/L </a:t>
            </a:r>
            <a:r>
              <a:rPr lang="it-IT" dirty="0"/>
              <a:t>o g/L)-risposta (</a:t>
            </a:r>
            <a:r>
              <a:rPr lang="it-IT" i="1" dirty="0"/>
              <a:t>in vitro</a:t>
            </a:r>
            <a:r>
              <a:rPr lang="it-IT" dirty="0"/>
              <a:t>)</a:t>
            </a:r>
          </a:p>
          <a:p>
            <a:pPr marL="342900" indent="-342900"/>
            <a:r>
              <a:rPr lang="it-IT" dirty="0" smtClean="0"/>
              <a:t>- Curva </a:t>
            </a:r>
            <a:r>
              <a:rPr lang="it-IT" dirty="0"/>
              <a:t>dose (g/kg)-risposta (</a:t>
            </a:r>
            <a:r>
              <a:rPr lang="it-IT" i="1" dirty="0"/>
              <a:t>in vivo</a:t>
            </a:r>
            <a:r>
              <a:rPr lang="it-IT" dirty="0"/>
              <a:t>)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/>
            <a:r>
              <a:rPr lang="it-IT" dirty="0"/>
              <a:t>L’analisi delle curve dose-risposta consente di studiare:</a:t>
            </a:r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/>
              <a:t>1) Le caratteristiche dell’interazione F-R</a:t>
            </a:r>
          </a:p>
          <a:p>
            <a:pPr marL="342900" indent="-342900"/>
            <a:endParaRPr lang="it-IT" sz="800" dirty="0"/>
          </a:p>
          <a:p>
            <a:pPr marL="342900" indent="-342900"/>
            <a:r>
              <a:rPr lang="it-IT" dirty="0"/>
              <a:t>2) Potenza ed efficacia dei farmaci</a:t>
            </a:r>
          </a:p>
          <a:p>
            <a:pPr marL="342900" indent="-342900"/>
            <a:endParaRPr lang="it-IT" sz="800" dirty="0"/>
          </a:p>
          <a:p>
            <a:pPr marL="342900" indent="-342900"/>
            <a:r>
              <a:rPr lang="it-IT" dirty="0"/>
              <a:t>3) Esistenza di agonisti, antagonisti e agonisti parziali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it-IT" sz="3200" b="1" dirty="0" smtClean="0"/>
              <a:t>Curve concentrazione-risposta </a:t>
            </a:r>
            <a:r>
              <a:rPr lang="it-IT" sz="3200" b="1" dirty="0"/>
              <a:t>per agonisti</a:t>
            </a:r>
          </a:p>
        </p:txBody>
      </p:sp>
      <p:pic>
        <p:nvPicPr>
          <p:cNvPr id="122885" name="Picture 5" descr="curve AG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718" y="1124744"/>
            <a:ext cx="5767916" cy="381642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403648" y="5301208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Curve in scala semi-logaritmica relative a RISPOSTE GRADUALI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7484" y="1729979"/>
            <a:ext cx="4038600" cy="45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>
                <a:cs typeface="Arial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it-IT" sz="2800">
                <a:cs typeface="Arial" charset="0"/>
              </a:rPr>
              <a:t> </a:t>
            </a:r>
            <a:endParaRPr lang="it-IT" sz="2800"/>
          </a:p>
        </p:txBody>
      </p:sp>
      <p:pic>
        <p:nvPicPr>
          <p:cNvPr id="70659" name="Picture 3" descr="f0101"/>
          <p:cNvPicPr>
            <a:picLocks noChangeAspect="1" noChangeArrowheads="1"/>
          </p:cNvPicPr>
          <p:nvPr/>
        </p:nvPicPr>
        <p:blipFill>
          <a:blip r:embed="rId2" cstate="print">
            <a:lum bright="-20000" contrast="70000"/>
          </a:blip>
          <a:srcRect/>
          <a:stretch>
            <a:fillRect/>
          </a:stretch>
        </p:blipFill>
        <p:spPr bwMode="auto">
          <a:xfrm>
            <a:off x="2169585" y="1756172"/>
            <a:ext cx="4610100" cy="4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12977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600" b="1" dirty="0">
                <a:cs typeface="Arial" charset="0"/>
              </a:rPr>
              <a:t>Il farmaco deve raggiungere il recettore in dosi adeguate (cioè terapeutiche) e per un tempo adeguato </a:t>
            </a:r>
            <a:endParaRPr lang="it-IT" sz="2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223796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004048" y="3212976"/>
            <a:ext cx="72008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868144" y="2996952"/>
            <a:ext cx="5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E.V.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/>
          <a:lstStyle/>
          <a:p>
            <a:r>
              <a:rPr lang="it-IT" sz="3000" b="1" dirty="0"/>
              <a:t>Classificazione delle risposte farmacologiche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-180975" y="4410641"/>
          <a:ext cx="5159375" cy="1893888"/>
        </p:xfrm>
        <a:graphic>
          <a:graphicData uri="http://schemas.openxmlformats.org/presentationml/2006/ole">
            <p:oleObj spid="_x0000_s73734" name="Prism Project" r:id="rId3" imgW="6603480" imgH="4750200" progId="Prism5.Document">
              <p:embed/>
            </p:oleObj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" y="836712"/>
            <a:ext cx="891963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600" b="1" dirty="0"/>
              <a:t>RISPOSTE GRADUALI</a:t>
            </a:r>
            <a:r>
              <a:rPr lang="it-IT" sz="1600" dirty="0"/>
              <a:t>: sono risposte misurabili in continuo: la risposta può assumere qualsiasi valore, aumentando progressivamente all’aumentare della dose e tendendo </a:t>
            </a:r>
            <a:r>
              <a:rPr lang="it-IT" sz="1600" dirty="0" err="1"/>
              <a:t>asinoticamente</a:t>
            </a:r>
            <a:r>
              <a:rPr lang="it-IT" sz="1600" dirty="0"/>
              <a:t> ad un valore massimo (</a:t>
            </a:r>
            <a:r>
              <a:rPr lang="it-IT" sz="1600" dirty="0" err="1"/>
              <a:t>Es</a:t>
            </a:r>
            <a:r>
              <a:rPr lang="it-IT" sz="1600" dirty="0"/>
              <a:t>: forza di contrazione muscolare, attivazione di un enzima, aumento della pressione sanguigna)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RISPOSTE NON MISURABILI IN CONTINUO</a:t>
            </a:r>
            <a:r>
              <a:rPr lang="it-IT" sz="1600" dirty="0"/>
              <a:t>: si classificano con un voto (</a:t>
            </a:r>
            <a:r>
              <a:rPr lang="it-IT" sz="1600" i="1" dirty="0"/>
              <a:t>score</a:t>
            </a:r>
            <a:r>
              <a:rPr lang="it-IT" sz="1600" dirty="0"/>
              <a:t>) o uno stadio (</a:t>
            </a:r>
            <a:r>
              <a:rPr lang="it-IT" sz="1600" i="1" dirty="0"/>
              <a:t>stage</a:t>
            </a:r>
            <a:r>
              <a:rPr lang="it-IT" sz="1600" dirty="0"/>
              <a:t>). La distanza fra i diversi stadi non è correlabile (</a:t>
            </a:r>
            <a:r>
              <a:rPr lang="it-IT" sz="1600" dirty="0" err="1"/>
              <a:t>Es</a:t>
            </a:r>
            <a:r>
              <a:rPr lang="it-IT" sz="1600" dirty="0"/>
              <a:t>: formazione di ulcere, effetti comportamentali, grado di dolore).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RISPOSTE QUANTALI</a:t>
            </a:r>
            <a:r>
              <a:rPr lang="it-IT" sz="1600" dirty="0"/>
              <a:t> (</a:t>
            </a:r>
            <a:r>
              <a:rPr lang="it-IT" sz="1600" dirty="0" err="1"/>
              <a:t>tutto-o-nulla</a:t>
            </a:r>
            <a:r>
              <a:rPr lang="it-IT" sz="1600" dirty="0"/>
              <a:t>): gli stadi possibili sono solo due (</a:t>
            </a:r>
            <a:r>
              <a:rPr lang="it-IT" sz="1600" dirty="0" err="1"/>
              <a:t>Es</a:t>
            </a:r>
            <a:r>
              <a:rPr lang="it-IT" sz="1600" dirty="0"/>
              <a:t>: morte, remissione da malattia). La relazione dose-risposta si esprime come numero di individui in una popolazione (frequenza) in cui compare l’effetto (istogramma delle frequenze o curva cumulativa</a:t>
            </a:r>
            <a:r>
              <a:rPr lang="it-IT" sz="1600" dirty="0" smtClean="0"/>
              <a:t>):</a:t>
            </a:r>
            <a:endParaRPr lang="it-IT" sz="1600" dirty="0"/>
          </a:p>
        </p:txBody>
      </p: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4379384" y="4293096"/>
            <a:ext cx="4764616" cy="2011433"/>
            <a:chOff x="2069" y="4250"/>
            <a:chExt cx="2024" cy="1312"/>
          </a:xfrm>
        </p:grpSpPr>
        <p:graphicFrame>
          <p:nvGraphicFramePr>
            <p:cNvPr id="73738" name="Object 10"/>
            <p:cNvGraphicFramePr>
              <a:graphicFrameLocks noChangeAspect="1"/>
            </p:cNvGraphicFramePr>
            <p:nvPr/>
          </p:nvGraphicFramePr>
          <p:xfrm>
            <a:off x="2069" y="4250"/>
            <a:ext cx="2024" cy="1312"/>
          </p:xfrm>
          <a:graphic>
            <a:graphicData uri="http://schemas.openxmlformats.org/presentationml/2006/ole">
              <p:oleObj spid="_x0000_s73738" name="Prism Project" r:id="rId4" imgW="6519600" imgH="4841640" progId="Prism5.Document">
                <p:embed/>
              </p:oleObj>
            </a:graphicData>
          </a:graphic>
        </p:graphicFrame>
        <p:sp>
          <p:nvSpPr>
            <p:cNvPr id="73746" name="Freeform 18"/>
            <p:cNvSpPr>
              <a:spLocks/>
            </p:cNvSpPr>
            <p:nvPr/>
          </p:nvSpPr>
          <p:spPr bwMode="auto">
            <a:xfrm>
              <a:off x="2432" y="4286"/>
              <a:ext cx="1134" cy="1013"/>
            </a:xfrm>
            <a:custGeom>
              <a:avLst/>
              <a:gdLst/>
              <a:ahLst/>
              <a:cxnLst>
                <a:cxn ang="0">
                  <a:pos x="0" y="998"/>
                </a:cxn>
                <a:cxn ang="0">
                  <a:pos x="136" y="998"/>
                </a:cxn>
                <a:cxn ang="0">
                  <a:pos x="318" y="907"/>
                </a:cxn>
                <a:cxn ang="0">
                  <a:pos x="499" y="681"/>
                </a:cxn>
                <a:cxn ang="0">
                  <a:pos x="590" y="408"/>
                </a:cxn>
                <a:cxn ang="0">
                  <a:pos x="681" y="227"/>
                </a:cxn>
                <a:cxn ang="0">
                  <a:pos x="817" y="91"/>
                </a:cxn>
                <a:cxn ang="0">
                  <a:pos x="907" y="46"/>
                </a:cxn>
                <a:cxn ang="0">
                  <a:pos x="1134" y="0"/>
                </a:cxn>
              </a:cxnLst>
              <a:rect l="0" t="0" r="r" b="b"/>
              <a:pathLst>
                <a:path w="1134" h="1013">
                  <a:moveTo>
                    <a:pt x="0" y="998"/>
                  </a:moveTo>
                  <a:cubicBezTo>
                    <a:pt x="41" y="1005"/>
                    <a:pt x="83" y="1013"/>
                    <a:pt x="136" y="998"/>
                  </a:cubicBezTo>
                  <a:cubicBezTo>
                    <a:pt x="189" y="983"/>
                    <a:pt x="257" y="960"/>
                    <a:pt x="318" y="907"/>
                  </a:cubicBezTo>
                  <a:cubicBezTo>
                    <a:pt x="379" y="854"/>
                    <a:pt x="454" y="764"/>
                    <a:pt x="499" y="681"/>
                  </a:cubicBezTo>
                  <a:cubicBezTo>
                    <a:pt x="544" y="598"/>
                    <a:pt x="560" y="484"/>
                    <a:pt x="590" y="408"/>
                  </a:cubicBezTo>
                  <a:cubicBezTo>
                    <a:pt x="620" y="332"/>
                    <a:pt x="643" y="280"/>
                    <a:pt x="681" y="227"/>
                  </a:cubicBezTo>
                  <a:cubicBezTo>
                    <a:pt x="719" y="174"/>
                    <a:pt x="779" y="121"/>
                    <a:pt x="817" y="91"/>
                  </a:cubicBezTo>
                  <a:cubicBezTo>
                    <a:pt x="855" y="61"/>
                    <a:pt x="854" y="61"/>
                    <a:pt x="907" y="46"/>
                  </a:cubicBezTo>
                  <a:cubicBezTo>
                    <a:pt x="960" y="31"/>
                    <a:pt x="1047" y="15"/>
                    <a:pt x="113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454819"/>
          </a:xfrm>
        </p:spPr>
        <p:txBody>
          <a:bodyPr/>
          <a:lstStyle/>
          <a:p>
            <a:r>
              <a:rPr lang="it-IT" sz="2800" b="1" dirty="0"/>
              <a:t>Meccanismi di competizione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3500" y="476672"/>
            <a:ext cx="834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u="sng" dirty="0"/>
              <a:t>Farmaci diversi possono competere con il legame ad uno stesso recettore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29117" y="836712"/>
            <a:ext cx="90148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Il valore di affinità (</a:t>
            </a:r>
            <a:r>
              <a:rPr lang="it-IT" dirty="0" err="1"/>
              <a:t>K</a:t>
            </a:r>
            <a:r>
              <a:rPr lang="it-IT" baseline="-25000" dirty="0" err="1"/>
              <a:t>a</a:t>
            </a:r>
            <a:r>
              <a:rPr lang="it-IT" dirty="0"/>
              <a:t>):</a:t>
            </a:r>
          </a:p>
          <a:p>
            <a:pPr algn="just">
              <a:buFontTx/>
              <a:buChar char="-"/>
            </a:pPr>
            <a:r>
              <a:rPr lang="it-IT" dirty="0"/>
              <a:t> consente di paragonare la capacità di due farmaci di legare uno stesso recettore</a:t>
            </a:r>
          </a:p>
          <a:p>
            <a:pPr algn="just">
              <a:buFontTx/>
              <a:buChar char="-"/>
            </a:pPr>
            <a:r>
              <a:rPr lang="it-IT" dirty="0"/>
              <a:t> dipende da </a:t>
            </a:r>
            <a:r>
              <a:rPr lang="it-IT" dirty="0" err="1"/>
              <a:t>K</a:t>
            </a:r>
            <a:r>
              <a:rPr lang="it-IT" baseline="-25000" dirty="0" err="1"/>
              <a:t>on</a:t>
            </a:r>
            <a:r>
              <a:rPr lang="it-IT" dirty="0"/>
              <a:t> e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off</a:t>
            </a:r>
            <a:r>
              <a:rPr lang="it-IT" baseline="-25000" dirty="0" smtClean="0"/>
              <a:t> </a:t>
            </a:r>
            <a:r>
              <a:rPr lang="it-IT" dirty="0" smtClean="0"/>
              <a:t>(</a:t>
            </a:r>
            <a:r>
              <a:rPr lang="it-IT" sz="1600" i="1" dirty="0" smtClean="0"/>
              <a:t>il F che si lega più rapidamente e/o che si stacca più lentamente è quello con &gt; affinità</a:t>
            </a:r>
            <a:r>
              <a:rPr lang="it-IT" dirty="0" smtClean="0"/>
              <a:t>)</a:t>
            </a:r>
            <a:endParaRPr lang="it-IT" baseline="-25000" dirty="0"/>
          </a:p>
          <a:p>
            <a:pPr algn="just">
              <a:buFontTx/>
              <a:buChar char="-"/>
            </a:pPr>
            <a:r>
              <a:rPr lang="it-IT" dirty="0"/>
              <a:t> dipende dalla struttura chimico-fisica del farmaco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88871" y="2228671"/>
            <a:ext cx="8919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Se il legame di un farmaco A è </a:t>
            </a:r>
            <a:r>
              <a:rPr lang="it-IT" u="sng" dirty="0"/>
              <a:t>reversibile</a:t>
            </a:r>
            <a:r>
              <a:rPr lang="it-IT" dirty="0"/>
              <a:t>, A può essere spiazzato dal recettore da un farmaco B che abbia maggiore affinità </a:t>
            </a:r>
            <a:r>
              <a:rPr lang="it-IT" dirty="0" smtClean="0"/>
              <a:t>(&lt;</a:t>
            </a:r>
            <a:r>
              <a:rPr lang="it-IT" dirty="0" err="1" smtClean="0"/>
              <a:t>K</a:t>
            </a:r>
            <a:r>
              <a:rPr lang="it-IT" baseline="-25000" dirty="0" err="1" smtClean="0"/>
              <a:t>d</a:t>
            </a:r>
            <a:r>
              <a:rPr lang="it-IT" dirty="0" smtClean="0"/>
              <a:t>) per </a:t>
            </a:r>
            <a:r>
              <a:rPr lang="it-IT" dirty="0"/>
              <a:t>il recettore (o &gt; concentrazione rispetto ad A)</a:t>
            </a:r>
          </a:p>
          <a:p>
            <a:pPr algn="just">
              <a:buFont typeface="Symbol" pitchFamily="18" charset="2"/>
              <a:buChar char="Þ"/>
            </a:pPr>
            <a:r>
              <a:rPr lang="it-IT" b="1" dirty="0">
                <a:solidFill>
                  <a:srgbClr val="C00000"/>
                </a:solidFill>
                <a:sym typeface="Symbol" pitchFamily="18" charset="2"/>
              </a:rPr>
              <a:t>Il legame reversibile è competitivo</a:t>
            </a:r>
            <a:endParaRPr lang="it-IT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29117" y="3340175"/>
            <a:ext cx="90148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La competizione determina uno spostamento delle curve di legame verso destra e quindi una riduzione apparente </a:t>
            </a:r>
            <a:r>
              <a:rPr lang="it-IT" dirty="0" smtClean="0"/>
              <a:t>dell’affinità </a:t>
            </a:r>
            <a:r>
              <a:rPr lang="it-IT" dirty="0"/>
              <a:t>di </a:t>
            </a:r>
            <a:r>
              <a:rPr lang="it-IT" dirty="0" smtClean="0"/>
              <a:t>A (&gt;</a:t>
            </a:r>
            <a:r>
              <a:rPr lang="it-IT" dirty="0" err="1" smtClean="0"/>
              <a:t>K</a:t>
            </a:r>
            <a:r>
              <a:rPr lang="it-IT" baseline="-25000" dirty="0" err="1" smtClean="0"/>
              <a:t>d</a:t>
            </a:r>
            <a:r>
              <a:rPr lang="it-IT" dirty="0" smtClean="0"/>
              <a:t>) =&gt; bisogna aumentare la </a:t>
            </a:r>
            <a:r>
              <a:rPr lang="it-IT" dirty="0" err="1" smtClean="0"/>
              <a:t>conc</a:t>
            </a:r>
            <a:r>
              <a:rPr lang="it-IT" dirty="0" smtClean="0"/>
              <a:t>. di A per occupare una stessa % di recettore:</a:t>
            </a:r>
            <a:endParaRPr lang="it-IT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5695" y="4221088"/>
            <a:ext cx="5335571" cy="2569369"/>
            <a:chOff x="663" y="3602"/>
            <a:chExt cx="2725" cy="2158"/>
          </a:xfrm>
        </p:grpSpPr>
        <p:pic>
          <p:nvPicPr>
            <p:cNvPr id="101384" name="Picture 8" descr="spiazzamen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" y="3602"/>
              <a:ext cx="2725" cy="2158"/>
            </a:xfrm>
            <a:prstGeom prst="rect">
              <a:avLst/>
            </a:prstGeom>
            <a:noFill/>
          </p:spPr>
        </p:pic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1162" y="3878"/>
              <a:ext cx="590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/>
                <a:t>      A</a:t>
              </a: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205" y="4195"/>
              <a:ext cx="953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/>
                <a:t>A</a:t>
              </a:r>
              <a:r>
                <a:rPr lang="it-IT" sz="1400"/>
                <a:t> in presenza di </a:t>
              </a:r>
              <a:r>
                <a:rPr lang="it-IT" sz="1400" b="1"/>
                <a:t>B</a:t>
              </a:r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auto">
            <a:xfrm>
              <a:off x="1706" y="3969"/>
              <a:ext cx="91" cy="1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91"/>
                </a:cxn>
              </a:cxnLst>
              <a:rect l="0" t="0" r="r" b="b"/>
              <a:pathLst>
                <a:path w="46" h="91">
                  <a:moveTo>
                    <a:pt x="46" y="0"/>
                  </a:moveTo>
                  <a:cubicBezTo>
                    <a:pt x="27" y="38"/>
                    <a:pt x="8" y="76"/>
                    <a:pt x="0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>
              <a:off x="1026" y="4490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1389" name="Line 13"/>
            <p:cNvSpPr>
              <a:spLocks noChangeShapeType="1"/>
            </p:cNvSpPr>
            <p:nvPr/>
          </p:nvSpPr>
          <p:spPr bwMode="auto">
            <a:xfrm>
              <a:off x="1509" y="4488"/>
              <a:ext cx="0" cy="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>
              <a:off x="2007" y="4488"/>
              <a:ext cx="0" cy="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80963"/>
            <a:ext cx="8722784" cy="561975"/>
          </a:xfrm>
        </p:spPr>
        <p:txBody>
          <a:bodyPr/>
          <a:lstStyle/>
          <a:p>
            <a:r>
              <a:rPr lang="it-IT" sz="2800" b="1" dirty="0" smtClean="0"/>
              <a:t>POTENZA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UN FARMACO</a:t>
            </a:r>
            <a:endParaRPr lang="it-IT" sz="2800" b="1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837010"/>
            <a:ext cx="5688632" cy="27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21733" y="3885647"/>
            <a:ext cx="8763000" cy="263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it-IT" sz="1600" dirty="0" smtClean="0"/>
              <a:t>Farmaci con diversa potenza differiscono nella dose necessaria per ottenere un determinato effetto (e quindi nella posizione della curva sull’asse della ascisse).</a:t>
            </a:r>
          </a:p>
          <a:p>
            <a:pPr>
              <a:lnSpc>
                <a:spcPts val="2000"/>
              </a:lnSpc>
            </a:pPr>
            <a:endParaRPr lang="it-IT" sz="1600" b="1" dirty="0" smtClean="0"/>
          </a:p>
          <a:p>
            <a:pPr>
              <a:lnSpc>
                <a:spcPts val="2000"/>
              </a:lnSpc>
            </a:pPr>
            <a:r>
              <a:rPr lang="it-IT" sz="1600" b="1" dirty="0" smtClean="0"/>
              <a:t>EC</a:t>
            </a:r>
            <a:r>
              <a:rPr lang="it-IT" sz="1600" b="1" baseline="-25000" dirty="0" smtClean="0"/>
              <a:t>50</a:t>
            </a:r>
            <a:r>
              <a:rPr lang="it-IT" sz="1600" dirty="0"/>
              <a:t>= la concentrazione (o dose: ED</a:t>
            </a:r>
            <a:r>
              <a:rPr lang="it-IT" sz="1600" baseline="-25000" dirty="0"/>
              <a:t>50</a:t>
            </a:r>
            <a:r>
              <a:rPr lang="it-IT" sz="1600" dirty="0"/>
              <a:t>) di farmaco che genera un effetto pari al 50% dell’effetto massimo</a:t>
            </a:r>
          </a:p>
          <a:p>
            <a:pPr>
              <a:lnSpc>
                <a:spcPts val="2000"/>
              </a:lnSpc>
            </a:pPr>
            <a:r>
              <a:rPr lang="it-IT" sz="1600" dirty="0"/>
              <a:t>E’ correlata all’affinità del farmaco per il recettore</a:t>
            </a:r>
          </a:p>
          <a:p>
            <a:pPr>
              <a:lnSpc>
                <a:spcPts val="2000"/>
              </a:lnSpc>
            </a:pPr>
            <a:r>
              <a:rPr lang="it-IT" sz="1600" dirty="0"/>
              <a:t>E’ una misura relativa della potenza di un farmaco</a:t>
            </a:r>
          </a:p>
          <a:p>
            <a:pPr>
              <a:lnSpc>
                <a:spcPts val="2000"/>
              </a:lnSpc>
            </a:pPr>
            <a:r>
              <a:rPr lang="it-IT" sz="1600" dirty="0"/>
              <a:t>&lt; EC</a:t>
            </a:r>
            <a:r>
              <a:rPr lang="it-IT" sz="1600" baseline="-25000" dirty="0"/>
              <a:t>50</a:t>
            </a:r>
            <a:r>
              <a:rPr lang="it-IT" sz="1600" dirty="0"/>
              <a:t> </a:t>
            </a:r>
            <a:r>
              <a:rPr lang="it-IT" sz="1600" dirty="0">
                <a:sym typeface="Symbol" pitchFamily="18" charset="2"/>
              </a:rPr>
              <a:t> &gt; Potenza  &lt; è la dose di F necessaria per ottenere un determinato effetto</a:t>
            </a:r>
          </a:p>
          <a:p>
            <a:pPr>
              <a:lnSpc>
                <a:spcPts val="2000"/>
              </a:lnSpc>
            </a:pPr>
            <a:endParaRPr lang="it-IT" sz="1600" dirty="0">
              <a:sym typeface="Symbol" pitchFamily="18" charset="2"/>
            </a:endParaRPr>
          </a:p>
          <a:p>
            <a:pPr>
              <a:lnSpc>
                <a:spcPts val="2000"/>
              </a:lnSpc>
            </a:pPr>
            <a:r>
              <a:rPr lang="it-IT" sz="1600" dirty="0">
                <a:sym typeface="Symbol" pitchFamily="18" charset="2"/>
              </a:rPr>
              <a:t>La potenza viene generalmente espressa </a:t>
            </a:r>
            <a:r>
              <a:rPr lang="it-IT" sz="1600" dirty="0" smtClean="0">
                <a:sym typeface="Symbol" pitchFamily="18" charset="2"/>
              </a:rPr>
              <a:t>come:   </a:t>
            </a:r>
            <a:r>
              <a:rPr lang="it-IT" sz="1600" b="1" dirty="0" smtClean="0">
                <a:sym typeface="Symbol" pitchFamily="18" charset="2"/>
              </a:rPr>
              <a:t>pD</a:t>
            </a:r>
            <a:r>
              <a:rPr lang="it-IT" sz="1600" b="1" baseline="-25000" dirty="0" smtClean="0">
                <a:sym typeface="Symbol" pitchFamily="18" charset="2"/>
              </a:rPr>
              <a:t>2</a:t>
            </a:r>
            <a:r>
              <a:rPr lang="it-IT" sz="1600" b="1" dirty="0" smtClean="0">
                <a:sym typeface="Symbol" pitchFamily="18" charset="2"/>
              </a:rPr>
              <a:t> </a:t>
            </a:r>
            <a:r>
              <a:rPr lang="it-IT" sz="1600" b="1" dirty="0">
                <a:sym typeface="Symbol" pitchFamily="18" charset="2"/>
              </a:rPr>
              <a:t>= - log ED</a:t>
            </a:r>
            <a:r>
              <a:rPr lang="it-IT" sz="1600" b="1" baseline="-25000" dirty="0">
                <a:sym typeface="Symbol" pitchFamily="18" charset="2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966"/>
            <a:ext cx="8229600" cy="778670"/>
          </a:xfrm>
        </p:spPr>
        <p:txBody>
          <a:bodyPr/>
          <a:lstStyle/>
          <a:p>
            <a:r>
              <a:rPr lang="it-IT" sz="2800" b="1" dirty="0" smtClean="0"/>
              <a:t>EFFICACIA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UN FARMACO</a:t>
            </a:r>
            <a:endParaRPr lang="it-IT" sz="2800" b="1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03648" y="692696"/>
            <a:ext cx="6021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EFFICACIA = Effetto massimo che il farmaco può indurre</a:t>
            </a: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1500718" y="1196752"/>
            <a:ext cx="5376333" cy="2483644"/>
            <a:chOff x="391" y="1202"/>
            <a:chExt cx="3221" cy="2872"/>
          </a:xfrm>
        </p:grpSpPr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" y="1202"/>
              <a:ext cx="3221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572" y="3575"/>
              <a:ext cx="2903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91891" y="3284984"/>
            <a:ext cx="69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 i="1" dirty="0"/>
              <a:t>Esempio di farmaci con la stessa potenza (EC</a:t>
            </a:r>
            <a:r>
              <a:rPr lang="it-IT" sz="1400" i="1" baseline="-25000" dirty="0"/>
              <a:t>50</a:t>
            </a:r>
            <a:r>
              <a:rPr lang="it-IT" sz="1400" i="1" dirty="0"/>
              <a:t>), ma con diversa efficacia 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33351" y="38221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600" dirty="0"/>
              <a:t>Esempio pratico:</a:t>
            </a:r>
          </a:p>
          <a:p>
            <a:r>
              <a:rPr lang="it-IT" sz="1600" dirty="0"/>
              <a:t>Diuretici </a:t>
            </a:r>
            <a:r>
              <a:rPr lang="it-IT" sz="1600" dirty="0" err="1"/>
              <a:t>tiazidici</a:t>
            </a:r>
            <a:r>
              <a:rPr lang="it-IT" sz="1600" dirty="0"/>
              <a:t>: elevata potenza (attivi a basse </a:t>
            </a:r>
            <a:r>
              <a:rPr lang="it-IT" sz="1600" dirty="0" smtClean="0"/>
              <a:t>concentrazioni plasmatiche</a:t>
            </a:r>
            <a:r>
              <a:rPr lang="it-IT" sz="1600" dirty="0"/>
              <a:t>)</a:t>
            </a:r>
          </a:p>
          <a:p>
            <a:r>
              <a:rPr lang="it-IT" sz="1600" dirty="0"/>
              <a:t>Diuretici dell’ansa (</a:t>
            </a:r>
            <a:r>
              <a:rPr lang="it-IT" sz="1600" dirty="0" err="1"/>
              <a:t>es</a:t>
            </a:r>
            <a:r>
              <a:rPr lang="it-IT" sz="1600" dirty="0"/>
              <a:t>: </a:t>
            </a:r>
            <a:r>
              <a:rPr lang="it-IT" sz="1600" dirty="0" err="1"/>
              <a:t>furosemide</a:t>
            </a:r>
            <a:r>
              <a:rPr lang="it-IT" sz="1600" dirty="0"/>
              <a:t>): elevata efficacia (</a:t>
            </a:r>
            <a:r>
              <a:rPr lang="it-IT" sz="1600" dirty="0" smtClean="0"/>
              <a:t>producono un effetto diuretico molto alto)</a:t>
            </a:r>
            <a:endParaRPr lang="it-IT" sz="1600" dirty="0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79512" y="5085184"/>
            <a:ext cx="8919633" cy="15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NB: L’efficacia di un farmaco è correlata alla % di F che si lega al recettore e dipende dal numero di molecole di F presenti nel sito </a:t>
            </a:r>
            <a:r>
              <a:rPr lang="it-IT" dirty="0" smtClean="0"/>
              <a:t>recettoriale e </a:t>
            </a:r>
            <a:r>
              <a:rPr lang="it-IT" dirty="0"/>
              <a:t>dall’affinità del F per il recettore stesso.</a:t>
            </a:r>
          </a:p>
          <a:p>
            <a:pPr algn="just"/>
            <a:r>
              <a:rPr lang="it-IT" dirty="0"/>
              <a:t>Eppure è importante tenere presente che la % di legame del F al R non sempre è direttamente proporzionale all’entità della risposta farmacologica che si genera.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2" name="AutoShape 16"/>
          <p:cNvSpPr>
            <a:spLocks noChangeArrowheads="1"/>
          </p:cNvSpPr>
          <p:nvPr/>
        </p:nvSpPr>
        <p:spPr bwMode="auto">
          <a:xfrm>
            <a:off x="2915816" y="2528788"/>
            <a:ext cx="3166533" cy="1188244"/>
          </a:xfrm>
          <a:prstGeom prst="downArrowCallout">
            <a:avLst>
              <a:gd name="adj1" fmla="val 18238"/>
              <a:gd name="adj2" fmla="val 18238"/>
              <a:gd name="adj3" fmla="val 16634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2160"/>
            <a:ext cx="9144000" cy="754856"/>
          </a:xfrm>
        </p:spPr>
        <p:txBody>
          <a:bodyPr/>
          <a:lstStyle/>
          <a:p>
            <a:r>
              <a:rPr lang="it-IT" sz="2800" b="1" dirty="0"/>
              <a:t>Relazioni fra interazione F-R e risposta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9267" y="696759"/>
            <a:ext cx="908473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u="sng" dirty="0">
                <a:solidFill>
                  <a:srgbClr val="C00000"/>
                </a:solidFill>
              </a:rPr>
              <a:t>Teoria dell’occupazione </a:t>
            </a:r>
            <a:r>
              <a:rPr lang="it-IT" sz="1600" dirty="0"/>
              <a:t>(Clark 1933):</a:t>
            </a:r>
          </a:p>
          <a:p>
            <a:r>
              <a:rPr lang="it-IT" sz="1600" dirty="0"/>
              <a:t>L’effetto (E) di un farmaco è direttamente proporzionale al grado di occupazione del recettore</a:t>
            </a:r>
          </a:p>
          <a:p>
            <a:endParaRPr lang="it-IT" sz="1600" dirty="0"/>
          </a:p>
          <a:p>
            <a:pPr algn="ctr"/>
            <a:r>
              <a:rPr lang="it-IT" sz="1600" b="1" dirty="0"/>
              <a:t>E = </a:t>
            </a:r>
            <a:r>
              <a:rPr lang="it-IT" sz="1600" b="1" i="1" dirty="0"/>
              <a:t>k</a:t>
            </a:r>
            <a:r>
              <a:rPr lang="it-IT" sz="1600" b="1" dirty="0"/>
              <a:t> [RX] </a:t>
            </a:r>
            <a:r>
              <a:rPr lang="it-IT" sz="1600" dirty="0">
                <a:sym typeface="Symbol" pitchFamily="18" charset="2"/>
              </a:rPr>
              <a:t></a:t>
            </a:r>
            <a:r>
              <a:rPr lang="it-IT" sz="1600" b="1" dirty="0"/>
              <a:t> </a:t>
            </a:r>
            <a:r>
              <a:rPr lang="it-IT" sz="1600" b="1" dirty="0" err="1"/>
              <a:t>E</a:t>
            </a:r>
            <a:r>
              <a:rPr lang="it-IT" sz="1600" b="1" baseline="-25000" dirty="0" err="1"/>
              <a:t>max</a:t>
            </a:r>
            <a:r>
              <a:rPr lang="it-IT" sz="1600" b="1" dirty="0"/>
              <a:t> = </a:t>
            </a:r>
            <a:r>
              <a:rPr lang="it-IT" sz="1600" b="1" i="1" dirty="0"/>
              <a:t>k</a:t>
            </a:r>
            <a:r>
              <a:rPr lang="it-IT" sz="1600" b="1" dirty="0"/>
              <a:t> </a:t>
            </a:r>
            <a:r>
              <a:rPr lang="it-IT" sz="1600" b="1" dirty="0" err="1"/>
              <a:t>B</a:t>
            </a:r>
            <a:r>
              <a:rPr lang="it-IT" sz="1600" b="1" baseline="-25000" dirty="0" err="1"/>
              <a:t>max</a:t>
            </a:r>
            <a:r>
              <a:rPr lang="it-IT" sz="1600" dirty="0"/>
              <a:t> </a:t>
            </a:r>
            <a:endParaRPr lang="it-IT" sz="1600" b="1" dirty="0"/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3410654" y="2565795"/>
            <a:ext cx="2457449" cy="746279"/>
            <a:chOff x="1480" y="4921"/>
            <a:chExt cx="1161" cy="628"/>
          </a:xfrm>
        </p:grpSpPr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1480" y="5057"/>
              <a:ext cx="100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/>
                <a:t>  E = </a:t>
              </a:r>
              <a:r>
                <a:rPr lang="it-IT" sz="2000" b="1" dirty="0" err="1">
                  <a:cs typeface="Arial" charset="0"/>
                </a:rPr>
                <a:t>—</a:t>
              </a:r>
              <a:r>
                <a:rPr lang="it-IT" sz="2000" b="1" dirty="0" err="1"/>
                <a:t>—</a:t>
              </a:r>
              <a:r>
                <a:rPr lang="it-IT" b="1" dirty="0" err="1"/>
                <a:t>———</a:t>
              </a:r>
              <a:r>
                <a:rPr lang="it-IT" b="1" dirty="0"/>
                <a:t>  </a:t>
              </a:r>
              <a:endParaRPr lang="it-IT" sz="1200" i="1" dirty="0"/>
            </a:p>
            <a:p>
              <a:r>
                <a:rPr lang="it-IT" sz="1200" i="1" dirty="0"/>
                <a:t>                                            </a:t>
              </a:r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1818" y="5193"/>
              <a:ext cx="82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 err="1"/>
                <a:t>K</a:t>
              </a:r>
              <a:r>
                <a:rPr lang="it-IT" sz="2000" b="1" baseline="-25000" dirty="0" err="1"/>
                <a:t>d</a:t>
              </a:r>
              <a:r>
                <a:rPr lang="it-IT" sz="2000" b="1" dirty="0"/>
                <a:t> + [X]         </a:t>
              </a:r>
              <a:endParaRPr lang="it-IT" sz="2000" b="1" baseline="-25000" dirty="0"/>
            </a:p>
          </p:txBody>
        </p:sp>
        <p:sp>
          <p:nvSpPr>
            <p:cNvPr id="80910" name="Text Box 14"/>
            <p:cNvSpPr txBox="1">
              <a:spLocks noChangeArrowheads="1"/>
            </p:cNvSpPr>
            <p:nvPr/>
          </p:nvSpPr>
          <p:spPr bwMode="auto">
            <a:xfrm>
              <a:off x="1750" y="4921"/>
              <a:ext cx="69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  [X]  E</a:t>
              </a:r>
              <a:r>
                <a:rPr lang="it-IT" sz="2000" b="1" baseline="-25000"/>
                <a:t>max</a:t>
              </a:r>
              <a:r>
                <a:rPr lang="it-IT" sz="2000" b="1"/>
                <a:t>  </a:t>
              </a:r>
            </a:p>
          </p:txBody>
        </p:sp>
      </p:grp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9267" y="3808810"/>
            <a:ext cx="83968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700" dirty="0">
                <a:sym typeface="Symbol" pitchFamily="18" charset="2"/>
              </a:rPr>
              <a:t>La curva dose-risposta corrisponde alla curva che correla [X] con [</a:t>
            </a:r>
            <a:r>
              <a:rPr lang="it-IT" sz="1700" dirty="0" smtClean="0">
                <a:sym typeface="Symbol" pitchFamily="18" charset="2"/>
              </a:rPr>
              <a:t>RX]  =&gt;  EC</a:t>
            </a:r>
            <a:r>
              <a:rPr lang="it-IT" sz="1700" baseline="-25000" dirty="0" smtClean="0">
                <a:sym typeface="Symbol" pitchFamily="18" charset="2"/>
              </a:rPr>
              <a:t>50</a:t>
            </a:r>
            <a:r>
              <a:rPr lang="it-IT" sz="1700" dirty="0" smtClean="0">
                <a:sym typeface="Symbol" pitchFamily="18" charset="2"/>
              </a:rPr>
              <a:t> </a:t>
            </a:r>
            <a:r>
              <a:rPr lang="it-IT" sz="1700" dirty="0">
                <a:sym typeface="Symbol" pitchFamily="18" charset="2"/>
              </a:rPr>
              <a:t>= </a:t>
            </a:r>
            <a:r>
              <a:rPr lang="it-IT" sz="1700" dirty="0" err="1">
                <a:sym typeface="Symbol" pitchFamily="18" charset="2"/>
              </a:rPr>
              <a:t>K</a:t>
            </a:r>
            <a:r>
              <a:rPr lang="it-IT" sz="1700" baseline="-25000" dirty="0" err="1">
                <a:sym typeface="Symbol" pitchFamily="18" charset="2"/>
              </a:rPr>
              <a:t>d</a:t>
            </a:r>
            <a:endParaRPr lang="it-IT" sz="1700" baseline="-25000" dirty="0">
              <a:sym typeface="Symbol" pitchFamily="18" charset="2"/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-36512" y="4221088"/>
            <a:ext cx="943304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600" dirty="0"/>
              <a:t>La teoria dell’occupazione è valida solo se: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a) L’interazione F-R è reversibile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b) E’ stato raggiunto l’equilibrio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c) I recettori sono tutti omogenei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d) L’interazione F-R è stechiometrica (1F interagisce con 1R)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e) </a:t>
            </a:r>
            <a:r>
              <a:rPr lang="it-IT" sz="1600" dirty="0" smtClean="0"/>
              <a:t>Recettori </a:t>
            </a:r>
            <a:r>
              <a:rPr lang="it-IT" sz="1600" dirty="0"/>
              <a:t>indipendenti (l’occupazione di un R non influenza la capacità degli altri di essere occupati)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0" y="587727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it-IT" sz="1600" i="1" dirty="0"/>
              <a:t>La teoria dell’occupazione rappresenta solo un’approssimazione della realtà perché:</a:t>
            </a:r>
          </a:p>
          <a:p>
            <a:pPr marL="342900" indent="-342900">
              <a:buFontTx/>
              <a:buAutoNum type="arabicParenR"/>
            </a:pPr>
            <a:r>
              <a:rPr lang="it-IT" sz="1600" i="1" dirty="0"/>
              <a:t>Spesso la curva dose-risposta con coincide con la curva di interazione F-R</a:t>
            </a:r>
          </a:p>
          <a:p>
            <a:pPr marL="342900" indent="-342900">
              <a:buFontTx/>
              <a:buAutoNum type="arabicParenR"/>
            </a:pPr>
            <a:r>
              <a:rPr lang="it-IT" sz="1600" i="1" dirty="0"/>
              <a:t>Alcuni F, pur legandosi al recettore, producono risposte ridotte o non producono alcuna risposta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1916832"/>
            <a:ext cx="6484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B</a:t>
            </a:r>
            <a:r>
              <a:rPr lang="it-IT" sz="1600" baseline="-25000" dirty="0" err="1" smtClean="0"/>
              <a:t>max</a:t>
            </a:r>
            <a:r>
              <a:rPr lang="it-IT" sz="1600" dirty="0" err="1" smtClean="0"/>
              <a:t>=</a:t>
            </a:r>
            <a:r>
              <a:rPr lang="it-IT" sz="1600" dirty="0" smtClean="0"/>
              <a:t> [RX] + [X] = [RX] + </a:t>
            </a:r>
            <a:r>
              <a:rPr lang="it-IT" sz="1600" dirty="0" err="1" smtClean="0"/>
              <a:t>K</a:t>
            </a:r>
            <a:r>
              <a:rPr lang="it-IT" sz="1600" baseline="-25000" dirty="0" err="1" smtClean="0"/>
              <a:t>d</a:t>
            </a:r>
            <a:r>
              <a:rPr lang="it-IT" sz="1600" dirty="0" smtClean="0"/>
              <a:t>[RX]/[X]    =&gt;     [RX] = </a:t>
            </a:r>
            <a:r>
              <a:rPr lang="it-IT" sz="1600" dirty="0" err="1" smtClean="0"/>
              <a:t>B</a:t>
            </a:r>
            <a:r>
              <a:rPr lang="it-IT" sz="1600" baseline="-25000" dirty="0" err="1" smtClean="0"/>
              <a:t>max</a:t>
            </a:r>
            <a:r>
              <a:rPr lang="it-IT" sz="1600" dirty="0" smtClean="0"/>
              <a:t> [X] / ([</a:t>
            </a:r>
            <a:r>
              <a:rPr lang="it-IT" sz="1600" dirty="0" err="1" smtClean="0"/>
              <a:t>X</a:t>
            </a:r>
            <a:r>
              <a:rPr lang="it-IT" sz="1600" dirty="0" smtClean="0"/>
              <a:t>] + </a:t>
            </a:r>
            <a:r>
              <a:rPr lang="it-IT" sz="1600" dirty="0" err="1" smtClean="0"/>
              <a:t>K</a:t>
            </a:r>
            <a:r>
              <a:rPr lang="it-IT" sz="1600" baseline="-25000" dirty="0" err="1" smtClean="0"/>
              <a:t>d</a:t>
            </a:r>
            <a:r>
              <a:rPr lang="it-IT" sz="1600" dirty="0" smtClean="0"/>
              <a:t>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9310"/>
            <a:ext cx="8229600" cy="1143001"/>
          </a:xfrm>
        </p:spPr>
        <p:txBody>
          <a:bodyPr/>
          <a:lstStyle/>
          <a:p>
            <a:r>
              <a:rPr lang="it-IT" sz="2800" b="1" dirty="0"/>
              <a:t>Modificazioni alla teoria dell’occupazione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9267" y="755412"/>
            <a:ext cx="9084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Spesso la curva dose-risposta non coincide con la curva di interazione F-R (EC</a:t>
            </a:r>
            <a:r>
              <a:rPr lang="it-IT" baseline="-25000" dirty="0"/>
              <a:t>50 </a:t>
            </a:r>
            <a:r>
              <a:rPr lang="it-IT" dirty="0">
                <a:cs typeface="Arial" charset="0"/>
              </a:rPr>
              <a:t>≠ </a:t>
            </a:r>
            <a:r>
              <a:rPr lang="it-IT" dirty="0" err="1">
                <a:cs typeface="Arial" charset="0"/>
              </a:rPr>
              <a:t>K</a:t>
            </a:r>
            <a:r>
              <a:rPr lang="it-IT" baseline="-25000" dirty="0" err="1">
                <a:cs typeface="Arial" charset="0"/>
              </a:rPr>
              <a:t>d</a:t>
            </a:r>
            <a:r>
              <a:rPr lang="it-IT" dirty="0">
                <a:cs typeface="Arial" charset="0"/>
              </a:rPr>
              <a:t>)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" y="1772816"/>
            <a:ext cx="4499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/>
              <a:t>1) Si può ottenere una risposta massima occupando solo una frazione di recettori: esistenza dei “recettori di riserva” 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0" y="4509120"/>
            <a:ext cx="448949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/>
              <a:t>2) Certi farmaci devono occupare una frazione dei recettori presenti prima che si verifichi un effetto: “soglia di occupazione”</a:t>
            </a:r>
          </a:p>
          <a:p>
            <a:r>
              <a:rPr lang="it-IT" sz="1600" dirty="0"/>
              <a:t>(Si verifica in genere quando [R] è alta e non trascurabile rispetto a [F], </a:t>
            </a:r>
            <a:r>
              <a:rPr lang="it-IT" sz="1600" dirty="0" err="1"/>
              <a:t>es</a:t>
            </a:r>
            <a:r>
              <a:rPr lang="it-IT" sz="1600" dirty="0"/>
              <a:t>: nel caso di </a:t>
            </a:r>
            <a:r>
              <a:rPr lang="it-IT" sz="1600" dirty="0" smtClean="0"/>
              <a:t>inibizione di enzimi che non catalizzano il </a:t>
            </a:r>
            <a:r>
              <a:rPr lang="it-IT" sz="1600" dirty="0" err="1" smtClean="0"/>
              <a:t>rate-limiting</a:t>
            </a:r>
            <a:r>
              <a:rPr lang="it-IT" sz="1600" dirty="0" smtClean="0"/>
              <a:t> </a:t>
            </a:r>
            <a:r>
              <a:rPr lang="it-IT" sz="1600" dirty="0" err="1" smtClean="0"/>
              <a:t>step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4499992" y="1196752"/>
          <a:ext cx="3456384" cy="2710006"/>
        </p:xfrm>
        <a:graphic>
          <a:graphicData uri="http://schemas.openxmlformats.org/presentationml/2006/ole">
            <p:oleObj spid="_x0000_s94221" name="Prism Project" r:id="rId4" imgW="6136920" imgH="4812480" progId="Prism5.Document">
              <p:embed/>
            </p:oleObj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4572000" y="4206576"/>
          <a:ext cx="3384376" cy="2651424"/>
        </p:xfrm>
        <a:graphic>
          <a:graphicData uri="http://schemas.openxmlformats.org/presentationml/2006/ole">
            <p:oleObj spid="_x0000_s94222" name="Prism Project" r:id="rId5" imgW="6136920" imgH="4812480" progId="Prism5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333"/>
            <a:ext cx="8229600" cy="614363"/>
          </a:xfrm>
        </p:spPr>
        <p:txBody>
          <a:bodyPr/>
          <a:lstStyle/>
          <a:p>
            <a:r>
              <a:rPr lang="it-IT" sz="3200" b="1" dirty="0"/>
              <a:t>Agonisti e antagonisti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851298"/>
            <a:ext cx="90271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b="1" u="sng" dirty="0" smtClean="0"/>
              <a:t>AGONISTA (AG)</a:t>
            </a:r>
            <a:r>
              <a:rPr lang="it-IT" dirty="0" smtClean="0"/>
              <a:t>: un </a:t>
            </a:r>
            <a:r>
              <a:rPr lang="it-IT" dirty="0"/>
              <a:t>farmaco che legandosi al recettore genera una risposta biologica</a:t>
            </a:r>
          </a:p>
          <a:p>
            <a:pPr algn="just"/>
            <a:endParaRPr lang="it-IT" sz="1400" dirty="0"/>
          </a:p>
          <a:p>
            <a:pPr algn="just"/>
            <a:r>
              <a:rPr lang="it-IT" b="1" u="sng" dirty="0" smtClean="0"/>
              <a:t>ANTAGONISTA (AT)</a:t>
            </a:r>
            <a:r>
              <a:rPr lang="it-IT" dirty="0" smtClean="0"/>
              <a:t>: </a:t>
            </a:r>
            <a:r>
              <a:rPr lang="it-IT" dirty="0"/>
              <a:t>un farmaco che pur legandosi al recettore è incapace di produrre un effetto, ma inibisce (parzialmente o completamente) l’effetto di un agonista </a:t>
            </a:r>
            <a:r>
              <a:rPr lang="it-IT" dirty="0" smtClean="0"/>
              <a:t>sullo </a:t>
            </a:r>
            <a:r>
              <a:rPr lang="it-IT" dirty="0"/>
              <a:t>stesso recettore (la potenza si esprime con IC</a:t>
            </a:r>
            <a:r>
              <a:rPr lang="it-IT" baseline="-25000" dirty="0"/>
              <a:t>50</a:t>
            </a:r>
            <a:r>
              <a:rPr lang="it-IT" dirty="0"/>
              <a:t>)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" y="2492896"/>
            <a:ext cx="76110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035"/>
            <a:ext cx="8229600" cy="561975"/>
          </a:xfrm>
        </p:spPr>
        <p:txBody>
          <a:bodyPr/>
          <a:lstStyle/>
          <a:p>
            <a:r>
              <a:rPr lang="it-IT" sz="3200" b="1"/>
              <a:t>Tipi di antagonismo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4517" y="1229916"/>
            <a:ext cx="89894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it-IT" b="1" u="sng" dirty="0"/>
              <a:t>Antagonismo </a:t>
            </a:r>
            <a:r>
              <a:rPr lang="it-IT" b="1" u="sng" dirty="0" smtClean="0"/>
              <a:t>Recettoriale </a:t>
            </a:r>
            <a:r>
              <a:rPr lang="it-IT" b="1" u="sng" dirty="0"/>
              <a:t>tipico (sormontabile o </a:t>
            </a:r>
            <a:r>
              <a:rPr lang="it-IT" b="1" u="sng" dirty="0" smtClean="0"/>
              <a:t>competitivo)</a:t>
            </a:r>
            <a:r>
              <a:rPr lang="it-IT" dirty="0" smtClean="0"/>
              <a:t>: interazione </a:t>
            </a:r>
            <a:r>
              <a:rPr lang="it-IT" dirty="0"/>
              <a:t>“reversibile” a livello del sito recettoriale cui si lega </a:t>
            </a:r>
            <a:r>
              <a:rPr lang="it-IT" dirty="0" smtClean="0"/>
              <a:t>l’agonista</a:t>
            </a:r>
            <a:endParaRPr lang="it-IT" b="1" u="sng" dirty="0"/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it-IT" b="1" u="sng" dirty="0"/>
              <a:t>Antagonismo non-competitivo (non sormontabile</a:t>
            </a:r>
            <a:r>
              <a:rPr lang="it-IT" b="1" u="sng" dirty="0" smtClean="0"/>
              <a:t>)</a:t>
            </a:r>
            <a:r>
              <a:rPr lang="it-IT" dirty="0" smtClean="0"/>
              <a:t>: antagonisti allosterici e antagonisti che si legano al sito dell’agonista in maniera “irreversibile”</a:t>
            </a:r>
            <a:endParaRPr lang="it-IT" b="1" u="sng" dirty="0"/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it-IT" b="1" u="sng" dirty="0"/>
              <a:t>Antagonismo </a:t>
            </a:r>
            <a:r>
              <a:rPr lang="it-IT" b="1" u="sng" dirty="0" smtClean="0"/>
              <a:t>Funzionale o Fisiologico</a:t>
            </a:r>
            <a:r>
              <a:rPr lang="it-IT" dirty="0" smtClean="0"/>
              <a:t>: un </a:t>
            </a:r>
            <a:r>
              <a:rPr lang="it-IT" dirty="0"/>
              <a:t>farmaco può bloccare l’effetto di un altro farmaco pur non interagendo sullo stesso recettore; </a:t>
            </a:r>
            <a:r>
              <a:rPr lang="it-IT" dirty="0" err="1"/>
              <a:t>es</a:t>
            </a:r>
            <a:r>
              <a:rPr lang="it-IT" dirty="0"/>
              <a:t>: l’azione </a:t>
            </a:r>
            <a:r>
              <a:rPr lang="it-IT" dirty="0" err="1"/>
              <a:t>broncocontratturante</a:t>
            </a:r>
            <a:r>
              <a:rPr lang="it-IT" dirty="0"/>
              <a:t> dell’istamina può essere </a:t>
            </a:r>
            <a:r>
              <a:rPr lang="it-IT" dirty="0" err="1"/>
              <a:t>antagonizzata</a:t>
            </a:r>
            <a:r>
              <a:rPr lang="it-IT" dirty="0"/>
              <a:t> sia da un </a:t>
            </a:r>
            <a:r>
              <a:rPr lang="it-IT" dirty="0" err="1"/>
              <a:t>antiistaminico</a:t>
            </a:r>
            <a:r>
              <a:rPr lang="it-IT" dirty="0"/>
              <a:t> (AT recettoriale) che da un </a:t>
            </a:r>
            <a:r>
              <a:rPr lang="it-IT" dirty="0" smtClean="0">
                <a:latin typeface="Symbol" pitchFamily="18" charset="2"/>
              </a:rPr>
              <a:t>b</a:t>
            </a:r>
            <a:r>
              <a:rPr lang="it-IT" baseline="-25000" dirty="0" smtClean="0">
                <a:latin typeface="Symbol" pitchFamily="18" charset="2"/>
              </a:rPr>
              <a:t>2</a:t>
            </a:r>
            <a:r>
              <a:rPr lang="it-IT" dirty="0" smtClean="0"/>
              <a:t>-agonista</a:t>
            </a:r>
            <a:r>
              <a:rPr lang="it-IT" dirty="0"/>
              <a:t> </a:t>
            </a:r>
            <a:r>
              <a:rPr lang="it-IT" dirty="0" smtClean="0"/>
              <a:t>(AT funzionale)</a:t>
            </a:r>
            <a:endParaRPr lang="it-IT" u="sng" dirty="0"/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it-IT" b="1" u="sng" dirty="0"/>
              <a:t>Antagonismo Chimico</a:t>
            </a:r>
            <a:r>
              <a:rPr lang="it-IT" dirty="0"/>
              <a:t> (</a:t>
            </a:r>
            <a:r>
              <a:rPr lang="it-IT" dirty="0" err="1"/>
              <a:t>es</a:t>
            </a:r>
            <a:r>
              <a:rPr lang="it-IT" dirty="0"/>
              <a:t>: anticorpi neutralizzanti, tetracicline e Ca</a:t>
            </a:r>
            <a:r>
              <a:rPr lang="it-IT" baseline="30000" dirty="0"/>
              <a:t>2+</a:t>
            </a:r>
            <a:r>
              <a:rPr lang="it-IT" dirty="0"/>
              <a:t>)</a:t>
            </a:r>
            <a:endParaRPr lang="it-IT" u="sng" dirty="0"/>
          </a:p>
          <a:p>
            <a:pPr marL="342900" indent="-342900">
              <a:lnSpc>
                <a:spcPct val="160000"/>
              </a:lnSpc>
              <a:buFontTx/>
              <a:buAutoNum type="arabicPeriod"/>
            </a:pPr>
            <a:r>
              <a:rPr lang="it-IT" b="1" u="sng" dirty="0"/>
              <a:t>Antagonismo Farmacocinetico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es</a:t>
            </a:r>
            <a:r>
              <a:rPr lang="it-IT" dirty="0" smtClean="0"/>
              <a:t>: </a:t>
            </a:r>
            <a:r>
              <a:rPr lang="it-IT" dirty="0" err="1" smtClean="0"/>
              <a:t>Fenobarbitale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err="1"/>
              <a:t>Warfarin</a:t>
            </a:r>
            <a:r>
              <a:rPr lang="it-IT" dirty="0"/>
              <a:t>)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0"/>
            <a:ext cx="5781484" cy="864395"/>
          </a:xfrm>
        </p:spPr>
        <p:txBody>
          <a:bodyPr/>
          <a:lstStyle/>
          <a:p>
            <a:r>
              <a:rPr lang="it-IT" sz="2600" b="1" dirty="0"/>
              <a:t>Antagonismo sormontabile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092" y="326540"/>
            <a:ext cx="5323156" cy="31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060" y="3933056"/>
            <a:ext cx="564048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955117" y="906066"/>
            <a:ext cx="4188883" cy="1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L’AT aumenta la </a:t>
            </a:r>
            <a:r>
              <a:rPr lang="it-IT" b="1"/>
              <a:t>EC</a:t>
            </a:r>
            <a:r>
              <a:rPr lang="it-IT" b="1" baseline="-25000"/>
              <a:t>50</a:t>
            </a:r>
            <a:r>
              <a:rPr lang="it-IT"/>
              <a:t> apparente dell’AG senza modificarne l’E</a:t>
            </a:r>
            <a:r>
              <a:rPr lang="it-IT" baseline="-25000"/>
              <a:t>max</a:t>
            </a:r>
          </a:p>
          <a:p>
            <a:r>
              <a:rPr lang="it-IT"/>
              <a:t>Aumentando la conc dell’AG si può generare lo stesso effetto max ottenuto in assenza dell’AT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24367" y="4510087"/>
            <a:ext cx="3867151" cy="15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L’AT non modifica la EC</a:t>
            </a:r>
            <a:r>
              <a:rPr lang="it-IT" baseline="-25000"/>
              <a:t>50</a:t>
            </a:r>
            <a:r>
              <a:rPr lang="it-IT"/>
              <a:t> dell’AG, ma deprime l’</a:t>
            </a:r>
            <a:r>
              <a:rPr lang="it-IT" b="1"/>
              <a:t>E</a:t>
            </a:r>
            <a:r>
              <a:rPr lang="it-IT" b="1" baseline="-25000"/>
              <a:t>max</a:t>
            </a:r>
            <a:r>
              <a:rPr lang="it-IT"/>
              <a:t> ottenibile anche a conc elevate di AG (es: AT competitivo irreversibile, AT allosterico non competitivo)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5496" y="3584629"/>
            <a:ext cx="5206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600" b="1" dirty="0"/>
              <a:t>Antagonismo non sormontabile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4788024" y="5373216"/>
            <a:ext cx="1296144" cy="10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084168" y="5373216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88024" y="5785806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2176335" y="1916832"/>
            <a:ext cx="8384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2534756" y="1916832"/>
            <a:ext cx="8384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925369" y="1916832"/>
            <a:ext cx="8384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3277982" y="1916832"/>
            <a:ext cx="8384" cy="936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4788024" y="616530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788024" y="6040746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933" y="566738"/>
            <a:ext cx="6756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236296" y="5373216"/>
            <a:ext cx="226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Modulatore allosterico positivo</a:t>
            </a:r>
            <a:endParaRPr lang="it-IT" dirty="0"/>
          </a:p>
        </p:txBody>
      </p:sp>
      <p:pic>
        <p:nvPicPr>
          <p:cNvPr id="5" name="Immagine 1" descr="03F0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60" y="1412776"/>
            <a:ext cx="893445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751" y="23488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>
                <a:solidFill>
                  <a:schemeClr val="tx2"/>
                </a:solidFill>
                <a:cs typeface="Arial" charset="0"/>
              </a:rPr>
              <a:t>Secondo l’OMS…..</a:t>
            </a:r>
            <a:endParaRPr lang="it-IT" sz="3200">
              <a:solidFill>
                <a:schemeClr val="tx2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9751" y="3627612"/>
            <a:ext cx="8229600" cy="24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dirty="0">
                <a:cs typeface="Arial" charset="0"/>
              </a:rPr>
              <a:t>…..un farmaco è “una sostanza o prodotto utilizzato per modificare o esaminare funzioni fisiologiche o stati patologici a beneficio del paziente”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dirty="0">
                <a:cs typeface="Arial" charset="0"/>
              </a:rPr>
              <a:t>A) l’effettiva modificazione di funzioni fisiologiche o di stati patologici ossia l’efficacia del farmaco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dirty="0">
                <a:cs typeface="Arial" charset="0"/>
              </a:rPr>
              <a:t>B) il beneficio del paziente e cioè il rapporto tra efficacia terapeutica ed effetti collaterali non desiderati</a:t>
            </a:r>
            <a:endParaRPr lang="it-IT" sz="2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404664"/>
            <a:ext cx="87137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dirty="0" smtClean="0"/>
          </a:p>
          <a:p>
            <a:pPr>
              <a:spcBef>
                <a:spcPct val="50000"/>
              </a:spcBef>
            </a:pPr>
            <a:r>
              <a:rPr lang="it-IT" dirty="0" smtClean="0"/>
              <a:t>FARMACO</a:t>
            </a:r>
            <a:r>
              <a:rPr lang="it-IT" dirty="0"/>
              <a:t>: </a:t>
            </a:r>
            <a:r>
              <a:rPr lang="it-IT" dirty="0" smtClean="0"/>
              <a:t>sostanza </a:t>
            </a:r>
            <a:r>
              <a:rPr lang="it-IT" dirty="0"/>
              <a:t>capace di provocare in un organismo modificazioni </a:t>
            </a:r>
            <a:r>
              <a:rPr lang="it-IT" dirty="0" smtClean="0"/>
              <a:t>funzionali </a:t>
            </a:r>
            <a:r>
              <a:rPr lang="it-IT" dirty="0"/>
              <a:t>mediante un’azione chimica o </a:t>
            </a:r>
            <a:r>
              <a:rPr lang="it-IT" dirty="0" smtClean="0"/>
              <a:t>fisica (dal greco </a:t>
            </a:r>
            <a:r>
              <a:rPr lang="it-IT" i="1" dirty="0" err="1" smtClean="0"/>
              <a:t>Pharmakon</a:t>
            </a:r>
            <a:r>
              <a:rPr lang="it-IT" dirty="0" smtClean="0"/>
              <a:t>: principio attivo, ovvero rimedio o veleno).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Come si valuta l’attività di un antagonista competitivo?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2747434" y="4942285"/>
            <a:ext cx="480484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0" y="1772816"/>
            <a:ext cx="9084734" cy="4373983"/>
            <a:chOff x="0" y="2200"/>
            <a:chExt cx="4174" cy="2674"/>
          </a:xfrm>
        </p:grpSpPr>
        <p:pic>
          <p:nvPicPr>
            <p:cNvPr id="1075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00"/>
              <a:ext cx="4174" cy="2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6" name="Line 6"/>
            <p:cNvSpPr>
              <a:spLocks noChangeShapeType="1"/>
            </p:cNvSpPr>
            <p:nvPr/>
          </p:nvSpPr>
          <p:spPr bwMode="auto">
            <a:xfrm>
              <a:off x="1552" y="3482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527" name="Line 7"/>
            <p:cNvSpPr>
              <a:spLocks noChangeShapeType="1"/>
            </p:cNvSpPr>
            <p:nvPr/>
          </p:nvSpPr>
          <p:spPr bwMode="auto">
            <a:xfrm>
              <a:off x="1854" y="3497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2138" y="3484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2444" y="3488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1068" y="3923"/>
              <a:ext cx="27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IC</a:t>
              </a:r>
              <a:r>
                <a:rPr lang="it-IT" baseline="-25000" dirty="0"/>
                <a:t>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0962"/>
            <a:ext cx="8229600" cy="939404"/>
          </a:xfrm>
        </p:spPr>
        <p:txBody>
          <a:bodyPr/>
          <a:lstStyle/>
          <a:p>
            <a:r>
              <a:rPr lang="it-IT" sz="3200" b="1"/>
              <a:t>Teoria dell’efficacia o attività intrinseca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54517" y="1052512"/>
            <a:ext cx="8822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La teoria dell’occupazione non spiega l’esistenza di antagonisti che, pur legandosi al recettore, non producono alcun </a:t>
            </a:r>
            <a:r>
              <a:rPr lang="it-IT" dirty="0" smtClean="0"/>
              <a:t>effetto =&gt;</a:t>
            </a:r>
            <a:endParaRPr lang="it-IT" dirty="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9267" y="1877617"/>
            <a:ext cx="908473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Teoria di Ari</a:t>
            </a:r>
            <a:r>
              <a:rPr lang="en-US" sz="2000" b="1" dirty="0">
                <a:cs typeface="Arial" charset="0"/>
              </a:rPr>
              <a:t>ë</a:t>
            </a:r>
            <a:r>
              <a:rPr lang="it-IT" sz="2000" b="1" dirty="0" err="1"/>
              <a:t>ns</a:t>
            </a:r>
            <a:r>
              <a:rPr lang="it-IT" sz="2000" b="1" dirty="0"/>
              <a:t> e </a:t>
            </a:r>
            <a:r>
              <a:rPr lang="it-IT" sz="2000" b="1" dirty="0" err="1"/>
              <a:t>Stephenson</a:t>
            </a:r>
            <a:endParaRPr lang="it-IT" sz="2000" b="1" dirty="0"/>
          </a:p>
          <a:p>
            <a:pPr algn="ctr"/>
            <a:endParaRPr lang="it-IT" sz="1000" b="1" dirty="0"/>
          </a:p>
          <a:p>
            <a:r>
              <a:rPr lang="it-IT" dirty="0"/>
              <a:t>I farmaci sono dotati di due proprietà distinte:</a:t>
            </a:r>
          </a:p>
          <a:p>
            <a:endParaRPr lang="it-IT" sz="1400" dirty="0"/>
          </a:p>
          <a:p>
            <a:pPr>
              <a:buFontTx/>
              <a:buChar char="-"/>
            </a:pPr>
            <a:r>
              <a:rPr lang="it-IT" b="1" u="sng" dirty="0"/>
              <a:t>AFFINITA’</a:t>
            </a:r>
            <a:r>
              <a:rPr lang="it-IT" dirty="0"/>
              <a:t> = capacità del farmaco di interagire con il recettore (è un indice della potenza di un farmaco)</a:t>
            </a:r>
          </a:p>
          <a:p>
            <a:endParaRPr lang="it-IT" sz="1600" dirty="0"/>
          </a:p>
          <a:p>
            <a:r>
              <a:rPr lang="it-IT" dirty="0"/>
              <a:t>- </a:t>
            </a:r>
            <a:r>
              <a:rPr lang="it-IT" b="1" u="sng" dirty="0"/>
              <a:t>EFFICACIA o ATTIVITA’ INTRINSECA (</a:t>
            </a:r>
            <a:r>
              <a:rPr lang="it-IT" b="1" u="sng" dirty="0">
                <a:latin typeface="Symbol" pitchFamily="18" charset="2"/>
              </a:rPr>
              <a:t>a</a:t>
            </a:r>
            <a:r>
              <a:rPr lang="it-IT" b="1" u="sng" dirty="0"/>
              <a:t>)</a:t>
            </a:r>
            <a:r>
              <a:rPr lang="it-IT" b="1" dirty="0"/>
              <a:t> </a:t>
            </a:r>
            <a:r>
              <a:rPr lang="it-IT" dirty="0"/>
              <a:t>= capacità del farmaco di </a:t>
            </a:r>
            <a:r>
              <a:rPr lang="it-IT" dirty="0" smtClean="0"/>
              <a:t>generare una </a:t>
            </a:r>
            <a:r>
              <a:rPr lang="it-IT" dirty="0"/>
              <a:t>risposta biologica, una volta legatosi al recettore (correlata alla probabilità di indurre un cambiamento conformazionale nel recettore che lo renda capace di generare una risposta)</a:t>
            </a:r>
          </a:p>
        </p:txBody>
      </p: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2747434" y="4509120"/>
            <a:ext cx="2698749" cy="766763"/>
            <a:chOff x="1480" y="4904"/>
            <a:chExt cx="1275" cy="644"/>
          </a:xfrm>
        </p:grpSpPr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1480" y="5057"/>
              <a:ext cx="122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/>
                <a:t>  E = </a:t>
              </a:r>
              <a:r>
                <a:rPr lang="it-IT" sz="2000" b="1">
                  <a:cs typeface="Arial" charset="0"/>
                </a:rPr>
                <a:t>—</a:t>
              </a:r>
              <a:r>
                <a:rPr lang="it-IT" sz="2000" b="1"/>
                <a:t>—</a:t>
              </a:r>
              <a:r>
                <a:rPr lang="it-IT" b="1"/>
                <a:t>—————  </a:t>
              </a:r>
              <a:endParaRPr lang="it-IT" sz="1200" i="1"/>
            </a:p>
            <a:p>
              <a:r>
                <a:rPr lang="it-IT" sz="1200" i="1"/>
                <a:t>                                            </a:t>
              </a:r>
            </a:p>
          </p:txBody>
        </p:sp>
        <p:sp>
          <p:nvSpPr>
            <p:cNvPr id="103433" name="Text Box 9"/>
            <p:cNvSpPr txBox="1">
              <a:spLocks noChangeArrowheads="1"/>
            </p:cNvSpPr>
            <p:nvPr/>
          </p:nvSpPr>
          <p:spPr bwMode="auto">
            <a:xfrm>
              <a:off x="1832" y="5193"/>
              <a:ext cx="92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/>
                <a:t>   </a:t>
              </a:r>
              <a:r>
                <a:rPr lang="it-IT" sz="2000" b="1" dirty="0" err="1"/>
                <a:t>K</a:t>
              </a:r>
              <a:r>
                <a:rPr lang="it-IT" sz="2000" b="1" baseline="-25000" dirty="0" err="1"/>
                <a:t>d</a:t>
              </a:r>
              <a:r>
                <a:rPr lang="it-IT" sz="2000" b="1" dirty="0"/>
                <a:t> + [X]         </a:t>
              </a:r>
              <a:endParaRPr lang="it-IT" sz="2000" b="1" baseline="-25000" dirty="0"/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auto">
            <a:xfrm>
              <a:off x="1798" y="4904"/>
              <a:ext cx="80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 dirty="0"/>
                <a:t>  [X]  </a:t>
              </a:r>
              <a:r>
                <a:rPr lang="it-IT" sz="2000" b="1" dirty="0" err="1"/>
                <a:t>E</a:t>
              </a:r>
              <a:r>
                <a:rPr lang="it-IT" sz="2000" b="1" baseline="-25000" dirty="0" err="1"/>
                <a:t>max</a:t>
              </a:r>
              <a:r>
                <a:rPr lang="it-IT" sz="2000" b="1" dirty="0"/>
                <a:t> </a:t>
              </a:r>
              <a:r>
                <a:rPr lang="it-IT" sz="2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a</a:t>
              </a:r>
              <a:r>
                <a:rPr lang="it-IT" sz="2000" b="1" dirty="0"/>
                <a:t>  </a:t>
              </a:r>
            </a:p>
          </p:txBody>
        </p:sp>
      </p:grp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266951" y="5496731"/>
            <a:ext cx="4537974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it-IT" b="1" dirty="0">
                <a:latin typeface="Symbol" pitchFamily="18" charset="2"/>
              </a:rPr>
              <a:t>a </a:t>
            </a:r>
            <a:r>
              <a:rPr lang="it-IT" b="1" dirty="0"/>
              <a:t>= 0 </a:t>
            </a:r>
            <a:r>
              <a:rPr lang="it-IT" dirty="0">
                <a:sym typeface="Symbol" pitchFamily="18" charset="2"/>
              </a:rPr>
              <a:t> ANTAGONISTA</a:t>
            </a:r>
          </a:p>
          <a:p>
            <a:pPr>
              <a:lnSpc>
                <a:spcPct val="130000"/>
              </a:lnSpc>
            </a:pPr>
            <a:r>
              <a:rPr lang="it-IT" b="1" dirty="0">
                <a:latin typeface="Symbol" pitchFamily="18" charset="2"/>
                <a:sym typeface="Symbol" pitchFamily="18" charset="2"/>
              </a:rPr>
              <a:t>a</a:t>
            </a:r>
            <a:r>
              <a:rPr lang="it-IT" b="1" dirty="0">
                <a:sym typeface="Symbol" pitchFamily="18" charset="2"/>
              </a:rPr>
              <a:t> = 1 </a:t>
            </a:r>
            <a:r>
              <a:rPr lang="it-IT" dirty="0">
                <a:sym typeface="Symbol" pitchFamily="18" charset="2"/>
              </a:rPr>
              <a:t> AGONISTA</a:t>
            </a:r>
          </a:p>
          <a:p>
            <a:pPr>
              <a:lnSpc>
                <a:spcPct val="130000"/>
              </a:lnSpc>
            </a:pPr>
            <a:r>
              <a:rPr lang="it-IT" b="1" dirty="0">
                <a:sym typeface="Symbol" pitchFamily="18" charset="2"/>
              </a:rPr>
              <a:t>0&lt;</a:t>
            </a:r>
            <a:r>
              <a:rPr lang="it-IT" b="1" dirty="0">
                <a:latin typeface="Symbol" pitchFamily="18" charset="2"/>
                <a:sym typeface="Symbol" pitchFamily="18" charset="2"/>
              </a:rPr>
              <a:t>a</a:t>
            </a:r>
            <a:r>
              <a:rPr lang="it-IT" b="1" dirty="0">
                <a:sym typeface="Symbol" pitchFamily="18" charset="2"/>
              </a:rPr>
              <a:t>&lt;1</a:t>
            </a:r>
            <a:r>
              <a:rPr lang="it-IT" dirty="0">
                <a:sym typeface="Symbol" pitchFamily="18" charset="2"/>
              </a:rPr>
              <a:t>  AGONISTA </a:t>
            </a:r>
            <a:r>
              <a:rPr lang="it-IT" dirty="0" smtClean="0">
                <a:sym typeface="Symbol" pitchFamily="18" charset="2"/>
              </a:rPr>
              <a:t>PARZIALE (dualista)</a:t>
            </a:r>
            <a:endParaRPr lang="it-IT" dirty="0">
              <a:sym typeface="Symbol" pitchFamily="18" charset="2"/>
            </a:endParaRP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123727" y="5566282"/>
            <a:ext cx="4608513" cy="102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curve AGparz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881547" cy="5018785"/>
          </a:xfrm>
          <a:prstGeom prst="rect">
            <a:avLst/>
          </a:prstGeom>
          <a:noFill/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806501" y="1484784"/>
            <a:ext cx="23374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/>
              <a:t>R </a:t>
            </a:r>
            <a:r>
              <a:rPr lang="it-IT" dirty="0"/>
              <a:t>= Me (</a:t>
            </a:r>
            <a:r>
              <a:rPr lang="it-IT" dirty="0">
                <a:latin typeface="Symbol" pitchFamily="18" charset="2"/>
              </a:rPr>
              <a:t>a </a:t>
            </a:r>
            <a:r>
              <a:rPr lang="it-IT" dirty="0"/>
              <a:t>= 1)</a:t>
            </a:r>
          </a:p>
          <a:p>
            <a:r>
              <a:rPr lang="it-IT" dirty="0"/>
              <a:t>R = </a:t>
            </a:r>
            <a:r>
              <a:rPr lang="it-IT" dirty="0" err="1"/>
              <a:t>Et</a:t>
            </a:r>
            <a:r>
              <a:rPr lang="it-IT" dirty="0"/>
              <a:t> (0&lt;</a:t>
            </a:r>
            <a:r>
              <a:rPr lang="it-IT" dirty="0">
                <a:latin typeface="Symbol" pitchFamily="18" charset="2"/>
              </a:rPr>
              <a:t>a</a:t>
            </a:r>
            <a:r>
              <a:rPr lang="it-IT" dirty="0"/>
              <a:t>&lt;1)</a:t>
            </a:r>
          </a:p>
          <a:p>
            <a:r>
              <a:rPr lang="it-IT" dirty="0"/>
              <a:t>R = </a:t>
            </a:r>
            <a:r>
              <a:rPr lang="it-IT" dirty="0" err="1"/>
              <a:t>nPr-nDec</a:t>
            </a:r>
            <a:r>
              <a:rPr lang="it-IT" dirty="0"/>
              <a:t> (</a:t>
            </a:r>
            <a:r>
              <a:rPr lang="it-IT" dirty="0">
                <a:latin typeface="Symbol" pitchFamily="18" charset="2"/>
              </a:rPr>
              <a:t>a </a:t>
            </a:r>
            <a:r>
              <a:rPr lang="it-IT" dirty="0"/>
              <a:t>= 0)</a:t>
            </a: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5180930" y="1233686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278297" y="1669455"/>
            <a:ext cx="1813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Efficacia crescente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 descr="curve AGparz2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1"/>
            <a:ext cx="3707903" cy="3429000"/>
          </a:xfrm>
          <a:prstGeom prst="rect">
            <a:avLst/>
          </a:prstGeom>
          <a:noFill/>
        </p:spPr>
      </p:pic>
      <p:pic>
        <p:nvPicPr>
          <p:cNvPr id="111621" name="Picture 5" descr="curve AGparz2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7384"/>
            <a:ext cx="6392441" cy="3277790"/>
          </a:xfrm>
          <a:prstGeom prst="rect">
            <a:avLst/>
          </a:prstGeom>
          <a:noFill/>
        </p:spPr>
      </p:pic>
      <p:pic>
        <p:nvPicPr>
          <p:cNvPr id="111622" name="Picture 6" descr="curve AGparz2 c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54876"/>
            <a:ext cx="5437964" cy="330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sz="3200" b="1" dirty="0"/>
              <a:t>Agonisti parziali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356894" y="643915"/>
            <a:ext cx="645561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/>
              <a:t>Quando tutti i recettori sono occupati da un agonista parziale:</a:t>
            </a:r>
          </a:p>
          <a:p>
            <a:pPr algn="ctr"/>
            <a:endParaRPr lang="it-IT" dirty="0"/>
          </a:p>
          <a:p>
            <a:pPr algn="ctr"/>
            <a:r>
              <a:rPr lang="it-IT" sz="2200" b="1" dirty="0"/>
              <a:t>E = </a:t>
            </a:r>
            <a:r>
              <a:rPr lang="it-IT" sz="2200" b="1" dirty="0" err="1"/>
              <a:t>E</a:t>
            </a:r>
            <a:r>
              <a:rPr lang="it-IT" sz="2200" b="1" baseline="-25000" dirty="0" err="1"/>
              <a:t>max</a:t>
            </a:r>
            <a:r>
              <a:rPr lang="it-IT" sz="2200" b="1" dirty="0"/>
              <a:t> </a:t>
            </a:r>
            <a:r>
              <a:rPr lang="en-US" sz="2200" b="1" dirty="0">
                <a:cs typeface="Arial" charset="0"/>
              </a:rPr>
              <a:t>· </a:t>
            </a:r>
            <a:r>
              <a:rPr lang="el-GR" sz="2200" b="1" dirty="0">
                <a:cs typeface="Arial" charset="0"/>
              </a:rPr>
              <a:t>α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9267" y="1735648"/>
            <a:ext cx="90847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/>
              <a:t>Gli agonisti parziali vengono anche definiti “dualisti” o “agonisti-antagonisti” in quanto presentano caratteristiche intermedie fra quella di un agonista e quelle di un antagonista</a:t>
            </a:r>
          </a:p>
          <a:p>
            <a:pPr algn="just"/>
            <a:r>
              <a:rPr lang="it-IT" dirty="0"/>
              <a:t>Gli agonisti parziali sono in grado di inibire “parzialmente” la risposta di un agonista completo</a:t>
            </a:r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051720" y="3140968"/>
          <a:ext cx="4824536" cy="2664296"/>
        </p:xfrm>
        <a:graphic>
          <a:graphicData uri="http://schemas.openxmlformats.org/presentationml/2006/ole">
            <p:oleObj spid="_x0000_s109576" name="Prism Project" r:id="rId3" imgW="6136920" imgH="4449960" progId="Prism5.Document">
              <p:embed/>
            </p:oleObj>
          </a:graphicData>
        </a:graphic>
      </p:graphicFrame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800100" y="5859067"/>
            <a:ext cx="789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A basse dosi, l’AG parziale si comporta da agonista (effetto additivo), mentre a dosi alte si comporta da antagonista competitivo (spiazza l’AG dai siti di legame)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21733" y="313135"/>
            <a:ext cx="8822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u="sng"/>
              <a:t>Recettori costitutivamente attivati</a:t>
            </a:r>
            <a:r>
              <a:rPr lang="it-IT"/>
              <a:t>: generano una risposta anche in assenza del ligando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522134" y="1214437"/>
            <a:ext cx="3882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200" b="1"/>
              <a:t>R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4229101" y="1322785"/>
            <a:ext cx="768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>
            <a:off x="4157134" y="1429941"/>
            <a:ext cx="768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065184" y="1214437"/>
            <a:ext cx="4972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200" b="1"/>
              <a:t>R*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33351" y="209431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Nel caso dei recettori costitutivamente attivati questo equilibrio è spostato verso destra</a:t>
            </a:r>
          </a:p>
          <a:p>
            <a:r>
              <a:rPr lang="it-IT"/>
              <a:t>Per i normali recettori, l’equilibrio è spostato a sinistra. In presenza di un agonista (che ha affinità maggiore per R* rispetto ad R), l’equilibrio si sposta a destra per formare FR*.</a:t>
            </a:r>
          </a:p>
          <a:p>
            <a:endParaRPr lang="it-IT"/>
          </a:p>
          <a:p>
            <a:endParaRPr lang="it-IT"/>
          </a:p>
          <a:p>
            <a:r>
              <a:rPr lang="it-IT" b="1" u="sng"/>
              <a:t>Agonisti inversi</a:t>
            </a:r>
            <a:r>
              <a:rPr lang="it-IT"/>
              <a:t>: hanno affinità maggiore per </a:t>
            </a:r>
            <a:r>
              <a:rPr lang="it-IT" b="1"/>
              <a:t>R</a:t>
            </a:r>
            <a:r>
              <a:rPr lang="it-IT"/>
              <a:t> rispetto a R* </a:t>
            </a:r>
            <a:r>
              <a:rPr lang="it-IT">
                <a:sym typeface="Symbol" pitchFamily="18" charset="2"/>
              </a:rPr>
              <a:t> spostano l’equilibrio verso la formazione di R, destabilizzando la conformazione biologicamente attiva del recettore  hanno azione opposta agli agonisti  </a:t>
            </a:r>
            <a:r>
              <a:rPr lang="it-IT" b="1">
                <a:sym typeface="Symbol" pitchFamily="18" charset="2"/>
              </a:rPr>
              <a:t>diminuiscono l’attività basale del sistema</a:t>
            </a:r>
          </a:p>
          <a:p>
            <a:endParaRPr lang="it-IT">
              <a:sym typeface="Symbol" pitchFamily="18" charset="2"/>
            </a:endParaRPr>
          </a:p>
          <a:p>
            <a:endParaRPr lang="it-IT">
              <a:sym typeface="Symbol" pitchFamily="18" charset="2"/>
            </a:endParaRPr>
          </a:p>
          <a:p>
            <a:r>
              <a:rPr lang="it-IT">
                <a:sym typeface="Symbol" pitchFamily="18" charset="2"/>
              </a:rPr>
              <a:t>Gli </a:t>
            </a:r>
            <a:r>
              <a:rPr lang="it-IT" b="1">
                <a:sym typeface="Symbol" pitchFamily="18" charset="2"/>
              </a:rPr>
              <a:t>antagonisti puri</a:t>
            </a:r>
            <a:r>
              <a:rPr lang="it-IT">
                <a:sym typeface="Symbol" pitchFamily="18" charset="2"/>
              </a:rPr>
              <a:t> hanno la stessa affinità sia per </a:t>
            </a:r>
            <a:r>
              <a:rPr lang="it-IT" b="1">
                <a:sym typeface="Symbol" pitchFamily="18" charset="2"/>
              </a:rPr>
              <a:t>R</a:t>
            </a:r>
            <a:r>
              <a:rPr lang="it-IT">
                <a:sym typeface="Symbol" pitchFamily="18" charset="2"/>
              </a:rPr>
              <a:t> che per </a:t>
            </a:r>
            <a:r>
              <a:rPr lang="it-IT" b="1">
                <a:sym typeface="Symbol" pitchFamily="18" charset="2"/>
              </a:rPr>
              <a:t>R*</a:t>
            </a:r>
            <a:r>
              <a:rPr lang="it-IT">
                <a:sym typeface="Symbol" pitchFamily="18" charset="2"/>
              </a:rPr>
              <a:t>  non influenzano l’equilibrio. Inibiscono l’azione sia degli agonisti puri che degli agonisti inversi, ma </a:t>
            </a:r>
            <a:r>
              <a:rPr lang="it-IT" b="1">
                <a:sym typeface="Symbol" pitchFamily="18" charset="2"/>
              </a:rPr>
              <a:t>non sono in grado di inibire l’effetto basale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Senza titolo-1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523" cy="614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Immagine 1" descr="03F0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74613"/>
            <a:ext cx="775017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2678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400">
                <a:solidFill>
                  <a:schemeClr val="tx2"/>
                </a:solidFill>
                <a:cs typeface="Arial" charset="0"/>
              </a:rPr>
              <a:t>Sicurezza di un farmaco</a:t>
            </a:r>
            <a:endParaRPr lang="it-IT" sz="4400">
              <a:solidFill>
                <a:schemeClr val="tx2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594248"/>
            <a:ext cx="8229600" cy="49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3000" dirty="0">
                <a:cs typeface="Arial" charset="0"/>
              </a:rPr>
              <a:t>Si definisce </a:t>
            </a:r>
            <a:r>
              <a:rPr lang="it-IT" sz="3000" u="sng" dirty="0">
                <a:cs typeface="Arial" charset="0"/>
              </a:rPr>
              <a:t>indice terapeutico</a:t>
            </a:r>
            <a:r>
              <a:rPr lang="it-IT" sz="3000" dirty="0">
                <a:cs typeface="Arial" charset="0"/>
              </a:rPr>
              <a:t> di un farmaco il  rapporto tra dose tossica 50% (TD</a:t>
            </a:r>
            <a:r>
              <a:rPr lang="it-IT" sz="3000" baseline="-25000" dirty="0">
                <a:cs typeface="Arial" charset="0"/>
              </a:rPr>
              <a:t>50</a:t>
            </a:r>
            <a:r>
              <a:rPr lang="it-IT" sz="3000" dirty="0">
                <a:cs typeface="Arial" charset="0"/>
              </a:rPr>
              <a:t> *) e dose efficace 50% (ED</a:t>
            </a:r>
            <a:r>
              <a:rPr lang="it-IT" sz="3000" baseline="-25000" dirty="0">
                <a:cs typeface="Arial" charset="0"/>
              </a:rPr>
              <a:t>50</a:t>
            </a:r>
            <a:r>
              <a:rPr lang="it-IT" sz="3000" dirty="0">
                <a:cs typeface="Arial" charset="0"/>
              </a:rPr>
              <a:t>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3000" dirty="0">
                <a:cs typeface="Arial" charset="0"/>
              </a:rPr>
              <a:t>Un buon indice terapeutico dovrebbe essere &gt; di 10 (TD</a:t>
            </a:r>
            <a:r>
              <a:rPr lang="it-IT" sz="3000" baseline="-25000" dirty="0">
                <a:cs typeface="Arial" charset="0"/>
              </a:rPr>
              <a:t>50</a:t>
            </a:r>
            <a:r>
              <a:rPr lang="it-IT" sz="3000" dirty="0">
                <a:cs typeface="Arial" charset="0"/>
              </a:rPr>
              <a:t> &gt;&gt; &gt; ED</a:t>
            </a:r>
            <a:r>
              <a:rPr lang="it-IT" sz="3000" baseline="-25000" dirty="0">
                <a:cs typeface="Arial" charset="0"/>
              </a:rPr>
              <a:t>50</a:t>
            </a:r>
            <a:r>
              <a:rPr lang="it-IT" sz="3000" dirty="0">
                <a:cs typeface="Arial" charset="0"/>
              </a:rPr>
              <a:t>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3000" dirty="0">
                <a:cs typeface="Arial" charset="0"/>
              </a:rPr>
              <a:t>La </a:t>
            </a:r>
            <a:r>
              <a:rPr lang="it-IT" sz="3000" u="sng" dirty="0">
                <a:cs typeface="Arial" charset="0"/>
              </a:rPr>
              <a:t>finestra terapeutica</a:t>
            </a:r>
            <a:r>
              <a:rPr lang="it-IT" sz="3000" dirty="0">
                <a:cs typeface="Arial" charset="0"/>
              </a:rPr>
              <a:t> è l’intervallo di [C] nel quale si ottiene un buon risultato terapeutico senza che si manifestino effetti collaterali </a:t>
            </a:r>
            <a:endParaRPr lang="it-IT" sz="3000" dirty="0" smtClean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30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200" i="1" dirty="0" err="1">
                <a:cs typeface="Arial" charset="0"/>
              </a:rPr>
              <a:t>*dose</a:t>
            </a:r>
            <a:r>
              <a:rPr lang="it-IT" sz="2200" i="1" dirty="0">
                <a:cs typeface="Arial" charset="0"/>
              </a:rPr>
              <a:t> letale 50% (DL50)</a:t>
            </a:r>
            <a:endParaRPr lang="it-IT" sz="2200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F0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530225"/>
            <a:ext cx="89344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6418" y="665560"/>
            <a:ext cx="18414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4500" y="134541"/>
            <a:ext cx="84243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latin typeface="Symbol" pitchFamily="18" charset="2"/>
                <a:cs typeface="Arial" charset="0"/>
              </a:rPr>
              <a:t>Farmacon</a:t>
            </a:r>
            <a:r>
              <a:rPr lang="it-IT">
                <a:cs typeface="Arial" charset="0"/>
              </a:rPr>
              <a:t> (farmaco, drug) = rimedio, veleno </a:t>
            </a:r>
          </a:p>
          <a:p>
            <a:endParaRPr lang="it-IT">
              <a:cs typeface="Arial" charset="0"/>
            </a:endParaRPr>
          </a:p>
          <a:p>
            <a:r>
              <a:rPr lang="it-IT">
                <a:cs typeface="Arial" charset="0"/>
              </a:rPr>
              <a:t>Effetti benefici/terapeutici vs. effetti collaterali/eventi avversi</a:t>
            </a:r>
            <a:endParaRPr lang="it-IT"/>
          </a:p>
        </p:txBody>
      </p:sp>
      <p:sp>
        <p:nvSpPr>
          <p:cNvPr id="63492" name="AutoShape 4"/>
          <p:cNvSpPr>
            <a:spLocks noChangeAspect="1" noChangeArrowheads="1"/>
          </p:cNvSpPr>
          <p:nvPr/>
        </p:nvSpPr>
        <p:spPr bwMode="auto">
          <a:xfrm>
            <a:off x="948267" y="1094185"/>
            <a:ext cx="1318684" cy="228600"/>
          </a:xfrm>
          <a:prstGeom prst="rightArrow">
            <a:avLst>
              <a:gd name="adj1" fmla="val 50000"/>
              <a:gd name="adj2" fmla="val 81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44800" y="1014413"/>
            <a:ext cx="60473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dirty="0">
                <a:cs typeface="Arial" charset="0"/>
              </a:rPr>
              <a:t>Rischio/beneficio </a:t>
            </a:r>
            <a:endParaRPr lang="it-IT" dirty="0">
              <a:cs typeface="Arial" charset="0"/>
            </a:endParaRPr>
          </a:p>
          <a:p>
            <a:r>
              <a:rPr lang="it-IT" b="1" dirty="0">
                <a:cs typeface="Arial" charset="0"/>
              </a:rPr>
              <a:t>Costo/beneficio </a:t>
            </a:r>
            <a:endParaRPr lang="it-IT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1884" y="2332435"/>
            <a:ext cx="4800600" cy="7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b="1">
                <a:solidFill>
                  <a:schemeClr val="tx2"/>
                </a:solidFill>
                <a:cs typeface="Arial" charset="0"/>
              </a:rPr>
              <a:t>Un farmaco ideale dovrebbe…..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210734" y="3482578"/>
            <a:ext cx="4869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cs typeface="Arial" charset="0"/>
              </a:rPr>
              <a:t>Avere un basso rapporto rischio/beneficio </a:t>
            </a:r>
            <a:endParaRPr lang="it-IT">
              <a:cs typeface="Arial" charset="0"/>
            </a:endParaRPr>
          </a:p>
          <a:p>
            <a:r>
              <a:rPr lang="it-IT" b="1">
                <a:cs typeface="Arial" charset="0"/>
              </a:rPr>
              <a:t>Avere un basso rapporto costo/beneficio</a:t>
            </a:r>
            <a:endParaRPr lang="it-IT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950384" y="4543425"/>
            <a:ext cx="7363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>
                <a:cs typeface="Arial" charset="0"/>
              </a:rPr>
              <a:t>Agire attraverso un meccanismo specifico e selettivo </a:t>
            </a:r>
            <a:endParaRPr lang="it-IT">
              <a:cs typeface="Arial" charset="0"/>
            </a:endParaRPr>
          </a:p>
          <a:p>
            <a:endParaRPr lang="it-IT">
              <a:cs typeface="Arial" charset="0"/>
            </a:endParaRPr>
          </a:p>
          <a:p>
            <a:endParaRPr lang="it-IT">
              <a:cs typeface="Arial" charset="0"/>
            </a:endParaRPr>
          </a:p>
          <a:p>
            <a:r>
              <a:rPr lang="it-IT">
                <a:cs typeface="Arial" charset="0"/>
              </a:rPr>
              <a:t>attivo a basse dosi con una tossicità trascurabile (o assente) </a:t>
            </a:r>
            <a:endParaRPr lang="it-IT"/>
          </a:p>
        </p:txBody>
      </p:sp>
      <p:sp>
        <p:nvSpPr>
          <p:cNvPr id="63497" name="AutoShape 9"/>
          <p:cNvSpPr>
            <a:spLocks noChangeAspect="1" noChangeArrowheads="1"/>
          </p:cNvSpPr>
          <p:nvPr/>
        </p:nvSpPr>
        <p:spPr bwMode="auto">
          <a:xfrm>
            <a:off x="4282018" y="4994672"/>
            <a:ext cx="215900" cy="290513"/>
          </a:xfrm>
          <a:prstGeom prst="downArrow">
            <a:avLst>
              <a:gd name="adj1" fmla="val 50000"/>
              <a:gd name="adj2" fmla="val 5980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400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210733" y="3375423"/>
            <a:ext cx="6527800" cy="754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922867" y="4400550"/>
            <a:ext cx="7198784" cy="156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5251" y="136923"/>
            <a:ext cx="8989483" cy="59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2400" b="1">
                <a:sym typeface="Symbol" pitchFamily="18" charset="2"/>
              </a:rPr>
              <a:t>3) BIOLOGIA MOLECOLARE</a:t>
            </a:r>
          </a:p>
          <a:p>
            <a:pPr>
              <a:spcBef>
                <a:spcPct val="20000"/>
              </a:spcBef>
            </a:pPr>
            <a:endParaRPr lang="it-IT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u="sng">
                <a:sym typeface="Symbol" pitchFamily="18" charset="2"/>
              </a:rPr>
              <a:t>Vantaggi</a:t>
            </a:r>
            <a:r>
              <a:rPr lang="it-IT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isolamento, purificazione o clonazione dei recettori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informazioni su PM, struttura primaria, composizione in subunità e classificazione filogenetica dei recettori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determinazione della localizzazione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identificazione delle funzioni specifiche delle varie regioni del recettore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identificazione delle funzioni mediate dal recettore</a:t>
            </a:r>
          </a:p>
          <a:p>
            <a:pPr>
              <a:spcBef>
                <a:spcPct val="20000"/>
              </a:spcBef>
            </a:pPr>
            <a:endParaRPr lang="it-IT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it-IT" u="sng">
                <a:sym typeface="Symbol" pitchFamily="18" charset="2"/>
              </a:rPr>
              <a:t>Svantaggi</a:t>
            </a:r>
            <a:r>
              <a:rPr lang="it-IT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tecniche complesse e dispendiose</a:t>
            </a:r>
          </a:p>
          <a:p>
            <a:pPr>
              <a:spcBef>
                <a:spcPct val="20000"/>
              </a:spcBef>
            </a:pPr>
            <a:r>
              <a:rPr lang="it-IT">
                <a:sym typeface="Symbol" pitchFamily="18" charset="2"/>
              </a:rPr>
              <a:t>- la caratterizzazione finale del recettore richiede l’impiego di altre tecniche</a:t>
            </a:r>
          </a:p>
          <a:p>
            <a:pPr>
              <a:spcBef>
                <a:spcPct val="20000"/>
              </a:spcBef>
            </a:pPr>
            <a:endParaRPr lang="it-IT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96317" y="307301"/>
            <a:ext cx="59683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u="sng" dirty="0"/>
              <a:t>FARMACO</a:t>
            </a:r>
            <a:endParaRPr lang="it-IT" dirty="0"/>
          </a:p>
          <a:p>
            <a:pPr algn="ctr"/>
            <a:r>
              <a:rPr lang="it-IT" dirty="0"/>
              <a:t>Dal greco </a:t>
            </a:r>
            <a:r>
              <a:rPr lang="it-IT" i="1" dirty="0" err="1" smtClean="0"/>
              <a:t>phàrmakon</a:t>
            </a:r>
            <a:r>
              <a:rPr lang="it-IT" dirty="0" smtClean="0"/>
              <a:t> </a:t>
            </a:r>
            <a:r>
              <a:rPr lang="it-IT" dirty="0"/>
              <a:t>(principio attivo: rimedio o veleno)</a:t>
            </a:r>
          </a:p>
          <a:p>
            <a:pPr algn="ctr"/>
            <a:r>
              <a:rPr lang="it-IT" dirty="0"/>
              <a:t>Qualunque molecola dotata di attività biologica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459568" y="1210985"/>
            <a:ext cx="211243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572001" y="1210985"/>
            <a:ext cx="211243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1884" y="1968223"/>
            <a:ext cx="307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/>
              <a:t>Sostanze dotate di attività terapeutiche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35300" y="2639736"/>
            <a:ext cx="307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/>
              <a:t>Sostanze endogene: ormoni, neurormoni, neurotrasmettitori e autacoidi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850467" y="1968223"/>
            <a:ext cx="31961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/>
              <a:t>Sostanze di interesse tossicologico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572000" y="1210986"/>
            <a:ext cx="0" cy="118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27618" y="260648"/>
            <a:ext cx="7488767" cy="9715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97367" y="1858686"/>
            <a:ext cx="3323167" cy="7024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2747434" y="2558822"/>
            <a:ext cx="3649133" cy="124063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5723467" y="1858686"/>
            <a:ext cx="3323167" cy="7024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54518" y="5013176"/>
            <a:ext cx="89196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Per generare il loro effetto biologico, la maggior parte dei farmaci deve interagire con macromolecole specifiche (</a:t>
            </a:r>
            <a:r>
              <a:rPr lang="it-IT" b="1" dirty="0"/>
              <a:t>RECETTORI</a:t>
            </a:r>
            <a:r>
              <a:rPr lang="it-IT" dirty="0"/>
              <a:t>) dotate di propria funzione.</a:t>
            </a:r>
          </a:p>
          <a:p>
            <a:pPr algn="just">
              <a:lnSpc>
                <a:spcPct val="120000"/>
              </a:lnSpc>
            </a:pPr>
            <a:endParaRPr lang="it-IT" dirty="0"/>
          </a:p>
          <a:p>
            <a:pPr algn="just">
              <a:lnSpc>
                <a:spcPct val="120000"/>
              </a:lnSpc>
            </a:pPr>
            <a:r>
              <a:rPr lang="it-IT" dirty="0"/>
              <a:t>Un farmaco non crea un effetto, ma modula una </a:t>
            </a:r>
            <a:r>
              <a:rPr lang="it-IT" b="1" dirty="0"/>
              <a:t>FUNZIONE PREESISTENTE</a:t>
            </a:r>
            <a:r>
              <a:rPr lang="it-IT" dirty="0"/>
              <a:t> alterando lo stato funzionale del suo recettore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79512" y="4355812"/>
            <a:ext cx="598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i="1" dirty="0"/>
              <a:t>Paul </a:t>
            </a:r>
            <a:r>
              <a:rPr lang="it-IT" i="1" dirty="0" err="1"/>
              <a:t>Herlich</a:t>
            </a:r>
            <a:r>
              <a:rPr lang="it-IT" i="1" dirty="0"/>
              <a:t> (1845-1815): “</a:t>
            </a:r>
            <a:r>
              <a:rPr lang="it-IT" i="1" dirty="0" err="1"/>
              <a:t>Corpora</a:t>
            </a:r>
            <a:r>
              <a:rPr lang="it-IT" i="1" dirty="0"/>
              <a:t> non </a:t>
            </a:r>
            <a:r>
              <a:rPr lang="it-IT" i="1" dirty="0" err="1"/>
              <a:t>agunt</a:t>
            </a:r>
            <a:r>
              <a:rPr lang="it-IT" i="1" dirty="0"/>
              <a:t> </a:t>
            </a:r>
            <a:r>
              <a:rPr lang="it-IT" i="1" dirty="0" err="1"/>
              <a:t>nisi</a:t>
            </a:r>
            <a:r>
              <a:rPr lang="it-IT" i="1" dirty="0"/>
              <a:t> </a:t>
            </a:r>
            <a:r>
              <a:rPr lang="it-IT" i="1" dirty="0" err="1"/>
              <a:t>fixata</a:t>
            </a:r>
            <a:r>
              <a:rPr lang="it-IT" i="1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561975"/>
          </a:xfrm>
        </p:spPr>
        <p:txBody>
          <a:bodyPr/>
          <a:lstStyle/>
          <a:p>
            <a:r>
              <a:rPr lang="it-IT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Generalità e proprietà dei recettori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782241"/>
            <a:ext cx="9144000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62050" indent="-1162050" algn="ctr">
              <a:lnSpc>
                <a:spcPct val="110000"/>
              </a:lnSpc>
            </a:pPr>
            <a:r>
              <a:rPr lang="it-IT" b="1" u="sng" dirty="0"/>
              <a:t>RECETTORE</a:t>
            </a:r>
          </a:p>
          <a:p>
            <a:pPr marL="1162050" indent="-1162050" algn="ctr">
              <a:lnSpc>
                <a:spcPct val="110000"/>
              </a:lnSpc>
            </a:pPr>
            <a:endParaRPr lang="it-IT" sz="1200" u="sng" dirty="0"/>
          </a:p>
          <a:p>
            <a:pPr marL="1162050" indent="-1162050">
              <a:lnSpc>
                <a:spcPct val="110000"/>
              </a:lnSpc>
            </a:pPr>
            <a:r>
              <a:rPr lang="it-IT" dirty="0"/>
              <a:t>IUPHAR </a:t>
            </a:r>
            <a:r>
              <a:rPr lang="it-IT" dirty="0">
                <a:sym typeface="Wingdings 3" pitchFamily="18" charset="2"/>
              </a:rPr>
              <a:t> </a:t>
            </a:r>
            <a:r>
              <a:rPr lang="it-IT" dirty="0" smtClean="0">
                <a:sym typeface="Wingdings 3" pitchFamily="18" charset="2"/>
              </a:rPr>
              <a:t>macromolecola </a:t>
            </a:r>
            <a:r>
              <a:rPr lang="it-IT" dirty="0">
                <a:sym typeface="Wingdings 3" pitchFamily="18" charset="2"/>
              </a:rPr>
              <a:t>o insieme di macromolecole cellulari (generalmente di natura proteica) direttamente e specificatamente </a:t>
            </a:r>
            <a:r>
              <a:rPr lang="it-IT" dirty="0" smtClean="0">
                <a:sym typeface="Wingdings 3" pitchFamily="18" charset="2"/>
              </a:rPr>
              <a:t>deputate </a:t>
            </a:r>
            <a:r>
              <a:rPr lang="it-IT" dirty="0">
                <a:sym typeface="Wingdings 3" pitchFamily="18" charset="2"/>
              </a:rPr>
              <a:t>alla </a:t>
            </a:r>
            <a:r>
              <a:rPr lang="it-IT" b="1" dirty="0">
                <a:sym typeface="Wingdings 3" pitchFamily="18" charset="2"/>
              </a:rPr>
              <a:t>trasmissione di un segnale chimico</a:t>
            </a:r>
            <a:r>
              <a:rPr lang="it-IT" dirty="0">
                <a:sym typeface="Wingdings 3" pitchFamily="18" charset="2"/>
              </a:rPr>
              <a:t> fra e all’interno delle cellule. L’interazione fra sostanze chimiche, quali ormoni, neurotrasmettitori, farmaci o messaggeri intracellulari e i loro recettori è responsabile di un </a:t>
            </a:r>
            <a:r>
              <a:rPr lang="it-IT" b="1" dirty="0">
                <a:sym typeface="Wingdings 3" pitchFamily="18" charset="2"/>
              </a:rPr>
              <a:t>cambiamento delle funzioni cellulari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1734" y="3323035"/>
            <a:ext cx="84751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i="1">
                <a:sym typeface="Wingdings 3" pitchFamily="18" charset="2"/>
              </a:rPr>
              <a:t>Il recettore rappresenta la macromolecola a cui il farmaco si lega e di cui modifica la funzione</a:t>
            </a:r>
          </a:p>
          <a:p>
            <a:pPr algn="ctr"/>
            <a:endParaRPr lang="it-IT" sz="2000" i="1"/>
          </a:p>
        </p:txBody>
      </p:sp>
      <p:pic>
        <p:nvPicPr>
          <p:cNvPr id="7" name="Picture 2" descr="https://encrypted-tbn3.gstatic.com/images?q=tbn:ANd9GcSJsauGanmw9kNruq7qtScchVq5nUlnzeZbMgQmBtf6bWeRlB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94112" cy="236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075510"/>
            <a:ext cx="9171517" cy="22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I recettori possono essere:</a:t>
            </a:r>
          </a:p>
          <a:p>
            <a:pPr>
              <a:lnSpc>
                <a:spcPct val="110000"/>
              </a:lnSpc>
            </a:pPr>
            <a:r>
              <a:rPr lang="it-IT" dirty="0"/>
              <a:t>-Recettori per i neurotrasmettitori (</a:t>
            </a:r>
            <a:r>
              <a:rPr lang="it-IT" dirty="0" err="1"/>
              <a:t>es</a:t>
            </a:r>
            <a:r>
              <a:rPr lang="it-IT" dirty="0"/>
              <a:t>: </a:t>
            </a:r>
            <a:r>
              <a:rPr lang="it-IT" dirty="0" err="1"/>
              <a:t>nAChR</a:t>
            </a:r>
            <a:r>
              <a:rPr lang="it-IT" dirty="0"/>
              <a:t> x la </a:t>
            </a:r>
            <a:r>
              <a:rPr lang="it-IT" dirty="0" err="1"/>
              <a:t>D-tubocurarina</a:t>
            </a:r>
            <a:r>
              <a:rPr lang="it-IT" dirty="0"/>
              <a:t>)</a:t>
            </a:r>
          </a:p>
          <a:p>
            <a:pPr>
              <a:lnSpc>
                <a:spcPct val="110000"/>
              </a:lnSpc>
            </a:pPr>
            <a:r>
              <a:rPr lang="it-IT" dirty="0"/>
              <a:t>-Trasportatori o pompe (</a:t>
            </a:r>
            <a:r>
              <a:rPr lang="it-IT" dirty="0" err="1"/>
              <a:t>es</a:t>
            </a:r>
            <a:r>
              <a:rPr lang="it-IT" dirty="0"/>
              <a:t>: </a:t>
            </a:r>
            <a:r>
              <a:rPr lang="it-IT" dirty="0" err="1"/>
              <a:t>Na</a:t>
            </a:r>
            <a:r>
              <a:rPr lang="it-IT" baseline="30000" dirty="0" err="1"/>
              <a:t>+</a:t>
            </a:r>
            <a:r>
              <a:rPr lang="it-IT" dirty="0"/>
              <a:t>/K</a:t>
            </a:r>
            <a:r>
              <a:rPr lang="it-IT" baseline="30000" dirty="0"/>
              <a:t>+</a:t>
            </a:r>
            <a:r>
              <a:rPr lang="it-IT" dirty="0"/>
              <a:t>-ATPasi x la digossina)</a:t>
            </a:r>
          </a:p>
          <a:p>
            <a:pPr>
              <a:lnSpc>
                <a:spcPct val="110000"/>
              </a:lnSpc>
            </a:pPr>
            <a:r>
              <a:rPr lang="it-IT" dirty="0"/>
              <a:t>-Enzimi (</a:t>
            </a:r>
            <a:r>
              <a:rPr lang="it-IT" dirty="0" err="1"/>
              <a:t>es</a:t>
            </a:r>
            <a:r>
              <a:rPr lang="it-IT" dirty="0"/>
              <a:t>: COX x l’aspirina)</a:t>
            </a:r>
          </a:p>
          <a:p>
            <a:pPr>
              <a:lnSpc>
                <a:spcPct val="110000"/>
              </a:lnSpc>
            </a:pPr>
            <a:r>
              <a:rPr lang="it-IT" dirty="0"/>
              <a:t>-Canali ionici (</a:t>
            </a:r>
            <a:r>
              <a:rPr lang="it-IT" dirty="0" err="1"/>
              <a:t>es</a:t>
            </a:r>
            <a:r>
              <a:rPr lang="it-IT" dirty="0"/>
              <a:t>: calcio antagonisti e anestetici locali)</a:t>
            </a:r>
          </a:p>
          <a:p>
            <a:pPr>
              <a:lnSpc>
                <a:spcPct val="110000"/>
              </a:lnSpc>
            </a:pPr>
            <a:r>
              <a:rPr lang="it-IT" dirty="0"/>
              <a:t>-Acidi nucleici (</a:t>
            </a:r>
            <a:r>
              <a:rPr lang="it-IT" dirty="0" err="1"/>
              <a:t>es</a:t>
            </a:r>
            <a:r>
              <a:rPr lang="it-IT" dirty="0"/>
              <a:t>: DNA e RNA x antibiotici e antimitotici)</a:t>
            </a:r>
          </a:p>
          <a:p>
            <a:pPr>
              <a:lnSpc>
                <a:spcPct val="110000"/>
              </a:lnSpc>
            </a:pPr>
            <a:r>
              <a:rPr lang="it-IT" dirty="0"/>
              <a:t>-Proteine del </a:t>
            </a:r>
            <a:r>
              <a:rPr lang="it-IT" dirty="0" err="1"/>
              <a:t>citoscheletro</a:t>
            </a:r>
            <a:r>
              <a:rPr lang="it-IT" dirty="0"/>
              <a:t> (</a:t>
            </a:r>
            <a:r>
              <a:rPr lang="it-IT" dirty="0" err="1"/>
              <a:t>es</a:t>
            </a:r>
            <a:r>
              <a:rPr lang="it-IT" dirty="0"/>
              <a:t>: </a:t>
            </a:r>
            <a:r>
              <a:rPr lang="it-IT" dirty="0" err="1"/>
              <a:t>tubulina</a:t>
            </a:r>
            <a:r>
              <a:rPr lang="it-IT" dirty="0"/>
              <a:t> x colchicina)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5984" y="6239053"/>
            <a:ext cx="9179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itchFamily="18" charset="0"/>
              </a:rPr>
              <a:t>NB: diversi farmaci possono interagire su uno stesso complesso recettoriale a livello di diversi siti di legame (</a:t>
            </a:r>
            <a:r>
              <a:rPr lang="it-IT" i="1" dirty="0" err="1">
                <a:latin typeface="Times New Roman" pitchFamily="18" charset="0"/>
              </a:rPr>
              <a:t>es</a:t>
            </a:r>
            <a:r>
              <a:rPr lang="it-IT" i="1" dirty="0">
                <a:latin typeface="Times New Roman" pitchFamily="18" charset="0"/>
              </a:rPr>
              <a:t>: GABA, benzodiazepine e barbiturici a livello del complesso GABA</a:t>
            </a:r>
            <a:r>
              <a:rPr lang="it-IT" i="1" baseline="-25000" dirty="0">
                <a:latin typeface="Times New Roman" pitchFamily="18" charset="0"/>
              </a:rPr>
              <a:t>A</a:t>
            </a:r>
            <a:r>
              <a:rPr lang="it-IT" i="1" dirty="0">
                <a:latin typeface="Times New Roman" pitchFamily="18" charset="0"/>
              </a:rPr>
              <a:t>)</a:t>
            </a:r>
          </a:p>
        </p:txBody>
      </p:sp>
      <p:pic>
        <p:nvPicPr>
          <p:cNvPr id="152580" name="Picture 4" descr="http://4.bp.blogspot.com/-pcXlj1TeGRw/T2TBkVbgyiI/AAAAAAAAC8U/6BuvlmqxkhU/s320/farmac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3794"/>
          <a:stretch>
            <a:fillRect/>
          </a:stretch>
        </p:blipFill>
        <p:spPr bwMode="auto">
          <a:xfrm>
            <a:off x="1810743" y="-99392"/>
            <a:ext cx="5785593" cy="425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8359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79712" y="260648"/>
            <a:ext cx="50834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Esempi di </a:t>
            </a:r>
            <a:r>
              <a:rPr lang="it-IT" sz="3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targets</a:t>
            </a:r>
            <a:r>
              <a:rPr lang="it-IT" sz="3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biologici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4203</Words>
  <Application>Microsoft Office PowerPoint</Application>
  <PresentationFormat>Presentazione su schermo (4:3)</PresentationFormat>
  <Paragraphs>431</Paragraphs>
  <Slides>50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2" baseType="lpstr">
      <vt:lpstr>Struttura predefinita</vt:lpstr>
      <vt:lpstr>Prism Project</vt:lpstr>
      <vt:lpstr>INTERAZIONI FARMACO-RECETTORE E RISPOSTA QUANTITATIVA AI FARMACI</vt:lpstr>
      <vt:lpstr>Diapositiva 2</vt:lpstr>
      <vt:lpstr>Diapositiva 3</vt:lpstr>
      <vt:lpstr>Diapositiva 4</vt:lpstr>
      <vt:lpstr>Diapositiva 5</vt:lpstr>
      <vt:lpstr>Diapositiva 6</vt:lpstr>
      <vt:lpstr>Generalità e proprietà dei recettori</vt:lpstr>
      <vt:lpstr>Diapositiva 8</vt:lpstr>
      <vt:lpstr>Diapositiva 9</vt:lpstr>
      <vt:lpstr>Diapositiva 10</vt:lpstr>
      <vt:lpstr>Formazione del complesso farmaco-recettore</vt:lpstr>
      <vt:lpstr>Diapositiva 12</vt:lpstr>
      <vt:lpstr>CARATTERISTICHE DELL’INTERAZIONE F-R</vt:lpstr>
      <vt:lpstr>Diapositiva 14</vt:lpstr>
      <vt:lpstr>Diapositiva 15</vt:lpstr>
      <vt:lpstr>Diapositiva 16</vt:lpstr>
      <vt:lpstr>Diapositiva 17</vt:lpstr>
      <vt:lpstr>Diapositiva 18</vt:lpstr>
      <vt:lpstr>METODI DI STUDIO DEI RECETTORI</vt:lpstr>
      <vt:lpstr>METODI DI STUDIO DEI RECETTORI</vt:lpstr>
      <vt:lpstr>Diapositiva 21</vt:lpstr>
      <vt:lpstr>STUDI DI BINDING</vt:lpstr>
      <vt:lpstr>Diapositiva 23</vt:lpstr>
      <vt:lpstr>Diapositiva 24</vt:lpstr>
      <vt:lpstr>Diapositiva 25</vt:lpstr>
      <vt:lpstr>METODI DI STUDIO DEI RECETTORI</vt:lpstr>
      <vt:lpstr>Diapositiva 27</vt:lpstr>
      <vt:lpstr>Aspetti quantitativi delle risposte ai farmaci</vt:lpstr>
      <vt:lpstr>Curve concentrazione-risposta per agonisti</vt:lpstr>
      <vt:lpstr>Classificazione delle risposte farmacologiche</vt:lpstr>
      <vt:lpstr>Meccanismi di competizione</vt:lpstr>
      <vt:lpstr>POTENZA DI UN FARMACO</vt:lpstr>
      <vt:lpstr>EFFICACIA DI UN FARMACO</vt:lpstr>
      <vt:lpstr>Relazioni fra interazione F-R e risposta</vt:lpstr>
      <vt:lpstr>Modificazioni alla teoria dell’occupazione</vt:lpstr>
      <vt:lpstr>Agonisti e antagonisti</vt:lpstr>
      <vt:lpstr>Tipi di antagonismo</vt:lpstr>
      <vt:lpstr>Antagonismo sormontabile</vt:lpstr>
      <vt:lpstr>Diapositiva 39</vt:lpstr>
      <vt:lpstr>Come si valuta l’attività di un antagonista competitivo?</vt:lpstr>
      <vt:lpstr>Teoria dell’efficacia o attività intrinseca</vt:lpstr>
      <vt:lpstr>Diapositiva 42</vt:lpstr>
      <vt:lpstr>Diapositiva 43</vt:lpstr>
      <vt:lpstr>Agonisti parziali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>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INTERAZIONI FARMACO-RECETTORE E RISPOSTA QUANTITATIVA AI FARMACI</dc:title>
  <dc:creator>diana</dc:creator>
  <cp:lastModifiedBy>Diana Amantea</cp:lastModifiedBy>
  <cp:revision>133</cp:revision>
  <dcterms:created xsi:type="dcterms:W3CDTF">2005-10-16T09:15:38Z</dcterms:created>
  <dcterms:modified xsi:type="dcterms:W3CDTF">2013-10-04T12:15:58Z</dcterms:modified>
</cp:coreProperties>
</file>