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2" r:id="rId3"/>
    <p:sldId id="257" r:id="rId4"/>
    <p:sldId id="271" r:id="rId5"/>
    <p:sldId id="258" r:id="rId6"/>
    <p:sldId id="278" r:id="rId7"/>
    <p:sldId id="270" r:id="rId8"/>
    <p:sldId id="273" r:id="rId9"/>
    <p:sldId id="259" r:id="rId10"/>
    <p:sldId id="260" r:id="rId11"/>
    <p:sldId id="276" r:id="rId12"/>
    <p:sldId id="261" r:id="rId13"/>
    <p:sldId id="283" r:id="rId14"/>
    <p:sldId id="284" r:id="rId15"/>
    <p:sldId id="262" r:id="rId16"/>
    <p:sldId id="263" r:id="rId17"/>
    <p:sldId id="264" r:id="rId18"/>
    <p:sldId id="265" r:id="rId19"/>
    <p:sldId id="279" r:id="rId20"/>
    <p:sldId id="268" r:id="rId21"/>
    <p:sldId id="280" r:id="rId22"/>
    <p:sldId id="281" r:id="rId23"/>
    <p:sldId id="266" r:id="rId24"/>
    <p:sldId id="267" r:id="rId25"/>
    <p:sldId id="269" r:id="rId26"/>
  </p:sldIdLst>
  <p:sldSz cx="9144000" cy="6858000" type="screen4x3"/>
  <p:notesSz cx="6888163" cy="9623425"/>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FF4F"/>
    <a:srgbClr val="FF0000"/>
    <a:srgbClr val="990033"/>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080" autoAdjust="0"/>
  </p:normalViewPr>
  <p:slideViewPr>
    <p:cSldViewPr>
      <p:cViewPr>
        <p:scale>
          <a:sx n="65" d="100"/>
          <a:sy n="65" d="100"/>
        </p:scale>
        <p:origin x="-123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4500" cy="481013"/>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902075" y="0"/>
            <a:ext cx="2984500" cy="481013"/>
          </a:xfrm>
          <a:prstGeom prst="rect">
            <a:avLst/>
          </a:prstGeom>
        </p:spPr>
        <p:txBody>
          <a:bodyPr vert="horz" lIns="91440" tIns="45720" rIns="91440" bIns="45720" rtlCol="0"/>
          <a:lstStyle>
            <a:lvl1pPr algn="r">
              <a:defRPr sz="1200"/>
            </a:lvl1pPr>
          </a:lstStyle>
          <a:p>
            <a:pPr>
              <a:defRPr/>
            </a:pPr>
            <a:fld id="{7A06CB03-09D1-4E4A-908E-8356B4964BED}" type="datetimeFigureOut">
              <a:rPr lang="it-IT"/>
              <a:pPr>
                <a:defRPr/>
              </a:pPr>
              <a:t>30/10/2013</a:t>
            </a:fld>
            <a:endParaRPr lang="it-IT"/>
          </a:p>
        </p:txBody>
      </p:sp>
      <p:sp>
        <p:nvSpPr>
          <p:cNvPr id="4" name="Segnaposto immagine diapositiva 3"/>
          <p:cNvSpPr>
            <a:spLocks noGrp="1" noRot="1" noChangeAspect="1"/>
          </p:cNvSpPr>
          <p:nvPr>
            <p:ph type="sldImg" idx="2"/>
          </p:nvPr>
        </p:nvSpPr>
        <p:spPr>
          <a:xfrm>
            <a:off x="1039813" y="722313"/>
            <a:ext cx="4808537" cy="3608387"/>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8975" y="4570413"/>
            <a:ext cx="5510213" cy="43307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140825"/>
            <a:ext cx="2984500" cy="481013"/>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902075" y="9140825"/>
            <a:ext cx="2984500" cy="481013"/>
          </a:xfrm>
          <a:prstGeom prst="rect">
            <a:avLst/>
          </a:prstGeom>
        </p:spPr>
        <p:txBody>
          <a:bodyPr vert="horz" lIns="91440" tIns="45720" rIns="91440" bIns="45720" rtlCol="0" anchor="b"/>
          <a:lstStyle>
            <a:lvl1pPr algn="r">
              <a:defRPr sz="1200"/>
            </a:lvl1pPr>
          </a:lstStyle>
          <a:p>
            <a:pPr>
              <a:defRPr/>
            </a:pPr>
            <a:fld id="{9F164D9C-AA55-4E81-A7CB-400BE9ADD38C}"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9699"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dirty="0" smtClean="0"/>
          </a:p>
        </p:txBody>
      </p:sp>
      <p:sp>
        <p:nvSpPr>
          <p:cNvPr id="2970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10E2CF-6C5A-4C56-93C7-A5C5600FE4AE}" type="slidenum">
              <a:rPr lang="it-IT" smtClean="0"/>
              <a:pPr/>
              <a:t>3</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0723" name="Segnaposto note 2"/>
          <p:cNvSpPr>
            <a:spLocks noGrp="1"/>
          </p:cNvSpPr>
          <p:nvPr>
            <p:ph type="body" idx="1"/>
          </p:nvPr>
        </p:nvSpPr>
        <p:spPr bwMode="auto">
          <a:noFill/>
        </p:spPr>
        <p:txBody>
          <a:bodyPr wrap="square" numCol="1" anchor="t" anchorCtr="0" compatLnSpc="1">
            <a:prstTxWarp prst="textNoShape">
              <a:avLst/>
            </a:prstTxWarp>
          </a:bodyPr>
          <a:lstStyle/>
          <a:p>
            <a:r>
              <a:rPr lang="it-IT" smtClean="0"/>
              <a:t>T1R: taste receptors (recettori del gusto)</a:t>
            </a:r>
          </a:p>
        </p:txBody>
      </p:sp>
      <p:sp>
        <p:nvSpPr>
          <p:cNvPr id="3072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5792E4-6B3B-4A8B-AFB9-F9BFADE8DE27}" type="slidenum">
              <a:rPr lang="it-IT" smtClean="0"/>
              <a:pPr/>
              <a:t>5</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174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dirty="0" smtClean="0"/>
          </a:p>
        </p:txBody>
      </p:sp>
      <p:sp>
        <p:nvSpPr>
          <p:cNvPr id="3174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E986BD-DB9B-4900-AC32-F66BB062A429}" type="slidenum">
              <a:rPr lang="it-IT" smtClean="0"/>
              <a:pPr/>
              <a:t>6</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27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dirty="0" err="1" smtClean="0"/>
              <a:t>Shah</a:t>
            </a:r>
            <a:r>
              <a:rPr lang="it-IT" dirty="0" smtClean="0"/>
              <a:t> </a:t>
            </a:r>
            <a:r>
              <a:rPr lang="it-IT" dirty="0" err="1" smtClean="0"/>
              <a:t>et</a:t>
            </a:r>
            <a:r>
              <a:rPr lang="it-IT" dirty="0" smtClean="0"/>
              <a:t> al </a:t>
            </a:r>
            <a:r>
              <a:rPr lang="en-US" dirty="0" smtClean="0"/>
              <a:t>American Journal of Physiology - Cell </a:t>
            </a:r>
            <a:r>
              <a:rPr lang="en-US" dirty="0" err="1" smtClean="0"/>
              <a:t>PhysiologyPublished</a:t>
            </a:r>
            <a:r>
              <a:rPr lang="en-US" dirty="0" smtClean="0"/>
              <a:t> 1 February 2009Vol. 296no. C221-C232DOI: 10.1152/ajpcell.00514.2008</a:t>
            </a:r>
            <a:endParaRPr lang="it-IT" dirty="0" smtClean="0"/>
          </a:p>
        </p:txBody>
      </p:sp>
      <p:sp>
        <p:nvSpPr>
          <p:cNvPr id="3277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AECD74-BBF2-42C3-A465-67B72EB6593F}" type="slidenum">
              <a:rPr lang="it-IT" smtClean="0"/>
              <a:pPr/>
              <a:t>7</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379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379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0052C9-AFAF-4ABB-B400-877180E2A24A}" type="slidenum">
              <a:rPr lang="it-IT" smtClean="0"/>
              <a:pPr/>
              <a:t>8</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4819"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dirty="0" smtClean="0"/>
          </a:p>
        </p:txBody>
      </p:sp>
      <p:sp>
        <p:nvSpPr>
          <p:cNvPr id="3482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3DFB43-A5C7-4F6F-8BD8-DB1E9AA986EB}" type="slidenum">
              <a:rPr lang="it-IT" smtClean="0"/>
              <a:pPr/>
              <a:t>9</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r>
              <a:rPr lang="it-IT" smtClean="0"/>
              <a:t>ChTX: abnorme perdita di elettroliti ed H2O da parte delle cell intestinali</a:t>
            </a:r>
          </a:p>
          <a:p>
            <a:endParaRPr lang="it-IT" smtClean="0"/>
          </a:p>
        </p:txBody>
      </p:sp>
      <p:sp>
        <p:nvSpPr>
          <p:cNvPr id="358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5B78A9-F046-45C1-A5D3-34F66FD005BB}" type="slidenum">
              <a:rPr lang="it-IT" smtClean="0"/>
              <a:pPr/>
              <a:t>12</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686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dirty="0" smtClean="0"/>
          </a:p>
        </p:txBody>
      </p:sp>
      <p:sp>
        <p:nvSpPr>
          <p:cNvPr id="368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A226C9-1C96-4706-BDBA-2CF9A24DAF43}" type="slidenum">
              <a:rPr lang="it-IT" smtClean="0"/>
              <a:pPr/>
              <a:t>15</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7891"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dirty="0" smtClean="0"/>
          </a:p>
        </p:txBody>
      </p:sp>
      <p:sp>
        <p:nvSpPr>
          <p:cNvPr id="3789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9D9F3D-A82B-401E-A8BD-4AEF4F792D4A}" type="slidenum">
              <a:rPr lang="it-IT" smtClean="0"/>
              <a:pPr/>
              <a:t>17</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028"/>
            <a:ext cx="7772400" cy="1470422"/>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3E6EBDA-F612-4812-8D95-D78CBE872DD4}"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3D2BF19-83F3-496D-88C4-EE98E9FDF479}"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5035"/>
            <a:ext cx="2057400" cy="5850731"/>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5035"/>
            <a:ext cx="5969000" cy="5850731"/>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5FDE7F1-54E5-42BC-B73B-B8964E310BA5}"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E32D8AF-B3E1-4A5C-9F73-272A59B7F705}"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1784" y="4406504"/>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1784" y="29063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EF586CE-03C5-4BB1-B4D3-346202231FCC}"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736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277572C-90D6-47CF-9265-94883CFB2732}"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6085"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6085"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A4C54FA6-6C7F-4A22-A86E-AD2B8DDC3035}"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7D52D8AA-91CF-43BB-B26E-713DE6DE1CF5}"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50908F0D-8866-4558-815D-BDD843BD617D}"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2654"/>
            <a:ext cx="30077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1" y="2726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4703"/>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97B94CA-18C5-4430-B448-D777112A5BC9}"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817"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817"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95A39F4-723A-42F1-9D40-E8B196EED7FF}"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2000DF9-3918-489E-943E-4C7F6341B40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it/url?sa=i&amp;rct=j&amp;q=&amp;esrc=s&amp;frm=1&amp;source=images&amp;cd=&amp;cad=rja&amp;docid=qqeBQshwNoXUEM&amp;tbnid=9JeZ0t_60ZxiIM:&amp;ved=0CAUQjRw&amp;url=http://www.ibibiobase.com/projects/db-drd4/G_protein.htm&amp;ei=GBpsUu2SAoHXtQaa14HoBQ&amp;bvm=bv.55123115,d.bGE&amp;psig=AFQjCNH8u_vGpH0yrHL06KpdFLEGGwMt3A&amp;ust=1382902658067911"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t.wikipedia.org/wiki/File:GPCR-Zyklus.p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docid=RcPzxKodPNwhxM&amp;tbnid=fvEcJ3XQFz8BOM:&amp;ved=0CAUQjRw&amp;url=http://www.jbc.org/content/273/28/17299/F1.expansion&amp;ei=vhpsUtrSO8LMtQbFy4HYBQ&amp;bvm=bv.55123115,d.bGE&amp;psig=AFQjCNH-0q63u6pWj7d-x6X5U0JCDGAtXA&amp;ust=138290282656281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lstStyle/>
          <a:p>
            <a:pPr eaLnBrk="1" hangingPunct="1"/>
            <a:r>
              <a:rPr lang="it-IT" sz="3600" smtClean="0"/>
              <a:t>RECETTORI ACCOPPIATI ALLE PROTEINE G</a:t>
            </a:r>
            <a:br>
              <a:rPr lang="it-IT" sz="3600" smtClean="0"/>
            </a:br>
            <a:r>
              <a:rPr lang="it-IT" sz="3600" smtClean="0"/>
              <a:t>(GPCRs)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457200" y="188913"/>
            <a:ext cx="8229600" cy="706437"/>
          </a:xfrm>
        </p:spPr>
        <p:txBody>
          <a:bodyPr/>
          <a:lstStyle/>
          <a:p>
            <a:pPr eaLnBrk="1" hangingPunct="1"/>
            <a:r>
              <a:rPr lang="it-IT" sz="2600" b="1" smtClean="0"/>
              <a:t>Ciclo delle proteine G</a:t>
            </a:r>
          </a:p>
        </p:txBody>
      </p:sp>
      <p:sp>
        <p:nvSpPr>
          <p:cNvPr id="11267" name="Text Box 5"/>
          <p:cNvSpPr txBox="1">
            <a:spLocks noChangeArrowheads="1"/>
          </p:cNvSpPr>
          <p:nvPr/>
        </p:nvSpPr>
        <p:spPr bwMode="auto">
          <a:xfrm>
            <a:off x="233363" y="1433513"/>
            <a:ext cx="609600" cy="366712"/>
          </a:xfrm>
          <a:prstGeom prst="rect">
            <a:avLst/>
          </a:prstGeom>
          <a:noFill/>
          <a:ln w="9525">
            <a:noFill/>
            <a:miter lim="800000"/>
            <a:headEnd/>
            <a:tailEnd/>
          </a:ln>
        </p:spPr>
        <p:txBody>
          <a:bodyPr wrap="none">
            <a:spAutoFit/>
          </a:bodyPr>
          <a:lstStyle/>
          <a:p>
            <a:r>
              <a:rPr lang="it-IT"/>
              <a:t>L+R</a:t>
            </a:r>
          </a:p>
        </p:txBody>
      </p:sp>
      <p:sp>
        <p:nvSpPr>
          <p:cNvPr id="11268" name="Line 6"/>
          <p:cNvSpPr>
            <a:spLocks noChangeShapeType="1"/>
          </p:cNvSpPr>
          <p:nvPr/>
        </p:nvSpPr>
        <p:spPr bwMode="auto">
          <a:xfrm>
            <a:off x="900113" y="1628775"/>
            <a:ext cx="719137" cy="0"/>
          </a:xfrm>
          <a:prstGeom prst="line">
            <a:avLst/>
          </a:prstGeom>
          <a:noFill/>
          <a:ln w="9525">
            <a:solidFill>
              <a:schemeClr val="tx1"/>
            </a:solidFill>
            <a:round/>
            <a:headEnd/>
            <a:tailEnd type="triangle" w="med" len="med"/>
          </a:ln>
        </p:spPr>
        <p:txBody>
          <a:bodyPr/>
          <a:lstStyle/>
          <a:p>
            <a:endParaRPr lang="it-IT"/>
          </a:p>
        </p:txBody>
      </p:sp>
      <p:sp>
        <p:nvSpPr>
          <p:cNvPr id="11269" name="Text Box 7"/>
          <p:cNvSpPr txBox="1">
            <a:spLocks noChangeArrowheads="1"/>
          </p:cNvSpPr>
          <p:nvPr/>
        </p:nvSpPr>
        <p:spPr bwMode="auto">
          <a:xfrm>
            <a:off x="1547813" y="1433513"/>
            <a:ext cx="962025" cy="366712"/>
          </a:xfrm>
          <a:prstGeom prst="rect">
            <a:avLst/>
          </a:prstGeom>
          <a:noFill/>
          <a:ln w="9525">
            <a:noFill/>
            <a:miter lim="800000"/>
            <a:headEnd/>
            <a:tailEnd/>
          </a:ln>
        </p:spPr>
        <p:txBody>
          <a:bodyPr wrap="none">
            <a:spAutoFit/>
          </a:bodyPr>
          <a:lstStyle/>
          <a:p>
            <a:r>
              <a:rPr lang="it-IT"/>
              <a:t>L</a:t>
            </a:r>
            <a:r>
              <a:rPr lang="it-IT">
                <a:cs typeface="Arial" charset="0"/>
              </a:rPr>
              <a:t>─</a:t>
            </a:r>
            <a:r>
              <a:rPr lang="it-IT"/>
              <a:t>R</a:t>
            </a:r>
            <a:r>
              <a:rPr lang="it-IT" b="1">
                <a:solidFill>
                  <a:srgbClr val="FF0000"/>
                </a:solidFill>
                <a:cs typeface="Arial" charset="0"/>
              </a:rPr>
              <a:t>─</a:t>
            </a:r>
            <a:r>
              <a:rPr lang="it-IT" b="1">
                <a:solidFill>
                  <a:srgbClr val="FF0000"/>
                </a:solidFill>
              </a:rPr>
              <a:t>─</a:t>
            </a:r>
          </a:p>
        </p:txBody>
      </p:sp>
      <p:sp>
        <p:nvSpPr>
          <p:cNvPr id="11270" name="Oval 8"/>
          <p:cNvSpPr>
            <a:spLocks noChangeArrowheads="1"/>
          </p:cNvSpPr>
          <p:nvPr/>
        </p:nvSpPr>
        <p:spPr bwMode="auto">
          <a:xfrm>
            <a:off x="2484438" y="1414463"/>
            <a:ext cx="504825" cy="287337"/>
          </a:xfrm>
          <a:prstGeom prst="ellipse">
            <a:avLst/>
          </a:prstGeom>
          <a:solidFill>
            <a:schemeClr val="accent1"/>
          </a:solidFill>
          <a:ln w="9525">
            <a:solidFill>
              <a:schemeClr val="tx1"/>
            </a:solidFill>
            <a:round/>
            <a:headEnd/>
            <a:tailEnd/>
          </a:ln>
        </p:spPr>
        <p:txBody>
          <a:bodyPr wrap="none" anchor="ctr"/>
          <a:lstStyle/>
          <a:p>
            <a:pPr algn="ctr"/>
            <a:r>
              <a:rPr lang="it-IT" sz="2000" b="1">
                <a:sym typeface="Symbol" pitchFamily="18" charset="2"/>
              </a:rPr>
              <a:t></a:t>
            </a:r>
          </a:p>
        </p:txBody>
      </p:sp>
      <p:grpSp>
        <p:nvGrpSpPr>
          <p:cNvPr id="11271" name="Group 24"/>
          <p:cNvGrpSpPr>
            <a:grpSpLocks/>
          </p:cNvGrpSpPr>
          <p:nvPr/>
        </p:nvGrpSpPr>
        <p:grpSpPr bwMode="auto">
          <a:xfrm>
            <a:off x="2411413" y="1701800"/>
            <a:ext cx="719137" cy="287338"/>
            <a:chOff x="1519" y="1072"/>
            <a:chExt cx="453" cy="181"/>
          </a:xfrm>
        </p:grpSpPr>
        <p:sp>
          <p:nvSpPr>
            <p:cNvPr id="11309" name="Rectangle 9"/>
            <p:cNvSpPr>
              <a:spLocks noChangeArrowheads="1"/>
            </p:cNvSpPr>
            <p:nvPr/>
          </p:nvSpPr>
          <p:spPr bwMode="auto">
            <a:xfrm>
              <a:off x="1519" y="1072"/>
              <a:ext cx="272" cy="181"/>
            </a:xfrm>
            <a:prstGeom prst="rect">
              <a:avLst/>
            </a:prstGeom>
            <a:solidFill>
              <a:schemeClr val="accent1"/>
            </a:solidFill>
            <a:ln w="9525">
              <a:solidFill>
                <a:schemeClr val="tx1"/>
              </a:solidFill>
              <a:miter lim="800000"/>
              <a:headEnd/>
              <a:tailEnd/>
            </a:ln>
          </p:spPr>
          <p:txBody>
            <a:bodyPr wrap="none" anchor="ctr"/>
            <a:lstStyle/>
            <a:p>
              <a:pPr algn="ctr"/>
              <a:r>
                <a:rPr lang="it-IT" sz="2000" b="1">
                  <a:sym typeface="Symbol" pitchFamily="18" charset="2"/>
                </a:rPr>
                <a:t></a:t>
              </a:r>
            </a:p>
          </p:txBody>
        </p:sp>
        <p:sp>
          <p:nvSpPr>
            <p:cNvPr id="11310" name="Rectangle 10"/>
            <p:cNvSpPr>
              <a:spLocks noChangeArrowheads="1"/>
            </p:cNvSpPr>
            <p:nvPr/>
          </p:nvSpPr>
          <p:spPr bwMode="auto">
            <a:xfrm>
              <a:off x="1791" y="1072"/>
              <a:ext cx="181" cy="136"/>
            </a:xfrm>
            <a:prstGeom prst="rect">
              <a:avLst/>
            </a:prstGeom>
            <a:solidFill>
              <a:schemeClr val="accent1"/>
            </a:solidFill>
            <a:ln w="9525">
              <a:solidFill>
                <a:schemeClr val="tx1"/>
              </a:solidFill>
              <a:miter lim="800000"/>
              <a:headEnd/>
              <a:tailEnd/>
            </a:ln>
          </p:spPr>
          <p:txBody>
            <a:bodyPr wrap="none" anchor="ctr"/>
            <a:lstStyle/>
            <a:p>
              <a:pPr algn="ctr"/>
              <a:r>
                <a:rPr lang="it-IT" sz="2000" b="1">
                  <a:sym typeface="Symbol" pitchFamily="18" charset="2"/>
                </a:rPr>
                <a:t></a:t>
              </a:r>
            </a:p>
          </p:txBody>
        </p:sp>
      </p:grpSp>
      <p:sp>
        <p:nvSpPr>
          <p:cNvPr id="11272" name="Line 14"/>
          <p:cNvSpPr>
            <a:spLocks noChangeShapeType="1"/>
          </p:cNvSpPr>
          <p:nvPr/>
        </p:nvSpPr>
        <p:spPr bwMode="auto">
          <a:xfrm>
            <a:off x="3276600" y="1628775"/>
            <a:ext cx="2590800" cy="0"/>
          </a:xfrm>
          <a:prstGeom prst="line">
            <a:avLst/>
          </a:prstGeom>
          <a:noFill/>
          <a:ln w="9525">
            <a:solidFill>
              <a:schemeClr val="tx1"/>
            </a:solidFill>
            <a:round/>
            <a:headEnd/>
            <a:tailEnd type="triangle" w="med" len="med"/>
          </a:ln>
        </p:spPr>
        <p:txBody>
          <a:bodyPr/>
          <a:lstStyle/>
          <a:p>
            <a:endParaRPr lang="it-IT"/>
          </a:p>
        </p:txBody>
      </p:sp>
      <p:sp>
        <p:nvSpPr>
          <p:cNvPr id="11273" name="Text Box 15"/>
          <p:cNvSpPr txBox="1">
            <a:spLocks noChangeArrowheads="1"/>
          </p:cNvSpPr>
          <p:nvPr/>
        </p:nvSpPr>
        <p:spPr bwMode="auto">
          <a:xfrm>
            <a:off x="2679700" y="1263650"/>
            <a:ext cx="684213" cy="368300"/>
          </a:xfrm>
          <a:prstGeom prst="rect">
            <a:avLst/>
          </a:prstGeom>
          <a:noFill/>
          <a:ln w="9525">
            <a:noFill/>
            <a:miter lim="800000"/>
            <a:headEnd/>
            <a:tailEnd/>
          </a:ln>
        </p:spPr>
        <p:txBody>
          <a:bodyPr wrap="none">
            <a:spAutoFit/>
          </a:bodyPr>
          <a:lstStyle/>
          <a:p>
            <a:r>
              <a:rPr lang="it-IT" b="1"/>
              <a:t>GDP</a:t>
            </a:r>
          </a:p>
        </p:txBody>
      </p:sp>
      <p:sp>
        <p:nvSpPr>
          <p:cNvPr id="11274" name="Freeform 16"/>
          <p:cNvSpPr>
            <a:spLocks/>
          </p:cNvSpPr>
          <p:nvPr/>
        </p:nvSpPr>
        <p:spPr bwMode="auto">
          <a:xfrm>
            <a:off x="4354513" y="1628775"/>
            <a:ext cx="649287" cy="288925"/>
          </a:xfrm>
          <a:custGeom>
            <a:avLst/>
            <a:gdLst>
              <a:gd name="T0" fmla="*/ 0 w 409"/>
              <a:gd name="T1" fmla="*/ 0 h 182"/>
              <a:gd name="T2" fmla="*/ 2147483647 w 409"/>
              <a:gd name="T3" fmla="*/ 2147483647 h 182"/>
              <a:gd name="T4" fmla="*/ 2147483647 w 409"/>
              <a:gd name="T5" fmla="*/ 2147483647 h 182"/>
              <a:gd name="T6" fmla="*/ 0 60000 65536"/>
              <a:gd name="T7" fmla="*/ 0 60000 65536"/>
              <a:gd name="T8" fmla="*/ 0 60000 65536"/>
              <a:gd name="T9" fmla="*/ 0 w 409"/>
              <a:gd name="T10" fmla="*/ 0 h 182"/>
              <a:gd name="T11" fmla="*/ 409 w 409"/>
              <a:gd name="T12" fmla="*/ 182 h 182"/>
            </a:gdLst>
            <a:ahLst/>
            <a:cxnLst>
              <a:cxn ang="T6">
                <a:pos x="T0" y="T1"/>
              </a:cxn>
              <a:cxn ang="T7">
                <a:pos x="T2" y="T3"/>
              </a:cxn>
              <a:cxn ang="T8">
                <a:pos x="T4" y="T5"/>
              </a:cxn>
            </a:cxnLst>
            <a:rect l="T9" t="T10" r="T11" b="T12"/>
            <a:pathLst>
              <a:path w="409" h="182">
                <a:moveTo>
                  <a:pt x="0" y="0"/>
                </a:moveTo>
                <a:cubicBezTo>
                  <a:pt x="125" y="8"/>
                  <a:pt x="250" y="16"/>
                  <a:pt x="318" y="46"/>
                </a:cubicBezTo>
                <a:cubicBezTo>
                  <a:pt x="386" y="76"/>
                  <a:pt x="394" y="159"/>
                  <a:pt x="409" y="182"/>
                </a:cubicBezTo>
              </a:path>
            </a:pathLst>
          </a:custGeom>
          <a:noFill/>
          <a:ln w="9525">
            <a:solidFill>
              <a:schemeClr val="tx1"/>
            </a:solidFill>
            <a:round/>
            <a:headEnd/>
            <a:tailEnd type="triangle" w="med" len="med"/>
          </a:ln>
        </p:spPr>
        <p:txBody>
          <a:bodyPr/>
          <a:lstStyle/>
          <a:p>
            <a:endParaRPr lang="it-IT"/>
          </a:p>
        </p:txBody>
      </p:sp>
      <p:sp>
        <p:nvSpPr>
          <p:cNvPr id="11275" name="Text Box 17"/>
          <p:cNvSpPr txBox="1">
            <a:spLocks noChangeArrowheads="1"/>
          </p:cNvSpPr>
          <p:nvPr/>
        </p:nvSpPr>
        <p:spPr bwMode="auto">
          <a:xfrm>
            <a:off x="4684713" y="1838325"/>
            <a:ext cx="679450" cy="366713"/>
          </a:xfrm>
          <a:prstGeom prst="rect">
            <a:avLst/>
          </a:prstGeom>
          <a:noFill/>
          <a:ln w="9525">
            <a:noFill/>
            <a:miter lim="800000"/>
            <a:headEnd/>
            <a:tailEnd/>
          </a:ln>
        </p:spPr>
        <p:txBody>
          <a:bodyPr wrap="none">
            <a:spAutoFit/>
          </a:bodyPr>
          <a:lstStyle/>
          <a:p>
            <a:r>
              <a:rPr lang="it-IT"/>
              <a:t>GDP</a:t>
            </a:r>
          </a:p>
        </p:txBody>
      </p:sp>
      <p:sp>
        <p:nvSpPr>
          <p:cNvPr id="11276" name="Freeform 18"/>
          <p:cNvSpPr>
            <a:spLocks/>
          </p:cNvSpPr>
          <p:nvPr/>
        </p:nvSpPr>
        <p:spPr bwMode="auto">
          <a:xfrm flipH="1" flipV="1">
            <a:off x="3779838" y="1339850"/>
            <a:ext cx="650875" cy="288925"/>
          </a:xfrm>
          <a:custGeom>
            <a:avLst/>
            <a:gdLst>
              <a:gd name="T0" fmla="*/ 0 w 409"/>
              <a:gd name="T1" fmla="*/ 0 h 182"/>
              <a:gd name="T2" fmla="*/ 2147483647 w 409"/>
              <a:gd name="T3" fmla="*/ 2147483647 h 182"/>
              <a:gd name="T4" fmla="*/ 2147483647 w 409"/>
              <a:gd name="T5" fmla="*/ 2147483647 h 182"/>
              <a:gd name="T6" fmla="*/ 0 60000 65536"/>
              <a:gd name="T7" fmla="*/ 0 60000 65536"/>
              <a:gd name="T8" fmla="*/ 0 60000 65536"/>
              <a:gd name="T9" fmla="*/ 0 w 409"/>
              <a:gd name="T10" fmla="*/ 0 h 182"/>
              <a:gd name="T11" fmla="*/ 409 w 409"/>
              <a:gd name="T12" fmla="*/ 182 h 182"/>
            </a:gdLst>
            <a:ahLst/>
            <a:cxnLst>
              <a:cxn ang="T6">
                <a:pos x="T0" y="T1"/>
              </a:cxn>
              <a:cxn ang="T7">
                <a:pos x="T2" y="T3"/>
              </a:cxn>
              <a:cxn ang="T8">
                <a:pos x="T4" y="T5"/>
              </a:cxn>
            </a:cxnLst>
            <a:rect l="T9" t="T10" r="T11" b="T12"/>
            <a:pathLst>
              <a:path w="409" h="182">
                <a:moveTo>
                  <a:pt x="0" y="0"/>
                </a:moveTo>
                <a:cubicBezTo>
                  <a:pt x="125" y="8"/>
                  <a:pt x="250" y="16"/>
                  <a:pt x="318" y="46"/>
                </a:cubicBezTo>
                <a:cubicBezTo>
                  <a:pt x="386" y="76"/>
                  <a:pt x="394" y="159"/>
                  <a:pt x="409" y="182"/>
                </a:cubicBezTo>
              </a:path>
            </a:pathLst>
          </a:custGeom>
          <a:noFill/>
          <a:ln w="9525">
            <a:solidFill>
              <a:schemeClr val="tx1"/>
            </a:solidFill>
            <a:round/>
            <a:headEnd/>
            <a:tailEnd type="none" w="med" len="med"/>
          </a:ln>
        </p:spPr>
        <p:txBody>
          <a:bodyPr/>
          <a:lstStyle/>
          <a:p>
            <a:endParaRPr lang="it-IT"/>
          </a:p>
        </p:txBody>
      </p:sp>
      <p:sp>
        <p:nvSpPr>
          <p:cNvPr id="11277" name="Text Box 19"/>
          <p:cNvSpPr txBox="1">
            <a:spLocks noChangeArrowheads="1"/>
          </p:cNvSpPr>
          <p:nvPr/>
        </p:nvSpPr>
        <p:spPr bwMode="auto">
          <a:xfrm>
            <a:off x="3486150" y="1046163"/>
            <a:ext cx="654050" cy="366712"/>
          </a:xfrm>
          <a:prstGeom prst="rect">
            <a:avLst/>
          </a:prstGeom>
          <a:noFill/>
          <a:ln w="9525">
            <a:noFill/>
            <a:miter lim="800000"/>
            <a:headEnd/>
            <a:tailEnd/>
          </a:ln>
        </p:spPr>
        <p:txBody>
          <a:bodyPr wrap="none">
            <a:spAutoFit/>
          </a:bodyPr>
          <a:lstStyle/>
          <a:p>
            <a:r>
              <a:rPr lang="it-IT"/>
              <a:t>GTP</a:t>
            </a:r>
          </a:p>
        </p:txBody>
      </p:sp>
      <p:sp>
        <p:nvSpPr>
          <p:cNvPr id="11278" name="AutoShape 20"/>
          <p:cNvSpPr>
            <a:spLocks noChangeArrowheads="1"/>
          </p:cNvSpPr>
          <p:nvPr/>
        </p:nvSpPr>
        <p:spPr bwMode="auto">
          <a:xfrm>
            <a:off x="6084888" y="1484313"/>
            <a:ext cx="431800" cy="288925"/>
          </a:xfrm>
          <a:prstGeom prst="flowChartPreparation">
            <a:avLst/>
          </a:prstGeom>
          <a:solidFill>
            <a:schemeClr val="accent1"/>
          </a:solidFill>
          <a:ln w="9525">
            <a:solidFill>
              <a:schemeClr val="tx1"/>
            </a:solidFill>
            <a:miter lim="800000"/>
            <a:headEnd/>
            <a:tailEnd/>
          </a:ln>
        </p:spPr>
        <p:txBody>
          <a:bodyPr wrap="none" anchor="ctr"/>
          <a:lstStyle/>
          <a:p>
            <a:pPr algn="ctr"/>
            <a:r>
              <a:rPr lang="it-IT" sz="2000" b="1">
                <a:sym typeface="Symbol" pitchFamily="18" charset="2"/>
              </a:rPr>
              <a:t></a:t>
            </a:r>
          </a:p>
        </p:txBody>
      </p:sp>
      <p:sp>
        <p:nvSpPr>
          <p:cNvPr id="11279" name="Text Box 22"/>
          <p:cNvSpPr txBox="1">
            <a:spLocks noChangeArrowheads="1"/>
          </p:cNvSpPr>
          <p:nvPr/>
        </p:nvSpPr>
        <p:spPr bwMode="auto">
          <a:xfrm>
            <a:off x="6227763" y="1317625"/>
            <a:ext cx="658812" cy="369888"/>
          </a:xfrm>
          <a:prstGeom prst="rect">
            <a:avLst/>
          </a:prstGeom>
          <a:noFill/>
          <a:ln w="9525">
            <a:noFill/>
            <a:miter lim="800000"/>
            <a:headEnd/>
            <a:tailEnd/>
          </a:ln>
        </p:spPr>
        <p:txBody>
          <a:bodyPr wrap="none">
            <a:spAutoFit/>
          </a:bodyPr>
          <a:lstStyle/>
          <a:p>
            <a:r>
              <a:rPr lang="it-IT" b="1"/>
              <a:t>GTP</a:t>
            </a:r>
          </a:p>
        </p:txBody>
      </p:sp>
      <p:grpSp>
        <p:nvGrpSpPr>
          <p:cNvPr id="11280" name="Group 25"/>
          <p:cNvGrpSpPr>
            <a:grpSpLocks/>
          </p:cNvGrpSpPr>
          <p:nvPr/>
        </p:nvGrpSpPr>
        <p:grpSpPr bwMode="auto">
          <a:xfrm>
            <a:off x="7453313" y="1485900"/>
            <a:ext cx="719137" cy="287338"/>
            <a:chOff x="1519" y="1072"/>
            <a:chExt cx="453" cy="181"/>
          </a:xfrm>
        </p:grpSpPr>
        <p:sp>
          <p:nvSpPr>
            <p:cNvPr id="11307" name="Rectangle 26"/>
            <p:cNvSpPr>
              <a:spLocks noChangeArrowheads="1"/>
            </p:cNvSpPr>
            <p:nvPr/>
          </p:nvSpPr>
          <p:spPr bwMode="auto">
            <a:xfrm>
              <a:off x="1519" y="1072"/>
              <a:ext cx="272" cy="181"/>
            </a:xfrm>
            <a:prstGeom prst="rect">
              <a:avLst/>
            </a:prstGeom>
            <a:solidFill>
              <a:schemeClr val="accent1"/>
            </a:solidFill>
            <a:ln w="9525">
              <a:solidFill>
                <a:schemeClr val="tx1"/>
              </a:solidFill>
              <a:miter lim="800000"/>
              <a:headEnd/>
              <a:tailEnd/>
            </a:ln>
          </p:spPr>
          <p:txBody>
            <a:bodyPr wrap="none" anchor="ctr"/>
            <a:lstStyle/>
            <a:p>
              <a:pPr algn="ctr"/>
              <a:r>
                <a:rPr lang="it-IT" sz="2000" b="1">
                  <a:sym typeface="Symbol" pitchFamily="18" charset="2"/>
                </a:rPr>
                <a:t></a:t>
              </a:r>
            </a:p>
          </p:txBody>
        </p:sp>
        <p:sp>
          <p:nvSpPr>
            <p:cNvPr id="11308" name="Rectangle 27"/>
            <p:cNvSpPr>
              <a:spLocks noChangeArrowheads="1"/>
            </p:cNvSpPr>
            <p:nvPr/>
          </p:nvSpPr>
          <p:spPr bwMode="auto">
            <a:xfrm>
              <a:off x="1791" y="1072"/>
              <a:ext cx="181" cy="136"/>
            </a:xfrm>
            <a:prstGeom prst="rect">
              <a:avLst/>
            </a:prstGeom>
            <a:solidFill>
              <a:schemeClr val="accent1"/>
            </a:solidFill>
            <a:ln w="9525">
              <a:solidFill>
                <a:schemeClr val="tx1"/>
              </a:solidFill>
              <a:miter lim="800000"/>
              <a:headEnd/>
              <a:tailEnd/>
            </a:ln>
          </p:spPr>
          <p:txBody>
            <a:bodyPr wrap="none" anchor="ctr"/>
            <a:lstStyle/>
            <a:p>
              <a:pPr algn="ctr"/>
              <a:r>
                <a:rPr lang="it-IT" sz="2000" b="1">
                  <a:sym typeface="Symbol" pitchFamily="18" charset="2"/>
                </a:rPr>
                <a:t></a:t>
              </a:r>
            </a:p>
          </p:txBody>
        </p:sp>
      </p:grpSp>
      <p:sp>
        <p:nvSpPr>
          <p:cNvPr id="11281" name="Line 28"/>
          <p:cNvSpPr>
            <a:spLocks noChangeShapeType="1"/>
          </p:cNvSpPr>
          <p:nvPr/>
        </p:nvSpPr>
        <p:spPr bwMode="auto">
          <a:xfrm>
            <a:off x="6300788" y="1916113"/>
            <a:ext cx="0" cy="1225550"/>
          </a:xfrm>
          <a:prstGeom prst="line">
            <a:avLst/>
          </a:prstGeom>
          <a:noFill/>
          <a:ln w="9525">
            <a:solidFill>
              <a:schemeClr val="tx1"/>
            </a:solidFill>
            <a:round/>
            <a:headEnd/>
            <a:tailEnd type="triangle" w="med" len="med"/>
          </a:ln>
        </p:spPr>
        <p:txBody>
          <a:bodyPr/>
          <a:lstStyle/>
          <a:p>
            <a:endParaRPr lang="it-IT"/>
          </a:p>
        </p:txBody>
      </p:sp>
      <p:sp>
        <p:nvSpPr>
          <p:cNvPr id="11282" name="Line 29"/>
          <p:cNvSpPr>
            <a:spLocks noChangeShapeType="1"/>
          </p:cNvSpPr>
          <p:nvPr/>
        </p:nvSpPr>
        <p:spPr bwMode="auto">
          <a:xfrm>
            <a:off x="7740650" y="1916113"/>
            <a:ext cx="0" cy="3025775"/>
          </a:xfrm>
          <a:prstGeom prst="line">
            <a:avLst/>
          </a:prstGeom>
          <a:noFill/>
          <a:ln w="9525">
            <a:solidFill>
              <a:schemeClr val="tx1"/>
            </a:solidFill>
            <a:round/>
            <a:headEnd/>
            <a:tailEnd type="triangle" w="med" len="med"/>
          </a:ln>
        </p:spPr>
        <p:txBody>
          <a:bodyPr/>
          <a:lstStyle/>
          <a:p>
            <a:endParaRPr lang="it-IT"/>
          </a:p>
        </p:txBody>
      </p:sp>
      <p:sp>
        <p:nvSpPr>
          <p:cNvPr id="11283" name="AutoShape 30"/>
          <p:cNvSpPr>
            <a:spLocks noChangeArrowheads="1"/>
          </p:cNvSpPr>
          <p:nvPr/>
        </p:nvSpPr>
        <p:spPr bwMode="auto">
          <a:xfrm>
            <a:off x="6084888" y="3500438"/>
            <a:ext cx="431800" cy="288925"/>
          </a:xfrm>
          <a:prstGeom prst="flowChartPreparation">
            <a:avLst/>
          </a:prstGeom>
          <a:solidFill>
            <a:schemeClr val="accent1"/>
          </a:solidFill>
          <a:ln w="9525">
            <a:solidFill>
              <a:schemeClr val="tx1"/>
            </a:solidFill>
            <a:miter lim="800000"/>
            <a:headEnd/>
            <a:tailEnd/>
          </a:ln>
        </p:spPr>
        <p:txBody>
          <a:bodyPr wrap="none" anchor="ctr"/>
          <a:lstStyle/>
          <a:p>
            <a:pPr algn="ctr"/>
            <a:r>
              <a:rPr lang="it-IT" sz="2000" b="1">
                <a:sym typeface="Symbol" pitchFamily="18" charset="2"/>
              </a:rPr>
              <a:t></a:t>
            </a:r>
          </a:p>
        </p:txBody>
      </p:sp>
      <p:sp>
        <p:nvSpPr>
          <p:cNvPr id="11284" name="Text Box 31"/>
          <p:cNvSpPr txBox="1">
            <a:spLocks noChangeArrowheads="1"/>
          </p:cNvSpPr>
          <p:nvPr/>
        </p:nvSpPr>
        <p:spPr bwMode="auto">
          <a:xfrm>
            <a:off x="6227763" y="3316288"/>
            <a:ext cx="658812" cy="368300"/>
          </a:xfrm>
          <a:prstGeom prst="rect">
            <a:avLst/>
          </a:prstGeom>
          <a:noFill/>
          <a:ln w="9525">
            <a:noFill/>
            <a:miter lim="800000"/>
            <a:headEnd/>
            <a:tailEnd/>
          </a:ln>
        </p:spPr>
        <p:txBody>
          <a:bodyPr wrap="none">
            <a:spAutoFit/>
          </a:bodyPr>
          <a:lstStyle/>
          <a:p>
            <a:r>
              <a:rPr lang="it-IT" b="1"/>
              <a:t>GTP</a:t>
            </a:r>
          </a:p>
        </p:txBody>
      </p:sp>
      <p:grpSp>
        <p:nvGrpSpPr>
          <p:cNvPr id="11285" name="Group 32"/>
          <p:cNvGrpSpPr>
            <a:grpSpLocks/>
          </p:cNvGrpSpPr>
          <p:nvPr/>
        </p:nvGrpSpPr>
        <p:grpSpPr bwMode="auto">
          <a:xfrm>
            <a:off x="7453313" y="5086350"/>
            <a:ext cx="719137" cy="287338"/>
            <a:chOff x="1519" y="1072"/>
            <a:chExt cx="453" cy="181"/>
          </a:xfrm>
        </p:grpSpPr>
        <p:sp>
          <p:nvSpPr>
            <p:cNvPr id="11305" name="Rectangle 33"/>
            <p:cNvSpPr>
              <a:spLocks noChangeArrowheads="1"/>
            </p:cNvSpPr>
            <p:nvPr/>
          </p:nvSpPr>
          <p:spPr bwMode="auto">
            <a:xfrm>
              <a:off x="1519" y="1072"/>
              <a:ext cx="272" cy="181"/>
            </a:xfrm>
            <a:prstGeom prst="rect">
              <a:avLst/>
            </a:prstGeom>
            <a:solidFill>
              <a:schemeClr val="accent1"/>
            </a:solidFill>
            <a:ln w="9525">
              <a:solidFill>
                <a:schemeClr val="tx1"/>
              </a:solidFill>
              <a:miter lim="800000"/>
              <a:headEnd/>
              <a:tailEnd/>
            </a:ln>
          </p:spPr>
          <p:txBody>
            <a:bodyPr wrap="none" anchor="ctr"/>
            <a:lstStyle/>
            <a:p>
              <a:pPr algn="ctr"/>
              <a:r>
                <a:rPr lang="it-IT" sz="2000" b="1">
                  <a:sym typeface="Symbol" pitchFamily="18" charset="2"/>
                </a:rPr>
                <a:t></a:t>
              </a:r>
            </a:p>
          </p:txBody>
        </p:sp>
        <p:sp>
          <p:nvSpPr>
            <p:cNvPr id="11306" name="Rectangle 34"/>
            <p:cNvSpPr>
              <a:spLocks noChangeArrowheads="1"/>
            </p:cNvSpPr>
            <p:nvPr/>
          </p:nvSpPr>
          <p:spPr bwMode="auto">
            <a:xfrm>
              <a:off x="1791" y="1072"/>
              <a:ext cx="181" cy="136"/>
            </a:xfrm>
            <a:prstGeom prst="rect">
              <a:avLst/>
            </a:prstGeom>
            <a:solidFill>
              <a:schemeClr val="accent1"/>
            </a:solidFill>
            <a:ln w="9525">
              <a:solidFill>
                <a:schemeClr val="tx1"/>
              </a:solidFill>
              <a:miter lim="800000"/>
              <a:headEnd/>
              <a:tailEnd/>
            </a:ln>
          </p:spPr>
          <p:txBody>
            <a:bodyPr wrap="none" anchor="ctr"/>
            <a:lstStyle/>
            <a:p>
              <a:pPr algn="ctr"/>
              <a:r>
                <a:rPr lang="it-IT" sz="2000" b="1">
                  <a:sym typeface="Symbol" pitchFamily="18" charset="2"/>
                </a:rPr>
                <a:t></a:t>
              </a:r>
            </a:p>
          </p:txBody>
        </p:sp>
      </p:grpSp>
      <p:sp>
        <p:nvSpPr>
          <p:cNvPr id="11286" name="Oval 35"/>
          <p:cNvSpPr>
            <a:spLocks noChangeArrowheads="1"/>
          </p:cNvSpPr>
          <p:nvPr/>
        </p:nvSpPr>
        <p:spPr bwMode="auto">
          <a:xfrm>
            <a:off x="7164388" y="5373688"/>
            <a:ext cx="1439862" cy="360362"/>
          </a:xfrm>
          <a:prstGeom prst="ellipse">
            <a:avLst/>
          </a:prstGeom>
          <a:solidFill>
            <a:srgbClr val="FF6600"/>
          </a:solidFill>
          <a:ln w="9525">
            <a:solidFill>
              <a:schemeClr val="tx1"/>
            </a:solidFill>
            <a:round/>
            <a:headEnd/>
            <a:tailEnd/>
          </a:ln>
        </p:spPr>
        <p:txBody>
          <a:bodyPr wrap="none" anchor="ctr"/>
          <a:lstStyle/>
          <a:p>
            <a:pPr algn="ctr"/>
            <a:r>
              <a:rPr lang="it-IT" sz="1400"/>
              <a:t>EFFETTORE</a:t>
            </a:r>
          </a:p>
        </p:txBody>
      </p:sp>
      <p:sp>
        <p:nvSpPr>
          <p:cNvPr id="11287" name="Oval 40"/>
          <p:cNvSpPr>
            <a:spLocks noChangeArrowheads="1"/>
          </p:cNvSpPr>
          <p:nvPr/>
        </p:nvSpPr>
        <p:spPr bwMode="auto">
          <a:xfrm>
            <a:off x="5651500" y="3789363"/>
            <a:ext cx="1416050" cy="360362"/>
          </a:xfrm>
          <a:prstGeom prst="ellipse">
            <a:avLst/>
          </a:prstGeom>
          <a:solidFill>
            <a:srgbClr val="FFFF00"/>
          </a:solidFill>
          <a:ln w="9525">
            <a:solidFill>
              <a:schemeClr val="tx1"/>
            </a:solidFill>
            <a:round/>
            <a:headEnd/>
            <a:tailEnd/>
          </a:ln>
        </p:spPr>
        <p:txBody>
          <a:bodyPr wrap="none" anchor="ctr"/>
          <a:lstStyle/>
          <a:p>
            <a:pPr algn="ctr"/>
            <a:r>
              <a:rPr lang="it-IT" sz="1400"/>
              <a:t>EFFETTORE</a:t>
            </a:r>
          </a:p>
        </p:txBody>
      </p:sp>
      <p:sp>
        <p:nvSpPr>
          <p:cNvPr id="11288" name="Line 41"/>
          <p:cNvSpPr>
            <a:spLocks noChangeShapeType="1"/>
          </p:cNvSpPr>
          <p:nvPr/>
        </p:nvSpPr>
        <p:spPr bwMode="auto">
          <a:xfrm flipH="1">
            <a:off x="3348038" y="3933825"/>
            <a:ext cx="2162175" cy="0"/>
          </a:xfrm>
          <a:prstGeom prst="line">
            <a:avLst/>
          </a:prstGeom>
          <a:noFill/>
          <a:ln w="9525">
            <a:solidFill>
              <a:schemeClr val="tx1"/>
            </a:solidFill>
            <a:round/>
            <a:headEnd/>
            <a:tailEnd type="triangle" w="med" len="med"/>
          </a:ln>
        </p:spPr>
        <p:txBody>
          <a:bodyPr/>
          <a:lstStyle/>
          <a:p>
            <a:endParaRPr lang="it-IT"/>
          </a:p>
        </p:txBody>
      </p:sp>
      <p:sp>
        <p:nvSpPr>
          <p:cNvPr id="11289" name="Freeform 42"/>
          <p:cNvSpPr>
            <a:spLocks/>
          </p:cNvSpPr>
          <p:nvPr/>
        </p:nvSpPr>
        <p:spPr bwMode="auto">
          <a:xfrm flipH="1">
            <a:off x="3779838" y="3933825"/>
            <a:ext cx="650875" cy="288925"/>
          </a:xfrm>
          <a:custGeom>
            <a:avLst/>
            <a:gdLst>
              <a:gd name="T0" fmla="*/ 0 w 409"/>
              <a:gd name="T1" fmla="*/ 0 h 182"/>
              <a:gd name="T2" fmla="*/ 2147483647 w 409"/>
              <a:gd name="T3" fmla="*/ 2147483647 h 182"/>
              <a:gd name="T4" fmla="*/ 2147483647 w 409"/>
              <a:gd name="T5" fmla="*/ 2147483647 h 182"/>
              <a:gd name="T6" fmla="*/ 0 60000 65536"/>
              <a:gd name="T7" fmla="*/ 0 60000 65536"/>
              <a:gd name="T8" fmla="*/ 0 60000 65536"/>
              <a:gd name="T9" fmla="*/ 0 w 409"/>
              <a:gd name="T10" fmla="*/ 0 h 182"/>
              <a:gd name="T11" fmla="*/ 409 w 409"/>
              <a:gd name="T12" fmla="*/ 182 h 182"/>
            </a:gdLst>
            <a:ahLst/>
            <a:cxnLst>
              <a:cxn ang="T6">
                <a:pos x="T0" y="T1"/>
              </a:cxn>
              <a:cxn ang="T7">
                <a:pos x="T2" y="T3"/>
              </a:cxn>
              <a:cxn ang="T8">
                <a:pos x="T4" y="T5"/>
              </a:cxn>
            </a:cxnLst>
            <a:rect l="T9" t="T10" r="T11" b="T12"/>
            <a:pathLst>
              <a:path w="409" h="182">
                <a:moveTo>
                  <a:pt x="0" y="0"/>
                </a:moveTo>
                <a:cubicBezTo>
                  <a:pt x="125" y="8"/>
                  <a:pt x="250" y="16"/>
                  <a:pt x="318" y="46"/>
                </a:cubicBezTo>
                <a:cubicBezTo>
                  <a:pt x="386" y="76"/>
                  <a:pt x="394" y="159"/>
                  <a:pt x="409" y="182"/>
                </a:cubicBezTo>
              </a:path>
            </a:pathLst>
          </a:custGeom>
          <a:noFill/>
          <a:ln w="9525">
            <a:solidFill>
              <a:schemeClr val="tx1"/>
            </a:solidFill>
            <a:round/>
            <a:headEnd/>
            <a:tailEnd type="triangle" w="med" len="med"/>
          </a:ln>
        </p:spPr>
        <p:txBody>
          <a:bodyPr/>
          <a:lstStyle/>
          <a:p>
            <a:endParaRPr lang="it-IT"/>
          </a:p>
        </p:txBody>
      </p:sp>
      <p:sp>
        <p:nvSpPr>
          <p:cNvPr id="11290" name="Text Box 43"/>
          <p:cNvSpPr txBox="1">
            <a:spLocks noChangeArrowheads="1"/>
          </p:cNvSpPr>
          <p:nvPr/>
        </p:nvSpPr>
        <p:spPr bwMode="auto">
          <a:xfrm>
            <a:off x="3563938" y="4221163"/>
            <a:ext cx="387350" cy="366712"/>
          </a:xfrm>
          <a:prstGeom prst="rect">
            <a:avLst/>
          </a:prstGeom>
          <a:noFill/>
          <a:ln w="9525">
            <a:noFill/>
            <a:miter lim="800000"/>
            <a:headEnd/>
            <a:tailEnd/>
          </a:ln>
        </p:spPr>
        <p:txBody>
          <a:bodyPr wrap="none">
            <a:spAutoFit/>
          </a:bodyPr>
          <a:lstStyle/>
          <a:p>
            <a:r>
              <a:rPr lang="it-IT"/>
              <a:t>Pi</a:t>
            </a:r>
          </a:p>
        </p:txBody>
      </p:sp>
      <p:sp>
        <p:nvSpPr>
          <p:cNvPr id="11291" name="Oval 44"/>
          <p:cNvSpPr>
            <a:spLocks noChangeArrowheads="1"/>
          </p:cNvSpPr>
          <p:nvPr/>
        </p:nvSpPr>
        <p:spPr bwMode="auto">
          <a:xfrm>
            <a:off x="2484438" y="3646488"/>
            <a:ext cx="504825" cy="287337"/>
          </a:xfrm>
          <a:prstGeom prst="ellipse">
            <a:avLst/>
          </a:prstGeom>
          <a:solidFill>
            <a:schemeClr val="accent1"/>
          </a:solidFill>
          <a:ln w="9525">
            <a:solidFill>
              <a:schemeClr val="tx1"/>
            </a:solidFill>
            <a:round/>
            <a:headEnd/>
            <a:tailEnd/>
          </a:ln>
        </p:spPr>
        <p:txBody>
          <a:bodyPr wrap="none" anchor="ctr"/>
          <a:lstStyle/>
          <a:p>
            <a:pPr algn="ctr"/>
            <a:r>
              <a:rPr lang="it-IT" sz="2000" b="1">
                <a:sym typeface="Symbol" pitchFamily="18" charset="2"/>
              </a:rPr>
              <a:t></a:t>
            </a:r>
            <a:endParaRPr lang="it-IT"/>
          </a:p>
        </p:txBody>
      </p:sp>
      <p:grpSp>
        <p:nvGrpSpPr>
          <p:cNvPr id="11292" name="Group 45"/>
          <p:cNvGrpSpPr>
            <a:grpSpLocks/>
          </p:cNvGrpSpPr>
          <p:nvPr/>
        </p:nvGrpSpPr>
        <p:grpSpPr bwMode="auto">
          <a:xfrm>
            <a:off x="2411413" y="3933825"/>
            <a:ext cx="719137" cy="287338"/>
            <a:chOff x="1519" y="1072"/>
            <a:chExt cx="453" cy="181"/>
          </a:xfrm>
        </p:grpSpPr>
        <p:sp>
          <p:nvSpPr>
            <p:cNvPr id="11303" name="Rectangle 46"/>
            <p:cNvSpPr>
              <a:spLocks noChangeArrowheads="1"/>
            </p:cNvSpPr>
            <p:nvPr/>
          </p:nvSpPr>
          <p:spPr bwMode="auto">
            <a:xfrm>
              <a:off x="1519" y="1072"/>
              <a:ext cx="272" cy="181"/>
            </a:xfrm>
            <a:prstGeom prst="rect">
              <a:avLst/>
            </a:prstGeom>
            <a:solidFill>
              <a:schemeClr val="accent1"/>
            </a:solidFill>
            <a:ln w="9525">
              <a:solidFill>
                <a:schemeClr val="tx1"/>
              </a:solidFill>
              <a:miter lim="800000"/>
              <a:headEnd/>
              <a:tailEnd/>
            </a:ln>
          </p:spPr>
          <p:txBody>
            <a:bodyPr wrap="none" anchor="ctr"/>
            <a:lstStyle/>
            <a:p>
              <a:pPr algn="ctr"/>
              <a:r>
                <a:rPr lang="it-IT" sz="2000" b="1">
                  <a:sym typeface="Symbol" pitchFamily="18" charset="2"/>
                </a:rPr>
                <a:t></a:t>
              </a:r>
              <a:endParaRPr lang="it-IT"/>
            </a:p>
          </p:txBody>
        </p:sp>
        <p:sp>
          <p:nvSpPr>
            <p:cNvPr id="11304" name="Rectangle 47"/>
            <p:cNvSpPr>
              <a:spLocks noChangeArrowheads="1"/>
            </p:cNvSpPr>
            <p:nvPr/>
          </p:nvSpPr>
          <p:spPr bwMode="auto">
            <a:xfrm>
              <a:off x="1791" y="1072"/>
              <a:ext cx="181" cy="136"/>
            </a:xfrm>
            <a:prstGeom prst="rect">
              <a:avLst/>
            </a:prstGeom>
            <a:solidFill>
              <a:schemeClr val="accent1"/>
            </a:solidFill>
            <a:ln w="9525">
              <a:solidFill>
                <a:schemeClr val="tx1"/>
              </a:solidFill>
              <a:miter lim="800000"/>
              <a:headEnd/>
              <a:tailEnd/>
            </a:ln>
          </p:spPr>
          <p:txBody>
            <a:bodyPr wrap="none" anchor="ctr"/>
            <a:lstStyle/>
            <a:p>
              <a:pPr algn="ctr"/>
              <a:r>
                <a:rPr lang="it-IT" sz="2000" b="1">
                  <a:sym typeface="Symbol" pitchFamily="18" charset="2"/>
                </a:rPr>
                <a:t></a:t>
              </a:r>
              <a:endParaRPr lang="it-IT"/>
            </a:p>
          </p:txBody>
        </p:sp>
      </p:grpSp>
      <p:sp>
        <p:nvSpPr>
          <p:cNvPr id="11293" name="Text Box 48"/>
          <p:cNvSpPr txBox="1">
            <a:spLocks noChangeArrowheads="1"/>
          </p:cNvSpPr>
          <p:nvPr/>
        </p:nvSpPr>
        <p:spPr bwMode="auto">
          <a:xfrm>
            <a:off x="2679700" y="3478213"/>
            <a:ext cx="684213" cy="368300"/>
          </a:xfrm>
          <a:prstGeom prst="rect">
            <a:avLst/>
          </a:prstGeom>
          <a:noFill/>
          <a:ln w="9525">
            <a:noFill/>
            <a:miter lim="800000"/>
            <a:headEnd/>
            <a:tailEnd/>
          </a:ln>
        </p:spPr>
        <p:txBody>
          <a:bodyPr wrap="none">
            <a:spAutoFit/>
          </a:bodyPr>
          <a:lstStyle/>
          <a:p>
            <a:r>
              <a:rPr lang="it-IT" b="1"/>
              <a:t>GDP</a:t>
            </a:r>
          </a:p>
        </p:txBody>
      </p:sp>
      <p:sp>
        <p:nvSpPr>
          <p:cNvPr id="11294" name="Line 49"/>
          <p:cNvSpPr>
            <a:spLocks noChangeShapeType="1"/>
          </p:cNvSpPr>
          <p:nvPr/>
        </p:nvSpPr>
        <p:spPr bwMode="auto">
          <a:xfrm flipH="1">
            <a:off x="2843213" y="5229225"/>
            <a:ext cx="4394200" cy="0"/>
          </a:xfrm>
          <a:prstGeom prst="line">
            <a:avLst/>
          </a:prstGeom>
          <a:noFill/>
          <a:ln w="9525">
            <a:solidFill>
              <a:schemeClr val="tx1"/>
            </a:solidFill>
            <a:round/>
            <a:headEnd/>
            <a:tailEnd/>
          </a:ln>
        </p:spPr>
        <p:txBody>
          <a:bodyPr/>
          <a:lstStyle/>
          <a:p>
            <a:endParaRPr lang="it-IT"/>
          </a:p>
        </p:txBody>
      </p:sp>
      <p:sp>
        <p:nvSpPr>
          <p:cNvPr id="11295" name="Line 50"/>
          <p:cNvSpPr>
            <a:spLocks noChangeShapeType="1"/>
          </p:cNvSpPr>
          <p:nvPr/>
        </p:nvSpPr>
        <p:spPr bwMode="auto">
          <a:xfrm flipV="1">
            <a:off x="2843213" y="4365625"/>
            <a:ext cx="0" cy="863600"/>
          </a:xfrm>
          <a:prstGeom prst="line">
            <a:avLst/>
          </a:prstGeom>
          <a:noFill/>
          <a:ln w="9525">
            <a:solidFill>
              <a:schemeClr val="tx1"/>
            </a:solidFill>
            <a:round/>
            <a:headEnd/>
            <a:tailEnd type="triangle" w="med" len="med"/>
          </a:ln>
        </p:spPr>
        <p:txBody>
          <a:bodyPr/>
          <a:lstStyle/>
          <a:p>
            <a:endParaRPr lang="it-IT"/>
          </a:p>
        </p:txBody>
      </p:sp>
      <p:sp>
        <p:nvSpPr>
          <p:cNvPr id="11296" name="Line 51"/>
          <p:cNvSpPr>
            <a:spLocks noChangeShapeType="1"/>
          </p:cNvSpPr>
          <p:nvPr/>
        </p:nvSpPr>
        <p:spPr bwMode="auto">
          <a:xfrm flipV="1">
            <a:off x="2773363" y="2205038"/>
            <a:ext cx="0" cy="1152525"/>
          </a:xfrm>
          <a:prstGeom prst="line">
            <a:avLst/>
          </a:prstGeom>
          <a:noFill/>
          <a:ln w="9525">
            <a:solidFill>
              <a:schemeClr val="tx1"/>
            </a:solidFill>
            <a:round/>
            <a:headEnd/>
            <a:tailEnd type="triangle" w="med" len="med"/>
          </a:ln>
        </p:spPr>
        <p:txBody>
          <a:bodyPr/>
          <a:lstStyle/>
          <a:p>
            <a:endParaRPr lang="it-IT"/>
          </a:p>
        </p:txBody>
      </p:sp>
      <p:sp>
        <p:nvSpPr>
          <p:cNvPr id="11297" name="Rectangle 53"/>
          <p:cNvSpPr>
            <a:spLocks noChangeArrowheads="1"/>
          </p:cNvSpPr>
          <p:nvPr/>
        </p:nvSpPr>
        <p:spPr bwMode="auto">
          <a:xfrm>
            <a:off x="4090988" y="3286125"/>
            <a:ext cx="768350" cy="287338"/>
          </a:xfrm>
          <a:prstGeom prst="rect">
            <a:avLst/>
          </a:prstGeom>
          <a:solidFill>
            <a:srgbClr val="4FFF4F"/>
          </a:solidFill>
          <a:ln w="9525">
            <a:solidFill>
              <a:schemeClr val="tx1"/>
            </a:solidFill>
            <a:miter lim="800000"/>
            <a:headEnd/>
            <a:tailEnd/>
          </a:ln>
        </p:spPr>
        <p:txBody>
          <a:bodyPr wrap="none" anchor="ctr"/>
          <a:lstStyle/>
          <a:p>
            <a:pPr algn="ctr"/>
            <a:r>
              <a:rPr lang="it-IT"/>
              <a:t>RGS</a:t>
            </a:r>
          </a:p>
        </p:txBody>
      </p:sp>
      <p:sp>
        <p:nvSpPr>
          <p:cNvPr id="11298" name="AutoShape 55"/>
          <p:cNvSpPr>
            <a:spLocks noChangeArrowheads="1"/>
          </p:cNvSpPr>
          <p:nvPr/>
        </p:nvSpPr>
        <p:spPr bwMode="auto">
          <a:xfrm>
            <a:off x="4427538" y="3573463"/>
            <a:ext cx="73025" cy="287337"/>
          </a:xfrm>
          <a:prstGeom prst="downArrow">
            <a:avLst>
              <a:gd name="adj1" fmla="val 50000"/>
              <a:gd name="adj2" fmla="val 174879"/>
            </a:avLst>
          </a:prstGeom>
          <a:solidFill>
            <a:srgbClr val="4FFF4F"/>
          </a:solidFill>
          <a:ln w="9525">
            <a:solidFill>
              <a:schemeClr val="tx1"/>
            </a:solidFill>
            <a:miter lim="800000"/>
            <a:headEnd/>
            <a:tailEnd/>
          </a:ln>
        </p:spPr>
        <p:txBody>
          <a:bodyPr wrap="none" anchor="ctr"/>
          <a:lstStyle/>
          <a:p>
            <a:endParaRPr lang="it-IT"/>
          </a:p>
        </p:txBody>
      </p:sp>
      <p:sp>
        <p:nvSpPr>
          <p:cNvPr id="11299" name="Text Box 56"/>
          <p:cNvSpPr txBox="1">
            <a:spLocks noChangeArrowheads="1"/>
          </p:cNvSpPr>
          <p:nvPr/>
        </p:nvSpPr>
        <p:spPr bwMode="auto">
          <a:xfrm>
            <a:off x="0" y="6005513"/>
            <a:ext cx="8891588" cy="892175"/>
          </a:xfrm>
          <a:prstGeom prst="rect">
            <a:avLst/>
          </a:prstGeom>
          <a:noFill/>
          <a:ln w="9525">
            <a:noFill/>
            <a:miter lim="800000"/>
            <a:headEnd/>
            <a:tailEnd/>
          </a:ln>
        </p:spPr>
        <p:txBody>
          <a:bodyPr>
            <a:spAutoFit/>
          </a:bodyPr>
          <a:lstStyle/>
          <a:p>
            <a:r>
              <a:rPr lang="it-IT" sz="1600"/>
              <a:t>RGS: </a:t>
            </a:r>
            <a:r>
              <a:rPr lang="it-IT" sz="1600" i="1"/>
              <a:t>regulators of G protein signaling:</a:t>
            </a:r>
            <a:endParaRPr lang="it-IT" sz="1600"/>
          </a:p>
          <a:p>
            <a:r>
              <a:rPr lang="it-IT" sz="1600"/>
              <a:t>I</a:t>
            </a:r>
            <a:r>
              <a:rPr lang="it-IT" sz="1600">
                <a:cs typeface="Arial" charset="0"/>
              </a:rPr>
              <a:t>nteragiscono con la subunità </a:t>
            </a:r>
            <a:r>
              <a:rPr lang="it-IT" sz="2000">
                <a:cs typeface="Arial" charset="0"/>
                <a:sym typeface="Symbol" pitchFamily="18" charset="2"/>
              </a:rPr>
              <a:t> </a:t>
            </a:r>
            <a:r>
              <a:rPr lang="it-IT" sz="1600">
                <a:cs typeface="Arial" charset="0"/>
                <a:sym typeface="Symbol" pitchFamily="18" charset="2"/>
              </a:rPr>
              <a:t>e &gt; notevolmente la velocità di idrolisi del GTP (GAPs: GTPase activating proteins)</a:t>
            </a:r>
            <a:r>
              <a:rPr lang="it-IT" sz="1600"/>
              <a:t>→ controllano la durata del segnale (es. PLC attivata da Gq)</a:t>
            </a:r>
          </a:p>
        </p:txBody>
      </p:sp>
      <p:sp>
        <p:nvSpPr>
          <p:cNvPr id="11300" name="AutoShape 57"/>
          <p:cNvSpPr>
            <a:spLocks noChangeArrowheads="1"/>
          </p:cNvSpPr>
          <p:nvPr/>
        </p:nvSpPr>
        <p:spPr bwMode="auto">
          <a:xfrm>
            <a:off x="1595438" y="2708275"/>
            <a:ext cx="1104900" cy="234950"/>
          </a:xfrm>
          <a:prstGeom prst="rightArrowCallout">
            <a:avLst>
              <a:gd name="adj1" fmla="val 25000"/>
              <a:gd name="adj2" fmla="val 39009"/>
              <a:gd name="adj3" fmla="val 44088"/>
              <a:gd name="adj4" fmla="val 62134"/>
            </a:avLst>
          </a:prstGeom>
          <a:solidFill>
            <a:srgbClr val="FF99CC"/>
          </a:solidFill>
          <a:ln w="9525">
            <a:solidFill>
              <a:schemeClr val="tx1"/>
            </a:solidFill>
            <a:miter lim="800000"/>
            <a:headEnd/>
            <a:tailEnd/>
          </a:ln>
        </p:spPr>
        <p:txBody>
          <a:bodyPr wrap="none" anchor="ctr"/>
          <a:lstStyle/>
          <a:p>
            <a:pPr algn="ctr"/>
            <a:r>
              <a:rPr lang="it-IT"/>
              <a:t>PTX</a:t>
            </a:r>
          </a:p>
        </p:txBody>
      </p:sp>
      <p:sp>
        <p:nvSpPr>
          <p:cNvPr id="11301" name="AutoShape 59"/>
          <p:cNvSpPr>
            <a:spLocks noChangeArrowheads="1"/>
          </p:cNvSpPr>
          <p:nvPr/>
        </p:nvSpPr>
        <p:spPr bwMode="auto">
          <a:xfrm rot="-5400000">
            <a:off x="4127501" y="4232275"/>
            <a:ext cx="863600" cy="409575"/>
          </a:xfrm>
          <a:prstGeom prst="rightArrowCallout">
            <a:avLst>
              <a:gd name="adj1" fmla="val 25000"/>
              <a:gd name="adj2" fmla="val 39009"/>
              <a:gd name="adj3" fmla="val 52118"/>
              <a:gd name="adj4" fmla="val 65991"/>
            </a:avLst>
          </a:prstGeom>
          <a:solidFill>
            <a:srgbClr val="FF99CC"/>
          </a:solidFill>
          <a:ln w="9525">
            <a:solidFill>
              <a:schemeClr val="tx1"/>
            </a:solidFill>
            <a:miter lim="800000"/>
            <a:headEnd/>
            <a:tailEnd/>
          </a:ln>
        </p:spPr>
        <p:txBody>
          <a:bodyPr wrap="none" anchor="ctr"/>
          <a:lstStyle/>
          <a:p>
            <a:pPr algn="ctr"/>
            <a:r>
              <a:rPr lang="it-IT"/>
              <a:t>CTX</a:t>
            </a:r>
          </a:p>
        </p:txBody>
      </p:sp>
      <p:sp>
        <p:nvSpPr>
          <p:cNvPr id="11302" name="CasellaDiTesto 45"/>
          <p:cNvSpPr txBox="1">
            <a:spLocks noChangeArrowheads="1"/>
          </p:cNvSpPr>
          <p:nvPr/>
        </p:nvSpPr>
        <p:spPr bwMode="auto">
          <a:xfrm>
            <a:off x="4500563" y="3573463"/>
            <a:ext cx="361950" cy="368300"/>
          </a:xfrm>
          <a:prstGeom prst="rect">
            <a:avLst/>
          </a:prstGeom>
          <a:noFill/>
          <a:ln w="9525">
            <a:noFill/>
            <a:miter lim="800000"/>
            <a:headEnd/>
            <a:tailEnd/>
          </a:ln>
        </p:spPr>
        <p:txBody>
          <a:bodyPr wrap="none">
            <a:spAutoFit/>
          </a:bodyPr>
          <a:lstStyle/>
          <a:p>
            <a:r>
              <a:rPr lang="it-IT">
                <a:sym typeface="Symbol" pitchFamily="18" charset="2"/>
              </a:rPr>
              <a:t></a:t>
            </a:r>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ibibiobase.com/projects/db-drd4/picture%20folder/gpcr1_fig1sign.jpg">
            <a:hlinkClick r:id="rId2"/>
          </p:cNvPr>
          <p:cNvPicPr>
            <a:picLocks noChangeAspect="1" noChangeArrowheads="1"/>
          </p:cNvPicPr>
          <p:nvPr/>
        </p:nvPicPr>
        <p:blipFill>
          <a:blip r:embed="rId3" cstate="print"/>
          <a:srcRect/>
          <a:stretch>
            <a:fillRect/>
          </a:stretch>
        </p:blipFill>
        <p:spPr bwMode="auto">
          <a:xfrm>
            <a:off x="468313" y="476250"/>
            <a:ext cx="8262937" cy="511333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95250" y="2847975"/>
            <a:ext cx="8894763" cy="1660525"/>
          </a:xfrm>
          <a:prstGeom prst="rect">
            <a:avLst/>
          </a:prstGeom>
          <a:noFill/>
          <a:ln w="9525">
            <a:solidFill>
              <a:schemeClr val="tx1"/>
            </a:solidFill>
            <a:miter lim="800000"/>
            <a:headEnd/>
            <a:tailEnd/>
          </a:ln>
        </p:spPr>
        <p:txBody>
          <a:bodyPr wrap="none" anchor="ctr"/>
          <a:lstStyle/>
          <a:p>
            <a:endParaRPr lang="it-IT"/>
          </a:p>
        </p:txBody>
      </p:sp>
      <p:sp>
        <p:nvSpPr>
          <p:cNvPr id="18436" name="Rectangle 4"/>
          <p:cNvSpPr>
            <a:spLocks noGrp="1" noChangeArrowheads="1"/>
          </p:cNvSpPr>
          <p:nvPr>
            <p:ph type="title"/>
          </p:nvPr>
        </p:nvSpPr>
        <p:spPr>
          <a:xfrm>
            <a:off x="457200" y="-26988"/>
            <a:ext cx="8229600" cy="544513"/>
          </a:xfrm>
        </p:spPr>
        <p:txBody>
          <a:bodyPr/>
          <a:lstStyle/>
          <a:p>
            <a:pPr eaLnBrk="1" hangingPunct="1">
              <a:defRPr/>
            </a:pPr>
            <a:r>
              <a:rPr lang="it-IT" sz="2400" b="1" dirty="0" smtClean="0">
                <a:solidFill>
                  <a:srgbClr val="C00000"/>
                </a:solidFill>
                <a:effectLst>
                  <a:outerShdw blurRad="38100" dist="38100" dir="2700000" algn="tl">
                    <a:srgbClr val="000000">
                      <a:alpha val="43137"/>
                    </a:srgbClr>
                  </a:outerShdw>
                </a:effectLst>
              </a:rPr>
              <a:t>Struttura e funzione della subunità </a:t>
            </a:r>
            <a:r>
              <a:rPr lang="el-GR" sz="2400" b="1" dirty="0" smtClean="0">
                <a:solidFill>
                  <a:srgbClr val="C00000"/>
                </a:solidFill>
                <a:effectLst>
                  <a:outerShdw blurRad="38100" dist="38100" dir="2700000" algn="tl">
                    <a:srgbClr val="000000">
                      <a:alpha val="43137"/>
                    </a:srgbClr>
                  </a:outerShdw>
                </a:effectLst>
                <a:cs typeface="Arial" charset="0"/>
              </a:rPr>
              <a:t>α</a:t>
            </a:r>
          </a:p>
        </p:txBody>
      </p:sp>
      <p:sp>
        <p:nvSpPr>
          <p:cNvPr id="13316" name="Text Box 5"/>
          <p:cNvSpPr txBox="1">
            <a:spLocks noChangeArrowheads="1"/>
          </p:cNvSpPr>
          <p:nvPr/>
        </p:nvSpPr>
        <p:spPr bwMode="auto">
          <a:xfrm>
            <a:off x="0" y="476250"/>
            <a:ext cx="9144000" cy="4094163"/>
          </a:xfrm>
          <a:prstGeom prst="rect">
            <a:avLst/>
          </a:prstGeom>
          <a:noFill/>
          <a:ln w="9525">
            <a:noFill/>
            <a:miter lim="800000"/>
            <a:headEnd/>
            <a:tailEnd/>
          </a:ln>
        </p:spPr>
        <p:txBody>
          <a:bodyPr>
            <a:spAutoFit/>
          </a:bodyPr>
          <a:lstStyle/>
          <a:p>
            <a:pPr>
              <a:lnSpc>
                <a:spcPct val="130000"/>
              </a:lnSpc>
            </a:pPr>
            <a:r>
              <a:rPr lang="it-IT" b="1"/>
              <a:t>G1-5: </a:t>
            </a:r>
            <a:r>
              <a:rPr lang="it-IT"/>
              <a:t>5 segmenti di pochi aa </a:t>
            </a:r>
            <a:r>
              <a:rPr lang="it-IT" u="sng"/>
              <a:t>altamente conservati</a:t>
            </a:r>
            <a:r>
              <a:rPr lang="it-IT"/>
              <a:t> in tutte le</a:t>
            </a:r>
          </a:p>
          <a:p>
            <a:pPr>
              <a:lnSpc>
                <a:spcPct val="130000"/>
              </a:lnSpc>
            </a:pPr>
            <a:r>
              <a:rPr lang="it-IT"/>
              <a:t>          catene </a:t>
            </a:r>
            <a:r>
              <a:rPr lang="el-GR">
                <a:cs typeface="Arial" charset="0"/>
              </a:rPr>
              <a:t>α</a:t>
            </a:r>
            <a:r>
              <a:rPr lang="it-IT">
                <a:cs typeface="Arial" charset="0"/>
              </a:rPr>
              <a:t> e in altre GTPasi cellulari. </a:t>
            </a:r>
          </a:p>
          <a:p>
            <a:pPr>
              <a:lnSpc>
                <a:spcPct val="130000"/>
              </a:lnSpc>
            </a:pPr>
            <a:r>
              <a:rPr lang="it-IT">
                <a:cs typeface="Arial" charset="0"/>
              </a:rPr>
              <a:t>          Nella struttura 3D della molecola si riuniscono a formare il</a:t>
            </a:r>
          </a:p>
          <a:p>
            <a:pPr>
              <a:lnSpc>
                <a:spcPct val="130000"/>
              </a:lnSpc>
            </a:pPr>
            <a:r>
              <a:rPr lang="it-IT">
                <a:cs typeface="Arial" charset="0"/>
              </a:rPr>
              <a:t>          sito in cui si </a:t>
            </a:r>
            <a:r>
              <a:rPr lang="it-IT" u="sng">
                <a:cs typeface="Arial" charset="0"/>
              </a:rPr>
              <a:t>legano i nucleotidi guanilici</a:t>
            </a:r>
            <a:r>
              <a:rPr lang="it-IT">
                <a:cs typeface="Arial" charset="0"/>
              </a:rPr>
              <a:t>.</a:t>
            </a:r>
          </a:p>
          <a:p>
            <a:pPr>
              <a:lnSpc>
                <a:spcPct val="120000"/>
              </a:lnSpc>
            </a:pPr>
            <a:r>
              <a:rPr lang="it-IT" b="1"/>
              <a:t> </a:t>
            </a:r>
          </a:p>
          <a:p>
            <a:r>
              <a:rPr lang="it-IT" b="1"/>
              <a:t>Catena C-terminale: </a:t>
            </a:r>
            <a:r>
              <a:rPr lang="it-IT"/>
              <a:t>coinvolta nel riconoscimento del </a:t>
            </a:r>
            <a:r>
              <a:rPr lang="it-IT" u="sng"/>
              <a:t>recettore</a:t>
            </a:r>
            <a:r>
              <a:rPr lang="it-IT"/>
              <a:t> (specificità)</a:t>
            </a:r>
          </a:p>
          <a:p>
            <a:pPr>
              <a:lnSpc>
                <a:spcPct val="80000"/>
              </a:lnSpc>
            </a:pPr>
            <a:endParaRPr lang="it-IT" sz="2600"/>
          </a:p>
          <a:p>
            <a:pPr>
              <a:lnSpc>
                <a:spcPct val="120000"/>
              </a:lnSpc>
            </a:pPr>
            <a:r>
              <a:rPr lang="it-IT" b="1"/>
              <a:t> CLASSIFICAZIONE:</a:t>
            </a:r>
          </a:p>
          <a:p>
            <a:pPr>
              <a:lnSpc>
                <a:spcPct val="120000"/>
              </a:lnSpc>
            </a:pPr>
            <a:r>
              <a:rPr lang="it-IT" b="1"/>
              <a:t>    1) </a:t>
            </a:r>
            <a:r>
              <a:rPr lang="el-GR">
                <a:cs typeface="Arial" charset="0"/>
              </a:rPr>
              <a:t>α</a:t>
            </a:r>
            <a:r>
              <a:rPr lang="it-IT" baseline="-25000">
                <a:cs typeface="Arial" charset="0"/>
              </a:rPr>
              <a:t>s</a:t>
            </a:r>
            <a:r>
              <a:rPr lang="it-IT">
                <a:cs typeface="Arial" charset="0"/>
              </a:rPr>
              <a:t> → + AC (es: rec </a:t>
            </a:r>
            <a:r>
              <a:rPr lang="el-GR">
                <a:cs typeface="Arial" charset="0"/>
              </a:rPr>
              <a:t>β</a:t>
            </a:r>
            <a:r>
              <a:rPr lang="it-IT">
                <a:cs typeface="Arial" charset="0"/>
              </a:rPr>
              <a:t>-adrenergico e x il TSH)</a:t>
            </a:r>
          </a:p>
          <a:p>
            <a:pPr>
              <a:lnSpc>
                <a:spcPct val="120000"/>
              </a:lnSpc>
            </a:pPr>
            <a:r>
              <a:rPr lang="it-IT">
                <a:cs typeface="Arial" charset="0"/>
              </a:rPr>
              <a:t>    </a:t>
            </a:r>
            <a:r>
              <a:rPr lang="it-IT" b="1">
                <a:cs typeface="Arial" charset="0"/>
              </a:rPr>
              <a:t>2)</a:t>
            </a:r>
            <a:r>
              <a:rPr lang="it-IT">
                <a:cs typeface="Arial" charset="0"/>
              </a:rPr>
              <a:t> </a:t>
            </a:r>
            <a:r>
              <a:rPr lang="el-GR"/>
              <a:t>α</a:t>
            </a:r>
            <a:r>
              <a:rPr lang="it-IT" baseline="-25000"/>
              <a:t>i1</a:t>
            </a:r>
            <a:r>
              <a:rPr lang="it-IT"/>
              <a:t>,</a:t>
            </a:r>
            <a:r>
              <a:rPr lang="el-GR"/>
              <a:t> α</a:t>
            </a:r>
            <a:r>
              <a:rPr lang="it-IT" baseline="-25000"/>
              <a:t>i2</a:t>
            </a:r>
            <a:r>
              <a:rPr lang="it-IT"/>
              <a:t>,</a:t>
            </a:r>
            <a:r>
              <a:rPr lang="el-GR"/>
              <a:t> α</a:t>
            </a:r>
            <a:r>
              <a:rPr lang="it-IT" baseline="-25000"/>
              <a:t>i3</a:t>
            </a:r>
            <a:r>
              <a:rPr lang="it-IT"/>
              <a:t>,</a:t>
            </a:r>
            <a:r>
              <a:rPr lang="el-GR"/>
              <a:t> α</a:t>
            </a:r>
            <a:r>
              <a:rPr lang="it-IT" baseline="-25000"/>
              <a:t>0</a:t>
            </a:r>
            <a:r>
              <a:rPr lang="it-IT"/>
              <a:t> → molteplici effetti + </a:t>
            </a:r>
            <a:r>
              <a:rPr lang="el-GR"/>
              <a:t>α</a:t>
            </a:r>
            <a:r>
              <a:rPr lang="it-IT" baseline="-25000"/>
              <a:t>i</a:t>
            </a:r>
            <a:r>
              <a:rPr lang="it-IT"/>
              <a:t> inibiscono AC (es: rec </a:t>
            </a:r>
            <a:r>
              <a:rPr lang="el-GR"/>
              <a:t>α</a:t>
            </a:r>
            <a:r>
              <a:rPr lang="it-IT" baseline="-25000"/>
              <a:t>2</a:t>
            </a:r>
            <a:r>
              <a:rPr lang="it-IT"/>
              <a:t>-adrenergico)</a:t>
            </a:r>
          </a:p>
          <a:p>
            <a:pPr>
              <a:lnSpc>
                <a:spcPct val="120000"/>
              </a:lnSpc>
            </a:pPr>
            <a:r>
              <a:rPr lang="it-IT"/>
              <a:t>    </a:t>
            </a:r>
            <a:r>
              <a:rPr lang="it-IT" b="1"/>
              <a:t>3)</a:t>
            </a:r>
            <a:r>
              <a:rPr lang="it-IT"/>
              <a:t> </a:t>
            </a:r>
            <a:r>
              <a:rPr lang="el-GR"/>
              <a:t>α</a:t>
            </a:r>
            <a:r>
              <a:rPr lang="it-IT" baseline="-25000"/>
              <a:t>q</a:t>
            </a:r>
            <a:r>
              <a:rPr lang="it-IT"/>
              <a:t> → + PLC (es: rec M</a:t>
            </a:r>
            <a:r>
              <a:rPr lang="it-IT" baseline="-25000"/>
              <a:t>1</a:t>
            </a:r>
            <a:r>
              <a:rPr lang="it-IT"/>
              <a:t> e x TRH)</a:t>
            </a:r>
          </a:p>
          <a:p>
            <a:pPr>
              <a:lnSpc>
                <a:spcPct val="120000"/>
              </a:lnSpc>
            </a:pPr>
            <a:r>
              <a:rPr lang="it-IT"/>
              <a:t>    </a:t>
            </a:r>
            <a:r>
              <a:rPr lang="it-IT" b="1"/>
              <a:t>4) </a:t>
            </a:r>
            <a:r>
              <a:rPr lang="el-GR"/>
              <a:t>α</a:t>
            </a:r>
            <a:r>
              <a:rPr lang="it-IT" baseline="-25000"/>
              <a:t>12</a:t>
            </a:r>
            <a:r>
              <a:rPr lang="it-IT"/>
              <a:t>, </a:t>
            </a:r>
            <a:r>
              <a:rPr lang="el-GR"/>
              <a:t>α</a:t>
            </a:r>
            <a:r>
              <a:rPr lang="it-IT" baseline="-25000"/>
              <a:t>13</a:t>
            </a:r>
            <a:r>
              <a:rPr lang="it-IT"/>
              <a:t> (es. rec x TXA2) </a:t>
            </a:r>
            <a:endParaRPr lang="el-GR"/>
          </a:p>
        </p:txBody>
      </p:sp>
      <p:sp>
        <p:nvSpPr>
          <p:cNvPr id="13317" name="Text Box 7"/>
          <p:cNvSpPr txBox="1">
            <a:spLocks noChangeArrowheads="1"/>
          </p:cNvSpPr>
          <p:nvPr/>
        </p:nvSpPr>
        <p:spPr bwMode="auto">
          <a:xfrm>
            <a:off x="36513" y="4652963"/>
            <a:ext cx="9144000" cy="1477962"/>
          </a:xfrm>
          <a:prstGeom prst="rect">
            <a:avLst/>
          </a:prstGeom>
          <a:noFill/>
          <a:ln w="9525">
            <a:noFill/>
            <a:miter lim="800000"/>
            <a:headEnd/>
            <a:tailEnd/>
          </a:ln>
        </p:spPr>
        <p:txBody>
          <a:bodyPr>
            <a:spAutoFit/>
          </a:bodyPr>
          <a:lstStyle/>
          <a:p>
            <a:r>
              <a:rPr lang="it-IT" u="sng"/>
              <a:t>Tossina colerica</a:t>
            </a:r>
            <a:r>
              <a:rPr lang="it-IT"/>
              <a:t> (CTX): ADP-ribosilazione </a:t>
            </a:r>
            <a:r>
              <a:rPr lang="el-GR"/>
              <a:t>α</a:t>
            </a:r>
            <a:r>
              <a:rPr lang="it-IT" baseline="-25000"/>
              <a:t>s</a:t>
            </a:r>
            <a:r>
              <a:rPr lang="it-IT"/>
              <a:t> (di un’arginina in G2)→ inibizione attività</a:t>
            </a:r>
          </a:p>
          <a:p>
            <a:r>
              <a:rPr lang="it-IT"/>
              <a:t>                                       GTPasica → produzione continua di cAMP</a:t>
            </a:r>
          </a:p>
          <a:p>
            <a:endParaRPr lang="it-IT"/>
          </a:p>
          <a:p>
            <a:r>
              <a:rPr lang="it-IT" u="sng"/>
              <a:t>Tossina della pertosse</a:t>
            </a:r>
            <a:r>
              <a:rPr lang="it-IT"/>
              <a:t> (PTX): ADP-ribosilazione </a:t>
            </a:r>
            <a:r>
              <a:rPr lang="el-GR"/>
              <a:t>α</a:t>
            </a:r>
            <a:r>
              <a:rPr lang="it-IT" baseline="-25000"/>
              <a:t>i</a:t>
            </a:r>
            <a:r>
              <a:rPr lang="it-IT"/>
              <a:t>/</a:t>
            </a:r>
            <a:r>
              <a:rPr lang="el-GR"/>
              <a:t>α</a:t>
            </a:r>
            <a:r>
              <a:rPr lang="it-IT" baseline="-25000"/>
              <a:t>0</a:t>
            </a:r>
            <a:r>
              <a:rPr lang="it-IT"/>
              <a:t> (di una Cys all’estremità C-term.)</a:t>
            </a:r>
          </a:p>
          <a:p>
            <a:r>
              <a:rPr lang="it-IT"/>
              <a:t>		              → impedisce l’attivazione della prot G da parte del recettore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971550" y="0"/>
            <a:ext cx="7007225" cy="6643688"/>
          </a:xfrm>
          <a:prstGeom prst="rect">
            <a:avLst/>
          </a:prstGeom>
          <a:noFill/>
          <a:ln w="9525">
            <a:noFill/>
            <a:miter lim="800000"/>
            <a:headEnd/>
            <a:tailEnd/>
          </a:ln>
        </p:spPr>
      </p:pic>
      <p:cxnSp>
        <p:nvCxnSpPr>
          <p:cNvPr id="5" name="Connettore 2 4"/>
          <p:cNvCxnSpPr/>
          <p:nvPr/>
        </p:nvCxnSpPr>
        <p:spPr>
          <a:xfrm>
            <a:off x="4140200" y="1125538"/>
            <a:ext cx="32385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a:off x="4140200" y="2205038"/>
            <a:ext cx="32385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4154488" y="2549525"/>
            <a:ext cx="32385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4176713" y="2708275"/>
            <a:ext cx="32385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250825" y="692150"/>
            <a:ext cx="8129588" cy="27797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457200" y="188913"/>
            <a:ext cx="8229600" cy="633412"/>
          </a:xfrm>
        </p:spPr>
        <p:txBody>
          <a:bodyPr/>
          <a:lstStyle/>
          <a:p>
            <a:pPr eaLnBrk="1" hangingPunct="1">
              <a:defRPr/>
            </a:pPr>
            <a:r>
              <a:rPr lang="it-IT" sz="2400" b="1" dirty="0" smtClean="0">
                <a:solidFill>
                  <a:srgbClr val="C00000"/>
                </a:solidFill>
                <a:effectLst>
                  <a:outerShdw blurRad="38100" dist="38100" dir="2700000" algn="tl">
                    <a:srgbClr val="000000">
                      <a:alpha val="43137"/>
                    </a:srgbClr>
                  </a:outerShdw>
                </a:effectLst>
              </a:rPr>
              <a:t>Ruolo del complesso </a:t>
            </a:r>
            <a:r>
              <a:rPr lang="el-GR" sz="2600" b="1" dirty="0" smtClean="0">
                <a:solidFill>
                  <a:srgbClr val="C00000"/>
                </a:solidFill>
                <a:effectLst>
                  <a:outerShdw blurRad="38100" dist="38100" dir="2700000" algn="tl">
                    <a:srgbClr val="000000">
                      <a:alpha val="43137"/>
                    </a:srgbClr>
                  </a:outerShdw>
                </a:effectLst>
                <a:cs typeface="Arial" charset="0"/>
                <a:sym typeface="Symbol" pitchFamily="18" charset="2"/>
              </a:rPr>
              <a:t></a:t>
            </a:r>
          </a:p>
        </p:txBody>
      </p:sp>
      <p:sp>
        <p:nvSpPr>
          <p:cNvPr id="16387" name="Text Box 5"/>
          <p:cNvSpPr txBox="1">
            <a:spLocks noChangeArrowheads="1"/>
          </p:cNvSpPr>
          <p:nvPr/>
        </p:nvSpPr>
        <p:spPr bwMode="auto">
          <a:xfrm>
            <a:off x="120650" y="1141413"/>
            <a:ext cx="8964613" cy="5078412"/>
          </a:xfrm>
          <a:prstGeom prst="rect">
            <a:avLst/>
          </a:prstGeom>
          <a:noFill/>
          <a:ln w="9525">
            <a:noFill/>
            <a:miter lim="800000"/>
            <a:headEnd/>
            <a:tailEnd/>
          </a:ln>
        </p:spPr>
        <p:txBody>
          <a:bodyPr>
            <a:spAutoFit/>
          </a:bodyPr>
          <a:lstStyle/>
          <a:p>
            <a:pPr algn="ctr"/>
            <a:r>
              <a:rPr lang="it-IT"/>
              <a:t>Le subunità </a:t>
            </a:r>
            <a:r>
              <a:rPr lang="el-GR">
                <a:solidFill>
                  <a:schemeClr val="tx2"/>
                </a:solidFill>
                <a:sym typeface="Symbol" pitchFamily="18" charset="2"/>
              </a:rPr>
              <a:t></a:t>
            </a:r>
            <a:r>
              <a:rPr lang="it-IT">
                <a:solidFill>
                  <a:schemeClr val="tx2"/>
                </a:solidFill>
                <a:sym typeface="Symbol" pitchFamily="18" charset="2"/>
              </a:rPr>
              <a:t> e </a:t>
            </a:r>
            <a:r>
              <a:rPr lang="el-GR">
                <a:solidFill>
                  <a:schemeClr val="tx2"/>
                </a:solidFill>
                <a:sym typeface="Symbol" pitchFamily="18" charset="2"/>
              </a:rPr>
              <a:t></a:t>
            </a:r>
            <a:r>
              <a:rPr lang="it-IT"/>
              <a:t> rimangono sempre strettamente associate </a:t>
            </a:r>
            <a:r>
              <a:rPr lang="it-IT">
                <a:cs typeface="Arial" charset="0"/>
              </a:rPr>
              <a:t>→ </a:t>
            </a:r>
            <a:r>
              <a:rPr lang="it-IT" u="sng">
                <a:cs typeface="Arial" charset="0"/>
              </a:rPr>
              <a:t>complesso </a:t>
            </a:r>
            <a:r>
              <a:rPr lang="el-GR" u="sng">
                <a:solidFill>
                  <a:schemeClr val="tx2"/>
                </a:solidFill>
                <a:sym typeface="Symbol" pitchFamily="18" charset="2"/>
              </a:rPr>
              <a:t></a:t>
            </a:r>
            <a:endParaRPr lang="it-IT" u="sng">
              <a:solidFill>
                <a:schemeClr val="tx2"/>
              </a:solidFill>
              <a:sym typeface="Symbol" pitchFamily="18" charset="2"/>
            </a:endParaRPr>
          </a:p>
          <a:p>
            <a:endParaRPr lang="it-IT" u="sng">
              <a:solidFill>
                <a:schemeClr val="tx2"/>
              </a:solidFill>
              <a:sym typeface="Symbol" pitchFamily="18" charset="2"/>
            </a:endParaRPr>
          </a:p>
          <a:p>
            <a:endParaRPr lang="it-IT" u="sng">
              <a:solidFill>
                <a:schemeClr val="tx2"/>
              </a:solidFill>
              <a:sym typeface="Symbol" pitchFamily="18" charset="2"/>
            </a:endParaRPr>
          </a:p>
          <a:p>
            <a:pPr>
              <a:lnSpc>
                <a:spcPct val="170000"/>
              </a:lnSpc>
            </a:pPr>
            <a:r>
              <a:rPr lang="it-IT" u="sng">
                <a:solidFill>
                  <a:schemeClr val="tx2"/>
                </a:solidFill>
                <a:sym typeface="Symbol" pitchFamily="18" charset="2"/>
              </a:rPr>
              <a:t>FUNZIONI DEL COMPLESSO :</a:t>
            </a:r>
          </a:p>
          <a:p>
            <a:pPr>
              <a:lnSpc>
                <a:spcPct val="50000"/>
              </a:lnSpc>
            </a:pPr>
            <a:endParaRPr lang="it-IT" u="sng">
              <a:solidFill>
                <a:schemeClr val="tx2"/>
              </a:solidFill>
              <a:sym typeface="Symbol" pitchFamily="18" charset="2"/>
            </a:endParaRPr>
          </a:p>
          <a:p>
            <a:pPr>
              <a:lnSpc>
                <a:spcPct val="130000"/>
              </a:lnSpc>
              <a:buFontTx/>
              <a:buChar char="-"/>
            </a:pPr>
            <a:r>
              <a:rPr lang="it-IT">
                <a:solidFill>
                  <a:schemeClr val="tx2"/>
                </a:solidFill>
                <a:sym typeface="Symbol" pitchFamily="18" charset="2"/>
              </a:rPr>
              <a:t> I</a:t>
            </a:r>
            <a:r>
              <a:rPr lang="it-IT"/>
              <a:t>nibisce la dissociazione del GDP dall’eterotrimero </a:t>
            </a:r>
            <a:r>
              <a:rPr lang="it-IT">
                <a:sym typeface="Symbol" pitchFamily="18" charset="2"/>
              </a:rPr>
              <a:t></a:t>
            </a:r>
            <a:r>
              <a:rPr lang="el-GR">
                <a:solidFill>
                  <a:schemeClr val="tx2"/>
                </a:solidFill>
                <a:sym typeface="Symbol" pitchFamily="18" charset="2"/>
              </a:rPr>
              <a:t></a:t>
            </a:r>
            <a:r>
              <a:rPr lang="it-IT">
                <a:solidFill>
                  <a:schemeClr val="tx2"/>
                </a:solidFill>
                <a:sym typeface="Symbol" pitchFamily="18" charset="2"/>
              </a:rPr>
              <a:t>, mantenendo la</a:t>
            </a:r>
            <a:r>
              <a:rPr lang="it-IT"/>
              <a:t> subunità </a:t>
            </a:r>
            <a:r>
              <a:rPr lang="it-IT">
                <a:sym typeface="Symbol" pitchFamily="18" charset="2"/>
              </a:rPr>
              <a:t> in forma inattiva in assenza di stimolazione recettoriale</a:t>
            </a:r>
          </a:p>
          <a:p>
            <a:pPr>
              <a:lnSpc>
                <a:spcPct val="170000"/>
              </a:lnSpc>
            </a:pPr>
            <a:r>
              <a:rPr lang="it-IT">
                <a:sym typeface="Symbol" pitchFamily="18" charset="2"/>
              </a:rPr>
              <a:t>- Necessario per l’interazione della proteina G con il recettore</a:t>
            </a:r>
          </a:p>
          <a:p>
            <a:pPr>
              <a:lnSpc>
                <a:spcPct val="170000"/>
              </a:lnSpc>
            </a:pPr>
            <a:r>
              <a:rPr lang="it-IT">
                <a:sym typeface="Symbol" pitchFamily="18" charset="2"/>
              </a:rPr>
              <a:t>- Controllo della fosforilazione del recettore (desensitizzazione)</a:t>
            </a:r>
          </a:p>
          <a:p>
            <a:pPr>
              <a:lnSpc>
                <a:spcPct val="170000"/>
              </a:lnSpc>
              <a:buFontTx/>
              <a:buChar char="-"/>
            </a:pPr>
            <a:r>
              <a:rPr lang="it-IT">
                <a:sym typeface="Symbol" pitchFamily="18" charset="2"/>
              </a:rPr>
              <a:t> Attivazione canali ionici per il K</a:t>
            </a:r>
            <a:r>
              <a:rPr lang="it-IT" baseline="30000">
                <a:sym typeface="Symbol" pitchFamily="18" charset="2"/>
              </a:rPr>
              <a:t>+</a:t>
            </a:r>
          </a:p>
          <a:p>
            <a:pPr>
              <a:lnSpc>
                <a:spcPct val="170000"/>
              </a:lnSpc>
              <a:buFontTx/>
              <a:buChar char="-"/>
            </a:pPr>
            <a:r>
              <a:rPr lang="it-IT">
                <a:sym typeface="Symbol" pitchFamily="18" charset="2"/>
              </a:rPr>
              <a:t> Inibizione di specifici canali al Ca</a:t>
            </a:r>
            <a:r>
              <a:rPr lang="it-IT" baseline="30000">
                <a:sym typeface="Symbol" pitchFamily="18" charset="2"/>
              </a:rPr>
              <a:t>2+</a:t>
            </a:r>
          </a:p>
          <a:p>
            <a:pPr>
              <a:lnSpc>
                <a:spcPct val="170000"/>
              </a:lnSpc>
              <a:buFontTx/>
              <a:buChar char="-"/>
            </a:pPr>
            <a:r>
              <a:rPr lang="it-IT">
                <a:sym typeface="Symbol" pitchFamily="18" charset="2"/>
              </a:rPr>
              <a:t> Stimolazione di alcune forme di PLC</a:t>
            </a:r>
          </a:p>
          <a:p>
            <a:pPr>
              <a:lnSpc>
                <a:spcPct val="170000"/>
              </a:lnSpc>
              <a:buFontTx/>
              <a:buChar char="-"/>
            </a:pPr>
            <a:r>
              <a:rPr lang="it-IT">
                <a:sym typeface="Symbol" pitchFamily="18" charset="2"/>
              </a:rPr>
              <a:t> Attivazione di chinasi (PI3K, MAPK)</a:t>
            </a:r>
          </a:p>
        </p:txBody>
      </p:sp>
      <p:sp>
        <p:nvSpPr>
          <p:cNvPr id="5" name="Figura a mano libera 4"/>
          <p:cNvSpPr/>
          <p:nvPr/>
        </p:nvSpPr>
        <p:spPr>
          <a:xfrm>
            <a:off x="3997325" y="4187825"/>
            <a:ext cx="876300" cy="1779588"/>
          </a:xfrm>
          <a:custGeom>
            <a:avLst/>
            <a:gdLst>
              <a:gd name="connsiteX0" fmla="*/ 58993 w 877529"/>
              <a:gd name="connsiteY0" fmla="*/ 1755058 h 1779639"/>
              <a:gd name="connsiteX1" fmla="*/ 781664 w 877529"/>
              <a:gd name="connsiteY1" fmla="*/ 1607574 h 1779639"/>
              <a:gd name="connsiteX2" fmla="*/ 634181 w 877529"/>
              <a:gd name="connsiteY2" fmla="*/ 722671 h 1779639"/>
              <a:gd name="connsiteX3" fmla="*/ 0 w 877529"/>
              <a:gd name="connsiteY3" fmla="*/ 0 h 1779639"/>
            </a:gdLst>
            <a:ahLst/>
            <a:cxnLst>
              <a:cxn ang="0">
                <a:pos x="connsiteX0" y="connsiteY0"/>
              </a:cxn>
              <a:cxn ang="0">
                <a:pos x="connsiteX1" y="connsiteY1"/>
              </a:cxn>
              <a:cxn ang="0">
                <a:pos x="connsiteX2" y="connsiteY2"/>
              </a:cxn>
              <a:cxn ang="0">
                <a:pos x="connsiteX3" y="connsiteY3"/>
              </a:cxn>
            </a:cxnLst>
            <a:rect l="l" t="t" r="r" b="b"/>
            <a:pathLst>
              <a:path w="877529" h="1779639">
                <a:moveTo>
                  <a:pt x="58993" y="1755058"/>
                </a:moveTo>
                <a:cubicBezTo>
                  <a:pt x="372396" y="1767348"/>
                  <a:pt x="685799" y="1779639"/>
                  <a:pt x="781664" y="1607574"/>
                </a:cubicBezTo>
                <a:cubicBezTo>
                  <a:pt x="877529" y="1435510"/>
                  <a:pt x="764458" y="990600"/>
                  <a:pt x="634181" y="722671"/>
                </a:cubicBezTo>
                <a:cubicBezTo>
                  <a:pt x="503904" y="454742"/>
                  <a:pt x="251952" y="227371"/>
                  <a:pt x="0" y="0"/>
                </a:cubicBezTo>
              </a:path>
            </a:pathLst>
          </a:custGeom>
          <a:ln>
            <a:solidFill>
              <a:schemeClr val="bg2">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ChangeArrowheads="1"/>
          </p:cNvSpPr>
          <p:nvPr/>
        </p:nvSpPr>
        <p:spPr bwMode="auto">
          <a:xfrm>
            <a:off x="323850" y="3787775"/>
            <a:ext cx="8424863" cy="865188"/>
          </a:xfrm>
          <a:prstGeom prst="rect">
            <a:avLst/>
          </a:prstGeom>
          <a:noFill/>
          <a:ln w="12700">
            <a:solidFill>
              <a:schemeClr val="tx1"/>
            </a:solidFill>
            <a:miter lim="800000"/>
            <a:headEnd/>
            <a:tailEnd/>
          </a:ln>
        </p:spPr>
        <p:txBody>
          <a:bodyPr wrap="none" anchor="ctr"/>
          <a:lstStyle/>
          <a:p>
            <a:endParaRPr lang="it-IT"/>
          </a:p>
        </p:txBody>
      </p:sp>
      <p:sp>
        <p:nvSpPr>
          <p:cNvPr id="24580" name="Rectangle 4"/>
          <p:cNvSpPr>
            <a:spLocks noGrp="1" noChangeArrowheads="1"/>
          </p:cNvSpPr>
          <p:nvPr>
            <p:ph type="title"/>
          </p:nvPr>
        </p:nvSpPr>
        <p:spPr>
          <a:xfrm>
            <a:off x="457200" y="22225"/>
            <a:ext cx="8229600" cy="706438"/>
          </a:xfrm>
        </p:spPr>
        <p:txBody>
          <a:bodyPr/>
          <a:lstStyle/>
          <a:p>
            <a:pPr eaLnBrk="1" hangingPunct="1">
              <a:defRPr/>
            </a:pPr>
            <a:r>
              <a:rPr lang="it-IT" sz="2400" b="1" u="sng" dirty="0" smtClean="0">
                <a:solidFill>
                  <a:srgbClr val="FF0000"/>
                </a:solidFill>
                <a:effectLst>
                  <a:outerShdw blurRad="38100" dist="38100" dir="2700000" algn="tl">
                    <a:srgbClr val="000000">
                      <a:alpha val="43137"/>
                    </a:srgbClr>
                  </a:outerShdw>
                </a:effectLst>
              </a:rPr>
              <a:t>I SISTEMI EFFETTORI</a:t>
            </a:r>
          </a:p>
        </p:txBody>
      </p:sp>
      <p:sp>
        <p:nvSpPr>
          <p:cNvPr id="17412" name="Text Box 5"/>
          <p:cNvSpPr txBox="1">
            <a:spLocks noChangeArrowheads="1"/>
          </p:cNvSpPr>
          <p:nvPr/>
        </p:nvSpPr>
        <p:spPr bwMode="auto">
          <a:xfrm>
            <a:off x="107950" y="620713"/>
            <a:ext cx="8964613" cy="2640012"/>
          </a:xfrm>
          <a:prstGeom prst="rect">
            <a:avLst/>
          </a:prstGeom>
          <a:noFill/>
          <a:ln w="9525">
            <a:noFill/>
            <a:miter lim="800000"/>
            <a:headEnd/>
            <a:tailEnd/>
          </a:ln>
        </p:spPr>
        <p:txBody>
          <a:bodyPr>
            <a:spAutoFit/>
          </a:bodyPr>
          <a:lstStyle/>
          <a:p>
            <a:pPr algn="just"/>
            <a:r>
              <a:rPr lang="it-IT"/>
              <a:t>Il segnale generato dall’interazione recettore-proteina G viene tradotto in </a:t>
            </a:r>
            <a:r>
              <a:rPr lang="it-IT" i="1"/>
              <a:t>messaggio cellulare</a:t>
            </a:r>
            <a:r>
              <a:rPr lang="it-IT"/>
              <a:t> attraverso l’attivazione di effettori specifici distinti in due categorie:</a:t>
            </a:r>
          </a:p>
          <a:p>
            <a:pPr algn="just"/>
            <a:endParaRPr lang="it-IT"/>
          </a:p>
          <a:p>
            <a:pPr algn="just">
              <a:lnSpc>
                <a:spcPct val="130000"/>
              </a:lnSpc>
              <a:buFontTx/>
              <a:buChar char="-"/>
            </a:pPr>
            <a:r>
              <a:rPr lang="it-IT"/>
              <a:t> </a:t>
            </a:r>
            <a:r>
              <a:rPr lang="it-IT" u="sng"/>
              <a:t>Effettori enzimatici</a:t>
            </a:r>
            <a:r>
              <a:rPr lang="it-IT"/>
              <a:t> </a:t>
            </a:r>
            <a:r>
              <a:rPr lang="it-IT">
                <a:cs typeface="Arial" charset="0"/>
              </a:rPr>
              <a:t>→ </a:t>
            </a:r>
            <a:r>
              <a:rPr lang="it-IT"/>
              <a:t>formazione nel citoplasma di sostanze</a:t>
            </a:r>
          </a:p>
          <a:p>
            <a:pPr algn="just">
              <a:lnSpc>
                <a:spcPct val="130000"/>
              </a:lnSpc>
            </a:pPr>
            <a:r>
              <a:rPr lang="it-IT"/>
              <a:t>                                     biologicamente attive (es: AC e PLC)</a:t>
            </a:r>
          </a:p>
          <a:p>
            <a:pPr algn="just"/>
            <a:endParaRPr lang="it-IT"/>
          </a:p>
          <a:p>
            <a:pPr algn="just">
              <a:lnSpc>
                <a:spcPct val="130000"/>
              </a:lnSpc>
              <a:buFontTx/>
              <a:buChar char="-"/>
            </a:pPr>
            <a:r>
              <a:rPr lang="it-IT"/>
              <a:t> </a:t>
            </a:r>
            <a:r>
              <a:rPr lang="it-IT" u="sng"/>
              <a:t>Canali ionici</a:t>
            </a:r>
            <a:r>
              <a:rPr lang="it-IT"/>
              <a:t> → modificazioni della concentrazione ionica</a:t>
            </a:r>
          </a:p>
          <a:p>
            <a:pPr algn="just">
              <a:lnSpc>
                <a:spcPct val="130000"/>
              </a:lnSpc>
            </a:pPr>
            <a:r>
              <a:rPr lang="it-IT"/>
              <a:t>                            intracellulare (es: canali al calcio e al potassio)</a:t>
            </a:r>
          </a:p>
        </p:txBody>
      </p:sp>
      <p:sp>
        <p:nvSpPr>
          <p:cNvPr id="17413" name="AutoShape 6"/>
          <p:cNvSpPr>
            <a:spLocks noChangeArrowheads="1"/>
          </p:cNvSpPr>
          <p:nvPr/>
        </p:nvSpPr>
        <p:spPr bwMode="auto">
          <a:xfrm>
            <a:off x="4500563" y="3213100"/>
            <a:ext cx="215900" cy="576263"/>
          </a:xfrm>
          <a:prstGeom prst="downArrow">
            <a:avLst>
              <a:gd name="adj1" fmla="val 50000"/>
              <a:gd name="adj2" fmla="val 118628"/>
            </a:avLst>
          </a:prstGeom>
          <a:noFill/>
          <a:ln w="9525">
            <a:solidFill>
              <a:schemeClr val="tx1"/>
            </a:solidFill>
            <a:miter lim="800000"/>
            <a:headEnd/>
            <a:tailEnd/>
          </a:ln>
        </p:spPr>
        <p:txBody>
          <a:bodyPr wrap="none" anchor="ctr"/>
          <a:lstStyle/>
          <a:p>
            <a:endParaRPr lang="it-IT"/>
          </a:p>
        </p:txBody>
      </p:sp>
      <p:sp>
        <p:nvSpPr>
          <p:cNvPr id="17414" name="Text Box 7"/>
          <p:cNvSpPr txBox="1">
            <a:spLocks noChangeArrowheads="1"/>
          </p:cNvSpPr>
          <p:nvPr/>
        </p:nvSpPr>
        <p:spPr bwMode="auto">
          <a:xfrm>
            <a:off x="347663" y="3829050"/>
            <a:ext cx="8351837" cy="757238"/>
          </a:xfrm>
          <a:prstGeom prst="rect">
            <a:avLst/>
          </a:prstGeom>
          <a:noFill/>
          <a:ln w="9525">
            <a:noFill/>
            <a:miter lim="800000"/>
            <a:headEnd/>
            <a:tailEnd/>
          </a:ln>
        </p:spPr>
        <p:txBody>
          <a:bodyPr>
            <a:spAutoFit/>
          </a:bodyPr>
          <a:lstStyle/>
          <a:p>
            <a:pPr algn="ctr">
              <a:lnSpc>
                <a:spcPct val="120000"/>
              </a:lnSpc>
            </a:pPr>
            <a:r>
              <a:rPr lang="it-IT"/>
              <a:t>Produzione di </a:t>
            </a:r>
            <a:r>
              <a:rPr lang="it-IT" b="1" i="1"/>
              <a:t>secondi messaggeri</a:t>
            </a:r>
            <a:r>
              <a:rPr lang="it-IT" i="1"/>
              <a:t> </a:t>
            </a:r>
            <a:r>
              <a:rPr lang="it-IT"/>
              <a:t>(Ca</a:t>
            </a:r>
            <a:r>
              <a:rPr lang="it-IT" baseline="30000"/>
              <a:t>2+</a:t>
            </a:r>
            <a:r>
              <a:rPr lang="it-IT"/>
              <a:t> e/o metaboliti):</a:t>
            </a:r>
          </a:p>
          <a:p>
            <a:pPr algn="ctr">
              <a:lnSpc>
                <a:spcPct val="120000"/>
              </a:lnSpc>
            </a:pPr>
            <a:r>
              <a:rPr lang="it-IT"/>
              <a:t>fungono da anello di giunzione fra l’attivazione recettoriale e la risposta cellulare</a:t>
            </a:r>
          </a:p>
        </p:txBody>
      </p:sp>
      <p:sp>
        <p:nvSpPr>
          <p:cNvPr id="17415" name="Text Box 8"/>
          <p:cNvSpPr txBox="1">
            <a:spLocks noChangeArrowheads="1"/>
          </p:cNvSpPr>
          <p:nvPr/>
        </p:nvSpPr>
        <p:spPr bwMode="auto">
          <a:xfrm>
            <a:off x="233363" y="5008563"/>
            <a:ext cx="8731250" cy="1698625"/>
          </a:xfrm>
          <a:prstGeom prst="rect">
            <a:avLst/>
          </a:prstGeom>
          <a:noFill/>
          <a:ln w="9525">
            <a:noFill/>
            <a:miter lim="800000"/>
            <a:headEnd/>
            <a:tailEnd/>
          </a:ln>
        </p:spPr>
        <p:txBody>
          <a:bodyPr>
            <a:spAutoFit/>
          </a:bodyPr>
          <a:lstStyle/>
          <a:p>
            <a:pPr marL="92075" indent="-92075">
              <a:lnSpc>
                <a:spcPct val="120000"/>
              </a:lnSpc>
            </a:pPr>
            <a:r>
              <a:rPr lang="it-IT" b="1"/>
              <a:t>Proprietà dei secondi messaggeri</a:t>
            </a:r>
            <a:r>
              <a:rPr lang="it-IT"/>
              <a:t>:</a:t>
            </a:r>
          </a:p>
          <a:p>
            <a:pPr marL="92075" indent="-92075">
              <a:lnSpc>
                <a:spcPct val="120000"/>
              </a:lnSpc>
              <a:buFontTx/>
              <a:buChar char="-"/>
            </a:pPr>
            <a:r>
              <a:rPr lang="it-IT"/>
              <a:t> </a:t>
            </a:r>
            <a:r>
              <a:rPr lang="it-IT" sz="1700"/>
              <a:t>Generano una o più </a:t>
            </a:r>
            <a:r>
              <a:rPr lang="it-IT" sz="1700" u="sng"/>
              <a:t>risposte</a:t>
            </a:r>
            <a:r>
              <a:rPr lang="it-IT" sz="1700"/>
              <a:t> legandosi, all’interno della cellula, a substrati specifici e modulandone l’attività</a:t>
            </a:r>
          </a:p>
          <a:p>
            <a:pPr marL="92075" indent="-92075">
              <a:lnSpc>
                <a:spcPct val="120000"/>
              </a:lnSpc>
              <a:buFontTx/>
              <a:buChar char="-"/>
            </a:pPr>
            <a:r>
              <a:rPr lang="it-IT" sz="1700"/>
              <a:t> Vengono </a:t>
            </a:r>
            <a:r>
              <a:rPr lang="it-IT" sz="1700" u="sng"/>
              <a:t>degradati/rimossi</a:t>
            </a:r>
            <a:r>
              <a:rPr lang="it-IT" sz="1700"/>
              <a:t> dal citoplasma, in modo tale che la variazione di conc sia transitoria e dipendente dallo stimolo primario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457200" y="80963"/>
            <a:ext cx="8229600" cy="647700"/>
          </a:xfrm>
        </p:spPr>
        <p:txBody>
          <a:bodyPr/>
          <a:lstStyle/>
          <a:p>
            <a:pPr eaLnBrk="1" hangingPunct="1"/>
            <a:r>
              <a:rPr lang="it-IT" sz="2400" b="1" smtClean="0">
                <a:solidFill>
                  <a:srgbClr val="C00000"/>
                </a:solidFill>
              </a:rPr>
              <a:t>Il sistema dell’adenilato ciclasi (AC)</a:t>
            </a:r>
          </a:p>
        </p:txBody>
      </p:sp>
      <p:sp>
        <p:nvSpPr>
          <p:cNvPr id="18435" name="Text Box 5"/>
          <p:cNvSpPr txBox="1">
            <a:spLocks noChangeArrowheads="1"/>
          </p:cNvSpPr>
          <p:nvPr/>
        </p:nvSpPr>
        <p:spPr bwMode="auto">
          <a:xfrm>
            <a:off x="107950" y="782638"/>
            <a:ext cx="8913813" cy="830262"/>
          </a:xfrm>
          <a:prstGeom prst="rect">
            <a:avLst/>
          </a:prstGeom>
          <a:noFill/>
          <a:ln w="9525">
            <a:noFill/>
            <a:miter lim="800000"/>
            <a:headEnd/>
            <a:tailEnd/>
          </a:ln>
        </p:spPr>
        <p:txBody>
          <a:bodyPr>
            <a:spAutoFit/>
          </a:bodyPr>
          <a:lstStyle/>
          <a:p>
            <a:pPr algn="just"/>
            <a:r>
              <a:rPr lang="it-IT" sz="1600"/>
              <a:t>AC: enzima </a:t>
            </a:r>
            <a:r>
              <a:rPr lang="it-IT" sz="1600" u="sng"/>
              <a:t>ubiquitario</a:t>
            </a:r>
            <a:r>
              <a:rPr lang="it-IT" sz="1600"/>
              <a:t> che converte ATP in cAMP. Se ne conoscono </a:t>
            </a:r>
            <a:r>
              <a:rPr lang="it-IT" sz="1600" u="sng"/>
              <a:t>9 forme</a:t>
            </a:r>
            <a:r>
              <a:rPr lang="it-IT" sz="1600"/>
              <a:t> (I-IX) espresse diversamente nei vari tessuti, che presentano un’elevata </a:t>
            </a:r>
            <a:r>
              <a:rPr lang="it-IT" sz="1600" u="sng"/>
              <a:t>omologia</a:t>
            </a:r>
            <a:r>
              <a:rPr lang="it-IT" sz="1600"/>
              <a:t> di sequenza in parte delle regioni </a:t>
            </a:r>
            <a:r>
              <a:rPr lang="it-IT" sz="1600" u="sng"/>
              <a:t>C1 e C2</a:t>
            </a:r>
            <a:r>
              <a:rPr lang="it-IT" sz="1600"/>
              <a:t> essenziali per l’attività catalitica</a:t>
            </a:r>
          </a:p>
        </p:txBody>
      </p:sp>
      <p:grpSp>
        <p:nvGrpSpPr>
          <p:cNvPr id="18436" name="Group 53"/>
          <p:cNvGrpSpPr>
            <a:grpSpLocks/>
          </p:cNvGrpSpPr>
          <p:nvPr/>
        </p:nvGrpSpPr>
        <p:grpSpPr bwMode="auto">
          <a:xfrm>
            <a:off x="0" y="2060575"/>
            <a:ext cx="4897438" cy="1792288"/>
            <a:chOff x="340" y="1344"/>
            <a:chExt cx="2631" cy="1289"/>
          </a:xfrm>
        </p:grpSpPr>
        <p:sp>
          <p:nvSpPr>
            <p:cNvPr id="18467" name="Line 6"/>
            <p:cNvSpPr>
              <a:spLocks noChangeShapeType="1"/>
            </p:cNvSpPr>
            <p:nvPr/>
          </p:nvSpPr>
          <p:spPr bwMode="auto">
            <a:xfrm>
              <a:off x="340" y="1466"/>
              <a:ext cx="2631" cy="0"/>
            </a:xfrm>
            <a:prstGeom prst="line">
              <a:avLst/>
            </a:prstGeom>
            <a:noFill/>
            <a:ln w="9525">
              <a:solidFill>
                <a:schemeClr val="tx1"/>
              </a:solidFill>
              <a:round/>
              <a:headEnd/>
              <a:tailEnd/>
            </a:ln>
          </p:spPr>
          <p:txBody>
            <a:bodyPr/>
            <a:lstStyle/>
            <a:p>
              <a:endParaRPr lang="it-IT"/>
            </a:p>
          </p:txBody>
        </p:sp>
        <p:sp>
          <p:nvSpPr>
            <p:cNvPr id="18468" name="Line 7"/>
            <p:cNvSpPr>
              <a:spLocks noChangeShapeType="1"/>
            </p:cNvSpPr>
            <p:nvPr/>
          </p:nvSpPr>
          <p:spPr bwMode="auto">
            <a:xfrm>
              <a:off x="340" y="1872"/>
              <a:ext cx="2631" cy="0"/>
            </a:xfrm>
            <a:prstGeom prst="line">
              <a:avLst/>
            </a:prstGeom>
            <a:noFill/>
            <a:ln w="9525">
              <a:solidFill>
                <a:schemeClr val="tx1"/>
              </a:solidFill>
              <a:round/>
              <a:headEnd/>
              <a:tailEnd/>
            </a:ln>
          </p:spPr>
          <p:txBody>
            <a:bodyPr/>
            <a:lstStyle/>
            <a:p>
              <a:endParaRPr lang="it-IT"/>
            </a:p>
          </p:txBody>
        </p:sp>
        <p:grpSp>
          <p:nvGrpSpPr>
            <p:cNvPr id="18469" name="Group 29"/>
            <p:cNvGrpSpPr>
              <a:grpSpLocks/>
            </p:cNvGrpSpPr>
            <p:nvPr/>
          </p:nvGrpSpPr>
          <p:grpSpPr bwMode="auto">
            <a:xfrm>
              <a:off x="645" y="1344"/>
              <a:ext cx="573" cy="649"/>
              <a:chOff x="884" y="1344"/>
              <a:chExt cx="1057" cy="725"/>
            </a:xfrm>
          </p:grpSpPr>
          <p:sp>
            <p:nvSpPr>
              <p:cNvPr id="18491" name="Freeform 12"/>
              <p:cNvSpPr>
                <a:spLocks/>
              </p:cNvSpPr>
              <p:nvPr/>
            </p:nvSpPr>
            <p:spPr bwMode="auto">
              <a:xfrm>
                <a:off x="884" y="1480"/>
                <a:ext cx="150" cy="453"/>
              </a:xfrm>
              <a:custGeom>
                <a:avLst/>
                <a:gdLst>
                  <a:gd name="T0" fmla="*/ 1 w 959"/>
                  <a:gd name="T1" fmla="*/ 0 h 1776"/>
                  <a:gd name="T2" fmla="*/ 2 w 959"/>
                  <a:gd name="T3" fmla="*/ 0 h 1776"/>
                  <a:gd name="T4" fmla="*/ 3 w 959"/>
                  <a:gd name="T5" fmla="*/ 1 h 1776"/>
                  <a:gd name="T6" fmla="*/ 3 w 959"/>
                  <a:gd name="T7" fmla="*/ 2 h 1776"/>
                  <a:gd name="T8" fmla="*/ 3 w 959"/>
                  <a:gd name="T9" fmla="*/ 4 h 1776"/>
                  <a:gd name="T10" fmla="*/ 3 w 959"/>
                  <a:gd name="T11" fmla="*/ 5 h 1776"/>
                  <a:gd name="T12" fmla="*/ 1 w 959"/>
                  <a:gd name="T13" fmla="*/ 5 h 1776"/>
                  <a:gd name="T14" fmla="*/ 1 w 959"/>
                  <a:gd name="T15" fmla="*/ 3 h 1776"/>
                  <a:gd name="T16" fmla="*/ 1 w 959"/>
                  <a:gd name="T17" fmla="*/ 2 h 1776"/>
                  <a:gd name="T18" fmla="*/ 2 w 959"/>
                  <a:gd name="T19" fmla="*/ 2 h 1776"/>
                  <a:gd name="T20" fmla="*/ 3 w 959"/>
                  <a:gd name="T21" fmla="*/ 2 h 1776"/>
                  <a:gd name="T22" fmla="*/ 3 w 959"/>
                  <a:gd name="T23" fmla="*/ 5 h 1776"/>
                  <a:gd name="T24" fmla="*/ 3 w 959"/>
                  <a:gd name="T25" fmla="*/ 8 h 1776"/>
                  <a:gd name="T26" fmla="*/ 3 w 959"/>
                  <a:gd name="T27" fmla="*/ 9 h 1776"/>
                  <a:gd name="T28" fmla="*/ 1 w 959"/>
                  <a:gd name="T29" fmla="*/ 9 h 1776"/>
                  <a:gd name="T30" fmla="*/ 1 w 959"/>
                  <a:gd name="T31" fmla="*/ 8 h 1776"/>
                  <a:gd name="T32" fmla="*/ 1 w 959"/>
                  <a:gd name="T33" fmla="*/ 6 h 1776"/>
                  <a:gd name="T34" fmla="*/ 2 w 959"/>
                  <a:gd name="T35" fmla="*/ 6 h 1776"/>
                  <a:gd name="T36" fmla="*/ 3 w 959"/>
                  <a:gd name="T37" fmla="*/ 7 h 1776"/>
                  <a:gd name="T38" fmla="*/ 4 w 959"/>
                  <a:gd name="T39" fmla="*/ 11 h 1776"/>
                  <a:gd name="T40" fmla="*/ 3 w 959"/>
                  <a:gd name="T41" fmla="*/ 13 h 1776"/>
                  <a:gd name="T42" fmla="*/ 2 w 959"/>
                  <a:gd name="T43" fmla="*/ 14 h 1776"/>
                  <a:gd name="T44" fmla="*/ 1 w 959"/>
                  <a:gd name="T45" fmla="*/ 12 h 1776"/>
                  <a:gd name="T46" fmla="*/ 1 w 959"/>
                  <a:gd name="T47" fmla="*/ 11 h 1776"/>
                  <a:gd name="T48" fmla="*/ 2 w 959"/>
                  <a:gd name="T49" fmla="*/ 10 h 1776"/>
                  <a:gd name="T50" fmla="*/ 3 w 959"/>
                  <a:gd name="T51" fmla="*/ 11 h 1776"/>
                  <a:gd name="T52" fmla="*/ 4 w 959"/>
                  <a:gd name="T53" fmla="*/ 16 h 1776"/>
                  <a:gd name="T54" fmla="*/ 3 w 959"/>
                  <a:gd name="T55" fmla="*/ 17 h 1776"/>
                  <a:gd name="T56" fmla="*/ 1 w 959"/>
                  <a:gd name="T57" fmla="*/ 17 h 1776"/>
                  <a:gd name="T58" fmla="*/ 1 w 959"/>
                  <a:gd name="T59" fmla="*/ 15 h 1776"/>
                  <a:gd name="T60" fmla="*/ 2 w 959"/>
                  <a:gd name="T61" fmla="*/ 15 h 1776"/>
                  <a:gd name="T62" fmla="*/ 3 w 959"/>
                  <a:gd name="T63" fmla="*/ 16 h 1776"/>
                  <a:gd name="T64" fmla="*/ 3 w 959"/>
                  <a:gd name="T65" fmla="*/ 20 h 1776"/>
                  <a:gd name="T66" fmla="*/ 2 w 959"/>
                  <a:gd name="T67" fmla="*/ 22 h 1776"/>
                  <a:gd name="T68" fmla="*/ 1 w 959"/>
                  <a:gd name="T69" fmla="*/ 20 h 1776"/>
                  <a:gd name="T70" fmla="*/ 0 w 959"/>
                  <a:gd name="T71" fmla="*/ 18 h 1776"/>
                  <a:gd name="T72" fmla="*/ 2 w 959"/>
                  <a:gd name="T73" fmla="*/ 18 h 1776"/>
                  <a:gd name="T74" fmla="*/ 3 w 959"/>
                  <a:gd name="T75" fmla="*/ 20 h 1776"/>
                  <a:gd name="T76" fmla="*/ 3 w 959"/>
                  <a:gd name="T77" fmla="*/ 24 h 1776"/>
                  <a:gd name="T78" fmla="*/ 3 w 959"/>
                  <a:gd name="T79" fmla="*/ 26 h 1776"/>
                  <a:gd name="T80" fmla="*/ 2 w 959"/>
                  <a:gd name="T81" fmla="*/ 27 h 1776"/>
                  <a:gd name="T82" fmla="*/ 0 w 959"/>
                  <a:gd name="T83" fmla="*/ 25 h 1776"/>
                  <a:gd name="T84" fmla="*/ 0 w 959"/>
                  <a:gd name="T85" fmla="*/ 23 h 1776"/>
                  <a:gd name="T86" fmla="*/ 2 w 959"/>
                  <a:gd name="T87" fmla="*/ 22 h 1776"/>
                  <a:gd name="T88" fmla="*/ 3 w 959"/>
                  <a:gd name="T89" fmla="*/ 23 h 1776"/>
                  <a:gd name="T90" fmla="*/ 3 w 959"/>
                  <a:gd name="T91" fmla="*/ 27 h 1776"/>
                  <a:gd name="T92" fmla="*/ 3 w 959"/>
                  <a:gd name="T93" fmla="*/ 29 h 1776"/>
                  <a:gd name="T94" fmla="*/ 2 w 959"/>
                  <a:gd name="T95" fmla="*/ 30 h 17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9"/>
                  <a:gd name="T145" fmla="*/ 0 h 1776"/>
                  <a:gd name="T146" fmla="*/ 959 w 959"/>
                  <a:gd name="T147" fmla="*/ 1776 h 17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9" h="1776">
                    <a:moveTo>
                      <a:pt x="377" y="7"/>
                    </a:moveTo>
                    <a:cubicBezTo>
                      <a:pt x="415" y="3"/>
                      <a:pt x="453" y="0"/>
                      <a:pt x="513" y="7"/>
                    </a:cubicBezTo>
                    <a:cubicBezTo>
                      <a:pt x="573" y="14"/>
                      <a:pt x="687" y="29"/>
                      <a:pt x="740" y="52"/>
                    </a:cubicBezTo>
                    <a:cubicBezTo>
                      <a:pt x="793" y="75"/>
                      <a:pt x="816" y="113"/>
                      <a:pt x="831" y="143"/>
                    </a:cubicBezTo>
                    <a:cubicBezTo>
                      <a:pt x="846" y="173"/>
                      <a:pt x="861" y="211"/>
                      <a:pt x="831" y="234"/>
                    </a:cubicBezTo>
                    <a:cubicBezTo>
                      <a:pt x="801" y="257"/>
                      <a:pt x="740" y="272"/>
                      <a:pt x="649" y="279"/>
                    </a:cubicBezTo>
                    <a:cubicBezTo>
                      <a:pt x="558" y="286"/>
                      <a:pt x="369" y="294"/>
                      <a:pt x="286" y="279"/>
                    </a:cubicBezTo>
                    <a:cubicBezTo>
                      <a:pt x="203" y="264"/>
                      <a:pt x="165" y="211"/>
                      <a:pt x="150" y="188"/>
                    </a:cubicBezTo>
                    <a:cubicBezTo>
                      <a:pt x="135" y="165"/>
                      <a:pt x="143" y="158"/>
                      <a:pt x="196" y="143"/>
                    </a:cubicBezTo>
                    <a:cubicBezTo>
                      <a:pt x="249" y="128"/>
                      <a:pt x="385" y="98"/>
                      <a:pt x="468" y="98"/>
                    </a:cubicBezTo>
                    <a:cubicBezTo>
                      <a:pt x="551" y="98"/>
                      <a:pt x="627" y="113"/>
                      <a:pt x="695" y="143"/>
                    </a:cubicBezTo>
                    <a:cubicBezTo>
                      <a:pt x="763" y="173"/>
                      <a:pt x="846" y="226"/>
                      <a:pt x="876" y="279"/>
                    </a:cubicBezTo>
                    <a:cubicBezTo>
                      <a:pt x="906" y="332"/>
                      <a:pt x="899" y="415"/>
                      <a:pt x="876" y="460"/>
                    </a:cubicBezTo>
                    <a:cubicBezTo>
                      <a:pt x="853" y="505"/>
                      <a:pt x="838" y="536"/>
                      <a:pt x="740" y="551"/>
                    </a:cubicBezTo>
                    <a:cubicBezTo>
                      <a:pt x="642" y="566"/>
                      <a:pt x="384" y="566"/>
                      <a:pt x="286" y="551"/>
                    </a:cubicBezTo>
                    <a:cubicBezTo>
                      <a:pt x="188" y="536"/>
                      <a:pt x="165" y="490"/>
                      <a:pt x="150" y="460"/>
                    </a:cubicBezTo>
                    <a:cubicBezTo>
                      <a:pt x="135" y="430"/>
                      <a:pt x="143" y="385"/>
                      <a:pt x="196" y="370"/>
                    </a:cubicBezTo>
                    <a:cubicBezTo>
                      <a:pt x="249" y="355"/>
                      <a:pt x="362" y="363"/>
                      <a:pt x="468" y="370"/>
                    </a:cubicBezTo>
                    <a:cubicBezTo>
                      <a:pt x="574" y="377"/>
                      <a:pt x="756" y="370"/>
                      <a:pt x="831" y="415"/>
                    </a:cubicBezTo>
                    <a:cubicBezTo>
                      <a:pt x="906" y="460"/>
                      <a:pt x="929" y="582"/>
                      <a:pt x="921" y="642"/>
                    </a:cubicBezTo>
                    <a:cubicBezTo>
                      <a:pt x="913" y="702"/>
                      <a:pt x="860" y="748"/>
                      <a:pt x="785" y="778"/>
                    </a:cubicBezTo>
                    <a:cubicBezTo>
                      <a:pt x="710" y="808"/>
                      <a:pt x="566" y="830"/>
                      <a:pt x="468" y="823"/>
                    </a:cubicBezTo>
                    <a:cubicBezTo>
                      <a:pt x="370" y="816"/>
                      <a:pt x="241" y="763"/>
                      <a:pt x="196" y="733"/>
                    </a:cubicBezTo>
                    <a:cubicBezTo>
                      <a:pt x="151" y="703"/>
                      <a:pt x="136" y="665"/>
                      <a:pt x="196" y="642"/>
                    </a:cubicBezTo>
                    <a:cubicBezTo>
                      <a:pt x="256" y="619"/>
                      <a:pt x="445" y="589"/>
                      <a:pt x="558" y="596"/>
                    </a:cubicBezTo>
                    <a:cubicBezTo>
                      <a:pt x="671" y="603"/>
                      <a:pt x="816" y="627"/>
                      <a:pt x="876" y="687"/>
                    </a:cubicBezTo>
                    <a:cubicBezTo>
                      <a:pt x="936" y="747"/>
                      <a:pt x="959" y="899"/>
                      <a:pt x="921" y="959"/>
                    </a:cubicBezTo>
                    <a:cubicBezTo>
                      <a:pt x="883" y="1019"/>
                      <a:pt x="770" y="1042"/>
                      <a:pt x="649" y="1050"/>
                    </a:cubicBezTo>
                    <a:cubicBezTo>
                      <a:pt x="528" y="1058"/>
                      <a:pt x="279" y="1035"/>
                      <a:pt x="196" y="1005"/>
                    </a:cubicBezTo>
                    <a:cubicBezTo>
                      <a:pt x="113" y="975"/>
                      <a:pt x="90" y="892"/>
                      <a:pt x="150" y="869"/>
                    </a:cubicBezTo>
                    <a:cubicBezTo>
                      <a:pt x="210" y="846"/>
                      <a:pt x="437" y="854"/>
                      <a:pt x="558" y="869"/>
                    </a:cubicBezTo>
                    <a:cubicBezTo>
                      <a:pt x="679" y="884"/>
                      <a:pt x="823" y="899"/>
                      <a:pt x="876" y="959"/>
                    </a:cubicBezTo>
                    <a:cubicBezTo>
                      <a:pt x="929" y="1019"/>
                      <a:pt x="936" y="1172"/>
                      <a:pt x="876" y="1232"/>
                    </a:cubicBezTo>
                    <a:cubicBezTo>
                      <a:pt x="816" y="1292"/>
                      <a:pt x="634" y="1322"/>
                      <a:pt x="513" y="1322"/>
                    </a:cubicBezTo>
                    <a:cubicBezTo>
                      <a:pt x="392" y="1322"/>
                      <a:pt x="218" y="1270"/>
                      <a:pt x="150" y="1232"/>
                    </a:cubicBezTo>
                    <a:cubicBezTo>
                      <a:pt x="82" y="1194"/>
                      <a:pt x="37" y="1118"/>
                      <a:pt x="105" y="1095"/>
                    </a:cubicBezTo>
                    <a:cubicBezTo>
                      <a:pt x="173" y="1072"/>
                      <a:pt x="437" y="1080"/>
                      <a:pt x="558" y="1095"/>
                    </a:cubicBezTo>
                    <a:cubicBezTo>
                      <a:pt x="679" y="1110"/>
                      <a:pt x="778" y="1126"/>
                      <a:pt x="831" y="1186"/>
                    </a:cubicBezTo>
                    <a:cubicBezTo>
                      <a:pt x="884" y="1246"/>
                      <a:pt x="899" y="1398"/>
                      <a:pt x="876" y="1458"/>
                    </a:cubicBezTo>
                    <a:cubicBezTo>
                      <a:pt x="853" y="1518"/>
                      <a:pt x="763" y="1526"/>
                      <a:pt x="695" y="1549"/>
                    </a:cubicBezTo>
                    <a:cubicBezTo>
                      <a:pt x="627" y="1572"/>
                      <a:pt x="574" y="1601"/>
                      <a:pt x="468" y="1594"/>
                    </a:cubicBezTo>
                    <a:cubicBezTo>
                      <a:pt x="362" y="1587"/>
                      <a:pt x="120" y="1542"/>
                      <a:pt x="60" y="1504"/>
                    </a:cubicBezTo>
                    <a:cubicBezTo>
                      <a:pt x="0" y="1466"/>
                      <a:pt x="37" y="1398"/>
                      <a:pt x="105" y="1368"/>
                    </a:cubicBezTo>
                    <a:cubicBezTo>
                      <a:pt x="173" y="1338"/>
                      <a:pt x="362" y="1315"/>
                      <a:pt x="468" y="1322"/>
                    </a:cubicBezTo>
                    <a:cubicBezTo>
                      <a:pt x="574" y="1329"/>
                      <a:pt x="672" y="1368"/>
                      <a:pt x="740" y="1413"/>
                    </a:cubicBezTo>
                    <a:cubicBezTo>
                      <a:pt x="808" y="1458"/>
                      <a:pt x="869" y="1541"/>
                      <a:pt x="876" y="1594"/>
                    </a:cubicBezTo>
                    <a:cubicBezTo>
                      <a:pt x="883" y="1647"/>
                      <a:pt x="853" y="1700"/>
                      <a:pt x="785" y="1730"/>
                    </a:cubicBezTo>
                    <a:cubicBezTo>
                      <a:pt x="717" y="1760"/>
                      <a:pt x="592" y="1768"/>
                      <a:pt x="468" y="1776"/>
                    </a:cubicBezTo>
                  </a:path>
                </a:pathLst>
              </a:custGeom>
              <a:noFill/>
              <a:ln w="9525">
                <a:solidFill>
                  <a:schemeClr val="tx1"/>
                </a:solidFill>
                <a:round/>
                <a:headEnd/>
                <a:tailEnd/>
              </a:ln>
            </p:spPr>
            <p:txBody>
              <a:bodyPr/>
              <a:lstStyle/>
              <a:p>
                <a:endParaRPr lang="it-IT"/>
              </a:p>
            </p:txBody>
          </p:sp>
          <p:sp>
            <p:nvSpPr>
              <p:cNvPr id="18492" name="Freeform 13"/>
              <p:cNvSpPr>
                <a:spLocks/>
              </p:cNvSpPr>
              <p:nvPr/>
            </p:nvSpPr>
            <p:spPr bwMode="auto">
              <a:xfrm>
                <a:off x="1066" y="1480"/>
                <a:ext cx="150" cy="453"/>
              </a:xfrm>
              <a:custGeom>
                <a:avLst/>
                <a:gdLst>
                  <a:gd name="T0" fmla="*/ 1 w 959"/>
                  <a:gd name="T1" fmla="*/ 0 h 1776"/>
                  <a:gd name="T2" fmla="*/ 2 w 959"/>
                  <a:gd name="T3" fmla="*/ 0 h 1776"/>
                  <a:gd name="T4" fmla="*/ 3 w 959"/>
                  <a:gd name="T5" fmla="*/ 1 h 1776"/>
                  <a:gd name="T6" fmla="*/ 3 w 959"/>
                  <a:gd name="T7" fmla="*/ 2 h 1776"/>
                  <a:gd name="T8" fmla="*/ 3 w 959"/>
                  <a:gd name="T9" fmla="*/ 4 h 1776"/>
                  <a:gd name="T10" fmla="*/ 3 w 959"/>
                  <a:gd name="T11" fmla="*/ 5 h 1776"/>
                  <a:gd name="T12" fmla="*/ 1 w 959"/>
                  <a:gd name="T13" fmla="*/ 5 h 1776"/>
                  <a:gd name="T14" fmla="*/ 1 w 959"/>
                  <a:gd name="T15" fmla="*/ 3 h 1776"/>
                  <a:gd name="T16" fmla="*/ 1 w 959"/>
                  <a:gd name="T17" fmla="*/ 2 h 1776"/>
                  <a:gd name="T18" fmla="*/ 2 w 959"/>
                  <a:gd name="T19" fmla="*/ 2 h 1776"/>
                  <a:gd name="T20" fmla="*/ 3 w 959"/>
                  <a:gd name="T21" fmla="*/ 2 h 1776"/>
                  <a:gd name="T22" fmla="*/ 3 w 959"/>
                  <a:gd name="T23" fmla="*/ 5 h 1776"/>
                  <a:gd name="T24" fmla="*/ 3 w 959"/>
                  <a:gd name="T25" fmla="*/ 8 h 1776"/>
                  <a:gd name="T26" fmla="*/ 3 w 959"/>
                  <a:gd name="T27" fmla="*/ 9 h 1776"/>
                  <a:gd name="T28" fmla="*/ 1 w 959"/>
                  <a:gd name="T29" fmla="*/ 9 h 1776"/>
                  <a:gd name="T30" fmla="*/ 1 w 959"/>
                  <a:gd name="T31" fmla="*/ 8 h 1776"/>
                  <a:gd name="T32" fmla="*/ 1 w 959"/>
                  <a:gd name="T33" fmla="*/ 6 h 1776"/>
                  <a:gd name="T34" fmla="*/ 2 w 959"/>
                  <a:gd name="T35" fmla="*/ 6 h 1776"/>
                  <a:gd name="T36" fmla="*/ 3 w 959"/>
                  <a:gd name="T37" fmla="*/ 7 h 1776"/>
                  <a:gd name="T38" fmla="*/ 4 w 959"/>
                  <a:gd name="T39" fmla="*/ 11 h 1776"/>
                  <a:gd name="T40" fmla="*/ 3 w 959"/>
                  <a:gd name="T41" fmla="*/ 13 h 1776"/>
                  <a:gd name="T42" fmla="*/ 2 w 959"/>
                  <a:gd name="T43" fmla="*/ 14 h 1776"/>
                  <a:gd name="T44" fmla="*/ 1 w 959"/>
                  <a:gd name="T45" fmla="*/ 12 h 1776"/>
                  <a:gd name="T46" fmla="*/ 1 w 959"/>
                  <a:gd name="T47" fmla="*/ 11 h 1776"/>
                  <a:gd name="T48" fmla="*/ 2 w 959"/>
                  <a:gd name="T49" fmla="*/ 10 h 1776"/>
                  <a:gd name="T50" fmla="*/ 3 w 959"/>
                  <a:gd name="T51" fmla="*/ 11 h 1776"/>
                  <a:gd name="T52" fmla="*/ 4 w 959"/>
                  <a:gd name="T53" fmla="*/ 16 h 1776"/>
                  <a:gd name="T54" fmla="*/ 3 w 959"/>
                  <a:gd name="T55" fmla="*/ 17 h 1776"/>
                  <a:gd name="T56" fmla="*/ 1 w 959"/>
                  <a:gd name="T57" fmla="*/ 17 h 1776"/>
                  <a:gd name="T58" fmla="*/ 1 w 959"/>
                  <a:gd name="T59" fmla="*/ 15 h 1776"/>
                  <a:gd name="T60" fmla="*/ 2 w 959"/>
                  <a:gd name="T61" fmla="*/ 15 h 1776"/>
                  <a:gd name="T62" fmla="*/ 3 w 959"/>
                  <a:gd name="T63" fmla="*/ 16 h 1776"/>
                  <a:gd name="T64" fmla="*/ 3 w 959"/>
                  <a:gd name="T65" fmla="*/ 20 h 1776"/>
                  <a:gd name="T66" fmla="*/ 2 w 959"/>
                  <a:gd name="T67" fmla="*/ 22 h 1776"/>
                  <a:gd name="T68" fmla="*/ 1 w 959"/>
                  <a:gd name="T69" fmla="*/ 20 h 1776"/>
                  <a:gd name="T70" fmla="*/ 0 w 959"/>
                  <a:gd name="T71" fmla="*/ 18 h 1776"/>
                  <a:gd name="T72" fmla="*/ 2 w 959"/>
                  <a:gd name="T73" fmla="*/ 18 h 1776"/>
                  <a:gd name="T74" fmla="*/ 3 w 959"/>
                  <a:gd name="T75" fmla="*/ 20 h 1776"/>
                  <a:gd name="T76" fmla="*/ 3 w 959"/>
                  <a:gd name="T77" fmla="*/ 24 h 1776"/>
                  <a:gd name="T78" fmla="*/ 3 w 959"/>
                  <a:gd name="T79" fmla="*/ 26 h 1776"/>
                  <a:gd name="T80" fmla="*/ 2 w 959"/>
                  <a:gd name="T81" fmla="*/ 27 h 1776"/>
                  <a:gd name="T82" fmla="*/ 0 w 959"/>
                  <a:gd name="T83" fmla="*/ 25 h 1776"/>
                  <a:gd name="T84" fmla="*/ 0 w 959"/>
                  <a:gd name="T85" fmla="*/ 23 h 1776"/>
                  <a:gd name="T86" fmla="*/ 2 w 959"/>
                  <a:gd name="T87" fmla="*/ 22 h 1776"/>
                  <a:gd name="T88" fmla="*/ 3 w 959"/>
                  <a:gd name="T89" fmla="*/ 23 h 1776"/>
                  <a:gd name="T90" fmla="*/ 3 w 959"/>
                  <a:gd name="T91" fmla="*/ 27 h 1776"/>
                  <a:gd name="T92" fmla="*/ 3 w 959"/>
                  <a:gd name="T93" fmla="*/ 29 h 1776"/>
                  <a:gd name="T94" fmla="*/ 2 w 959"/>
                  <a:gd name="T95" fmla="*/ 30 h 17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9"/>
                  <a:gd name="T145" fmla="*/ 0 h 1776"/>
                  <a:gd name="T146" fmla="*/ 959 w 959"/>
                  <a:gd name="T147" fmla="*/ 1776 h 17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9" h="1776">
                    <a:moveTo>
                      <a:pt x="377" y="7"/>
                    </a:moveTo>
                    <a:cubicBezTo>
                      <a:pt x="415" y="3"/>
                      <a:pt x="453" y="0"/>
                      <a:pt x="513" y="7"/>
                    </a:cubicBezTo>
                    <a:cubicBezTo>
                      <a:pt x="573" y="14"/>
                      <a:pt x="687" y="29"/>
                      <a:pt x="740" y="52"/>
                    </a:cubicBezTo>
                    <a:cubicBezTo>
                      <a:pt x="793" y="75"/>
                      <a:pt x="816" y="113"/>
                      <a:pt x="831" y="143"/>
                    </a:cubicBezTo>
                    <a:cubicBezTo>
                      <a:pt x="846" y="173"/>
                      <a:pt x="861" y="211"/>
                      <a:pt x="831" y="234"/>
                    </a:cubicBezTo>
                    <a:cubicBezTo>
                      <a:pt x="801" y="257"/>
                      <a:pt x="740" y="272"/>
                      <a:pt x="649" y="279"/>
                    </a:cubicBezTo>
                    <a:cubicBezTo>
                      <a:pt x="558" y="286"/>
                      <a:pt x="369" y="294"/>
                      <a:pt x="286" y="279"/>
                    </a:cubicBezTo>
                    <a:cubicBezTo>
                      <a:pt x="203" y="264"/>
                      <a:pt x="165" y="211"/>
                      <a:pt x="150" y="188"/>
                    </a:cubicBezTo>
                    <a:cubicBezTo>
                      <a:pt x="135" y="165"/>
                      <a:pt x="143" y="158"/>
                      <a:pt x="196" y="143"/>
                    </a:cubicBezTo>
                    <a:cubicBezTo>
                      <a:pt x="249" y="128"/>
                      <a:pt x="385" y="98"/>
                      <a:pt x="468" y="98"/>
                    </a:cubicBezTo>
                    <a:cubicBezTo>
                      <a:pt x="551" y="98"/>
                      <a:pt x="627" y="113"/>
                      <a:pt x="695" y="143"/>
                    </a:cubicBezTo>
                    <a:cubicBezTo>
                      <a:pt x="763" y="173"/>
                      <a:pt x="846" y="226"/>
                      <a:pt x="876" y="279"/>
                    </a:cubicBezTo>
                    <a:cubicBezTo>
                      <a:pt x="906" y="332"/>
                      <a:pt x="899" y="415"/>
                      <a:pt x="876" y="460"/>
                    </a:cubicBezTo>
                    <a:cubicBezTo>
                      <a:pt x="853" y="505"/>
                      <a:pt x="838" y="536"/>
                      <a:pt x="740" y="551"/>
                    </a:cubicBezTo>
                    <a:cubicBezTo>
                      <a:pt x="642" y="566"/>
                      <a:pt x="384" y="566"/>
                      <a:pt x="286" y="551"/>
                    </a:cubicBezTo>
                    <a:cubicBezTo>
                      <a:pt x="188" y="536"/>
                      <a:pt x="165" y="490"/>
                      <a:pt x="150" y="460"/>
                    </a:cubicBezTo>
                    <a:cubicBezTo>
                      <a:pt x="135" y="430"/>
                      <a:pt x="143" y="385"/>
                      <a:pt x="196" y="370"/>
                    </a:cubicBezTo>
                    <a:cubicBezTo>
                      <a:pt x="249" y="355"/>
                      <a:pt x="362" y="363"/>
                      <a:pt x="468" y="370"/>
                    </a:cubicBezTo>
                    <a:cubicBezTo>
                      <a:pt x="574" y="377"/>
                      <a:pt x="756" y="370"/>
                      <a:pt x="831" y="415"/>
                    </a:cubicBezTo>
                    <a:cubicBezTo>
                      <a:pt x="906" y="460"/>
                      <a:pt x="929" y="582"/>
                      <a:pt x="921" y="642"/>
                    </a:cubicBezTo>
                    <a:cubicBezTo>
                      <a:pt x="913" y="702"/>
                      <a:pt x="860" y="748"/>
                      <a:pt x="785" y="778"/>
                    </a:cubicBezTo>
                    <a:cubicBezTo>
                      <a:pt x="710" y="808"/>
                      <a:pt x="566" y="830"/>
                      <a:pt x="468" y="823"/>
                    </a:cubicBezTo>
                    <a:cubicBezTo>
                      <a:pt x="370" y="816"/>
                      <a:pt x="241" y="763"/>
                      <a:pt x="196" y="733"/>
                    </a:cubicBezTo>
                    <a:cubicBezTo>
                      <a:pt x="151" y="703"/>
                      <a:pt x="136" y="665"/>
                      <a:pt x="196" y="642"/>
                    </a:cubicBezTo>
                    <a:cubicBezTo>
                      <a:pt x="256" y="619"/>
                      <a:pt x="445" y="589"/>
                      <a:pt x="558" y="596"/>
                    </a:cubicBezTo>
                    <a:cubicBezTo>
                      <a:pt x="671" y="603"/>
                      <a:pt x="816" y="627"/>
                      <a:pt x="876" y="687"/>
                    </a:cubicBezTo>
                    <a:cubicBezTo>
                      <a:pt x="936" y="747"/>
                      <a:pt x="959" y="899"/>
                      <a:pt x="921" y="959"/>
                    </a:cubicBezTo>
                    <a:cubicBezTo>
                      <a:pt x="883" y="1019"/>
                      <a:pt x="770" y="1042"/>
                      <a:pt x="649" y="1050"/>
                    </a:cubicBezTo>
                    <a:cubicBezTo>
                      <a:pt x="528" y="1058"/>
                      <a:pt x="279" y="1035"/>
                      <a:pt x="196" y="1005"/>
                    </a:cubicBezTo>
                    <a:cubicBezTo>
                      <a:pt x="113" y="975"/>
                      <a:pt x="90" y="892"/>
                      <a:pt x="150" y="869"/>
                    </a:cubicBezTo>
                    <a:cubicBezTo>
                      <a:pt x="210" y="846"/>
                      <a:pt x="437" y="854"/>
                      <a:pt x="558" y="869"/>
                    </a:cubicBezTo>
                    <a:cubicBezTo>
                      <a:pt x="679" y="884"/>
                      <a:pt x="823" y="899"/>
                      <a:pt x="876" y="959"/>
                    </a:cubicBezTo>
                    <a:cubicBezTo>
                      <a:pt x="929" y="1019"/>
                      <a:pt x="936" y="1172"/>
                      <a:pt x="876" y="1232"/>
                    </a:cubicBezTo>
                    <a:cubicBezTo>
                      <a:pt x="816" y="1292"/>
                      <a:pt x="634" y="1322"/>
                      <a:pt x="513" y="1322"/>
                    </a:cubicBezTo>
                    <a:cubicBezTo>
                      <a:pt x="392" y="1322"/>
                      <a:pt x="218" y="1270"/>
                      <a:pt x="150" y="1232"/>
                    </a:cubicBezTo>
                    <a:cubicBezTo>
                      <a:pt x="82" y="1194"/>
                      <a:pt x="37" y="1118"/>
                      <a:pt x="105" y="1095"/>
                    </a:cubicBezTo>
                    <a:cubicBezTo>
                      <a:pt x="173" y="1072"/>
                      <a:pt x="437" y="1080"/>
                      <a:pt x="558" y="1095"/>
                    </a:cubicBezTo>
                    <a:cubicBezTo>
                      <a:pt x="679" y="1110"/>
                      <a:pt x="778" y="1126"/>
                      <a:pt x="831" y="1186"/>
                    </a:cubicBezTo>
                    <a:cubicBezTo>
                      <a:pt x="884" y="1246"/>
                      <a:pt x="899" y="1398"/>
                      <a:pt x="876" y="1458"/>
                    </a:cubicBezTo>
                    <a:cubicBezTo>
                      <a:pt x="853" y="1518"/>
                      <a:pt x="763" y="1526"/>
                      <a:pt x="695" y="1549"/>
                    </a:cubicBezTo>
                    <a:cubicBezTo>
                      <a:pt x="627" y="1572"/>
                      <a:pt x="574" y="1601"/>
                      <a:pt x="468" y="1594"/>
                    </a:cubicBezTo>
                    <a:cubicBezTo>
                      <a:pt x="362" y="1587"/>
                      <a:pt x="120" y="1542"/>
                      <a:pt x="60" y="1504"/>
                    </a:cubicBezTo>
                    <a:cubicBezTo>
                      <a:pt x="0" y="1466"/>
                      <a:pt x="37" y="1398"/>
                      <a:pt x="105" y="1368"/>
                    </a:cubicBezTo>
                    <a:cubicBezTo>
                      <a:pt x="173" y="1338"/>
                      <a:pt x="362" y="1315"/>
                      <a:pt x="468" y="1322"/>
                    </a:cubicBezTo>
                    <a:cubicBezTo>
                      <a:pt x="574" y="1329"/>
                      <a:pt x="672" y="1368"/>
                      <a:pt x="740" y="1413"/>
                    </a:cubicBezTo>
                    <a:cubicBezTo>
                      <a:pt x="808" y="1458"/>
                      <a:pt x="869" y="1541"/>
                      <a:pt x="876" y="1594"/>
                    </a:cubicBezTo>
                    <a:cubicBezTo>
                      <a:pt x="883" y="1647"/>
                      <a:pt x="853" y="1700"/>
                      <a:pt x="785" y="1730"/>
                    </a:cubicBezTo>
                    <a:cubicBezTo>
                      <a:pt x="717" y="1760"/>
                      <a:pt x="592" y="1768"/>
                      <a:pt x="468" y="1776"/>
                    </a:cubicBezTo>
                  </a:path>
                </a:pathLst>
              </a:custGeom>
              <a:noFill/>
              <a:ln w="9525">
                <a:solidFill>
                  <a:schemeClr val="tx1"/>
                </a:solidFill>
                <a:round/>
                <a:headEnd/>
                <a:tailEnd/>
              </a:ln>
            </p:spPr>
            <p:txBody>
              <a:bodyPr/>
              <a:lstStyle/>
              <a:p>
                <a:endParaRPr lang="it-IT"/>
              </a:p>
            </p:txBody>
          </p:sp>
          <p:sp>
            <p:nvSpPr>
              <p:cNvPr id="18493" name="Freeform 14"/>
              <p:cNvSpPr>
                <a:spLocks/>
              </p:cNvSpPr>
              <p:nvPr/>
            </p:nvSpPr>
            <p:spPr bwMode="auto">
              <a:xfrm>
                <a:off x="1247" y="1480"/>
                <a:ext cx="150" cy="453"/>
              </a:xfrm>
              <a:custGeom>
                <a:avLst/>
                <a:gdLst>
                  <a:gd name="T0" fmla="*/ 1 w 959"/>
                  <a:gd name="T1" fmla="*/ 0 h 1776"/>
                  <a:gd name="T2" fmla="*/ 2 w 959"/>
                  <a:gd name="T3" fmla="*/ 0 h 1776"/>
                  <a:gd name="T4" fmla="*/ 3 w 959"/>
                  <a:gd name="T5" fmla="*/ 1 h 1776"/>
                  <a:gd name="T6" fmla="*/ 3 w 959"/>
                  <a:gd name="T7" fmla="*/ 2 h 1776"/>
                  <a:gd name="T8" fmla="*/ 3 w 959"/>
                  <a:gd name="T9" fmla="*/ 4 h 1776"/>
                  <a:gd name="T10" fmla="*/ 3 w 959"/>
                  <a:gd name="T11" fmla="*/ 5 h 1776"/>
                  <a:gd name="T12" fmla="*/ 1 w 959"/>
                  <a:gd name="T13" fmla="*/ 5 h 1776"/>
                  <a:gd name="T14" fmla="*/ 1 w 959"/>
                  <a:gd name="T15" fmla="*/ 3 h 1776"/>
                  <a:gd name="T16" fmla="*/ 1 w 959"/>
                  <a:gd name="T17" fmla="*/ 2 h 1776"/>
                  <a:gd name="T18" fmla="*/ 2 w 959"/>
                  <a:gd name="T19" fmla="*/ 2 h 1776"/>
                  <a:gd name="T20" fmla="*/ 3 w 959"/>
                  <a:gd name="T21" fmla="*/ 2 h 1776"/>
                  <a:gd name="T22" fmla="*/ 3 w 959"/>
                  <a:gd name="T23" fmla="*/ 5 h 1776"/>
                  <a:gd name="T24" fmla="*/ 3 w 959"/>
                  <a:gd name="T25" fmla="*/ 8 h 1776"/>
                  <a:gd name="T26" fmla="*/ 3 w 959"/>
                  <a:gd name="T27" fmla="*/ 9 h 1776"/>
                  <a:gd name="T28" fmla="*/ 1 w 959"/>
                  <a:gd name="T29" fmla="*/ 9 h 1776"/>
                  <a:gd name="T30" fmla="*/ 1 w 959"/>
                  <a:gd name="T31" fmla="*/ 8 h 1776"/>
                  <a:gd name="T32" fmla="*/ 1 w 959"/>
                  <a:gd name="T33" fmla="*/ 6 h 1776"/>
                  <a:gd name="T34" fmla="*/ 2 w 959"/>
                  <a:gd name="T35" fmla="*/ 6 h 1776"/>
                  <a:gd name="T36" fmla="*/ 3 w 959"/>
                  <a:gd name="T37" fmla="*/ 7 h 1776"/>
                  <a:gd name="T38" fmla="*/ 4 w 959"/>
                  <a:gd name="T39" fmla="*/ 11 h 1776"/>
                  <a:gd name="T40" fmla="*/ 3 w 959"/>
                  <a:gd name="T41" fmla="*/ 13 h 1776"/>
                  <a:gd name="T42" fmla="*/ 2 w 959"/>
                  <a:gd name="T43" fmla="*/ 14 h 1776"/>
                  <a:gd name="T44" fmla="*/ 1 w 959"/>
                  <a:gd name="T45" fmla="*/ 12 h 1776"/>
                  <a:gd name="T46" fmla="*/ 1 w 959"/>
                  <a:gd name="T47" fmla="*/ 11 h 1776"/>
                  <a:gd name="T48" fmla="*/ 2 w 959"/>
                  <a:gd name="T49" fmla="*/ 10 h 1776"/>
                  <a:gd name="T50" fmla="*/ 3 w 959"/>
                  <a:gd name="T51" fmla="*/ 11 h 1776"/>
                  <a:gd name="T52" fmla="*/ 4 w 959"/>
                  <a:gd name="T53" fmla="*/ 16 h 1776"/>
                  <a:gd name="T54" fmla="*/ 3 w 959"/>
                  <a:gd name="T55" fmla="*/ 17 h 1776"/>
                  <a:gd name="T56" fmla="*/ 1 w 959"/>
                  <a:gd name="T57" fmla="*/ 17 h 1776"/>
                  <a:gd name="T58" fmla="*/ 1 w 959"/>
                  <a:gd name="T59" fmla="*/ 15 h 1776"/>
                  <a:gd name="T60" fmla="*/ 2 w 959"/>
                  <a:gd name="T61" fmla="*/ 15 h 1776"/>
                  <a:gd name="T62" fmla="*/ 3 w 959"/>
                  <a:gd name="T63" fmla="*/ 16 h 1776"/>
                  <a:gd name="T64" fmla="*/ 3 w 959"/>
                  <a:gd name="T65" fmla="*/ 20 h 1776"/>
                  <a:gd name="T66" fmla="*/ 2 w 959"/>
                  <a:gd name="T67" fmla="*/ 22 h 1776"/>
                  <a:gd name="T68" fmla="*/ 1 w 959"/>
                  <a:gd name="T69" fmla="*/ 20 h 1776"/>
                  <a:gd name="T70" fmla="*/ 0 w 959"/>
                  <a:gd name="T71" fmla="*/ 18 h 1776"/>
                  <a:gd name="T72" fmla="*/ 2 w 959"/>
                  <a:gd name="T73" fmla="*/ 18 h 1776"/>
                  <a:gd name="T74" fmla="*/ 3 w 959"/>
                  <a:gd name="T75" fmla="*/ 20 h 1776"/>
                  <a:gd name="T76" fmla="*/ 3 w 959"/>
                  <a:gd name="T77" fmla="*/ 24 h 1776"/>
                  <a:gd name="T78" fmla="*/ 3 w 959"/>
                  <a:gd name="T79" fmla="*/ 26 h 1776"/>
                  <a:gd name="T80" fmla="*/ 2 w 959"/>
                  <a:gd name="T81" fmla="*/ 27 h 1776"/>
                  <a:gd name="T82" fmla="*/ 0 w 959"/>
                  <a:gd name="T83" fmla="*/ 25 h 1776"/>
                  <a:gd name="T84" fmla="*/ 0 w 959"/>
                  <a:gd name="T85" fmla="*/ 23 h 1776"/>
                  <a:gd name="T86" fmla="*/ 2 w 959"/>
                  <a:gd name="T87" fmla="*/ 22 h 1776"/>
                  <a:gd name="T88" fmla="*/ 3 w 959"/>
                  <a:gd name="T89" fmla="*/ 23 h 1776"/>
                  <a:gd name="T90" fmla="*/ 3 w 959"/>
                  <a:gd name="T91" fmla="*/ 27 h 1776"/>
                  <a:gd name="T92" fmla="*/ 3 w 959"/>
                  <a:gd name="T93" fmla="*/ 29 h 1776"/>
                  <a:gd name="T94" fmla="*/ 2 w 959"/>
                  <a:gd name="T95" fmla="*/ 30 h 17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9"/>
                  <a:gd name="T145" fmla="*/ 0 h 1776"/>
                  <a:gd name="T146" fmla="*/ 959 w 959"/>
                  <a:gd name="T147" fmla="*/ 1776 h 17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9" h="1776">
                    <a:moveTo>
                      <a:pt x="377" y="7"/>
                    </a:moveTo>
                    <a:cubicBezTo>
                      <a:pt x="415" y="3"/>
                      <a:pt x="453" y="0"/>
                      <a:pt x="513" y="7"/>
                    </a:cubicBezTo>
                    <a:cubicBezTo>
                      <a:pt x="573" y="14"/>
                      <a:pt x="687" y="29"/>
                      <a:pt x="740" y="52"/>
                    </a:cubicBezTo>
                    <a:cubicBezTo>
                      <a:pt x="793" y="75"/>
                      <a:pt x="816" y="113"/>
                      <a:pt x="831" y="143"/>
                    </a:cubicBezTo>
                    <a:cubicBezTo>
                      <a:pt x="846" y="173"/>
                      <a:pt x="861" y="211"/>
                      <a:pt x="831" y="234"/>
                    </a:cubicBezTo>
                    <a:cubicBezTo>
                      <a:pt x="801" y="257"/>
                      <a:pt x="740" y="272"/>
                      <a:pt x="649" y="279"/>
                    </a:cubicBezTo>
                    <a:cubicBezTo>
                      <a:pt x="558" y="286"/>
                      <a:pt x="369" y="294"/>
                      <a:pt x="286" y="279"/>
                    </a:cubicBezTo>
                    <a:cubicBezTo>
                      <a:pt x="203" y="264"/>
                      <a:pt x="165" y="211"/>
                      <a:pt x="150" y="188"/>
                    </a:cubicBezTo>
                    <a:cubicBezTo>
                      <a:pt x="135" y="165"/>
                      <a:pt x="143" y="158"/>
                      <a:pt x="196" y="143"/>
                    </a:cubicBezTo>
                    <a:cubicBezTo>
                      <a:pt x="249" y="128"/>
                      <a:pt x="385" y="98"/>
                      <a:pt x="468" y="98"/>
                    </a:cubicBezTo>
                    <a:cubicBezTo>
                      <a:pt x="551" y="98"/>
                      <a:pt x="627" y="113"/>
                      <a:pt x="695" y="143"/>
                    </a:cubicBezTo>
                    <a:cubicBezTo>
                      <a:pt x="763" y="173"/>
                      <a:pt x="846" y="226"/>
                      <a:pt x="876" y="279"/>
                    </a:cubicBezTo>
                    <a:cubicBezTo>
                      <a:pt x="906" y="332"/>
                      <a:pt x="899" y="415"/>
                      <a:pt x="876" y="460"/>
                    </a:cubicBezTo>
                    <a:cubicBezTo>
                      <a:pt x="853" y="505"/>
                      <a:pt x="838" y="536"/>
                      <a:pt x="740" y="551"/>
                    </a:cubicBezTo>
                    <a:cubicBezTo>
                      <a:pt x="642" y="566"/>
                      <a:pt x="384" y="566"/>
                      <a:pt x="286" y="551"/>
                    </a:cubicBezTo>
                    <a:cubicBezTo>
                      <a:pt x="188" y="536"/>
                      <a:pt x="165" y="490"/>
                      <a:pt x="150" y="460"/>
                    </a:cubicBezTo>
                    <a:cubicBezTo>
                      <a:pt x="135" y="430"/>
                      <a:pt x="143" y="385"/>
                      <a:pt x="196" y="370"/>
                    </a:cubicBezTo>
                    <a:cubicBezTo>
                      <a:pt x="249" y="355"/>
                      <a:pt x="362" y="363"/>
                      <a:pt x="468" y="370"/>
                    </a:cubicBezTo>
                    <a:cubicBezTo>
                      <a:pt x="574" y="377"/>
                      <a:pt x="756" y="370"/>
                      <a:pt x="831" y="415"/>
                    </a:cubicBezTo>
                    <a:cubicBezTo>
                      <a:pt x="906" y="460"/>
                      <a:pt x="929" y="582"/>
                      <a:pt x="921" y="642"/>
                    </a:cubicBezTo>
                    <a:cubicBezTo>
                      <a:pt x="913" y="702"/>
                      <a:pt x="860" y="748"/>
                      <a:pt x="785" y="778"/>
                    </a:cubicBezTo>
                    <a:cubicBezTo>
                      <a:pt x="710" y="808"/>
                      <a:pt x="566" y="830"/>
                      <a:pt x="468" y="823"/>
                    </a:cubicBezTo>
                    <a:cubicBezTo>
                      <a:pt x="370" y="816"/>
                      <a:pt x="241" y="763"/>
                      <a:pt x="196" y="733"/>
                    </a:cubicBezTo>
                    <a:cubicBezTo>
                      <a:pt x="151" y="703"/>
                      <a:pt x="136" y="665"/>
                      <a:pt x="196" y="642"/>
                    </a:cubicBezTo>
                    <a:cubicBezTo>
                      <a:pt x="256" y="619"/>
                      <a:pt x="445" y="589"/>
                      <a:pt x="558" y="596"/>
                    </a:cubicBezTo>
                    <a:cubicBezTo>
                      <a:pt x="671" y="603"/>
                      <a:pt x="816" y="627"/>
                      <a:pt x="876" y="687"/>
                    </a:cubicBezTo>
                    <a:cubicBezTo>
                      <a:pt x="936" y="747"/>
                      <a:pt x="959" y="899"/>
                      <a:pt x="921" y="959"/>
                    </a:cubicBezTo>
                    <a:cubicBezTo>
                      <a:pt x="883" y="1019"/>
                      <a:pt x="770" y="1042"/>
                      <a:pt x="649" y="1050"/>
                    </a:cubicBezTo>
                    <a:cubicBezTo>
                      <a:pt x="528" y="1058"/>
                      <a:pt x="279" y="1035"/>
                      <a:pt x="196" y="1005"/>
                    </a:cubicBezTo>
                    <a:cubicBezTo>
                      <a:pt x="113" y="975"/>
                      <a:pt x="90" y="892"/>
                      <a:pt x="150" y="869"/>
                    </a:cubicBezTo>
                    <a:cubicBezTo>
                      <a:pt x="210" y="846"/>
                      <a:pt x="437" y="854"/>
                      <a:pt x="558" y="869"/>
                    </a:cubicBezTo>
                    <a:cubicBezTo>
                      <a:pt x="679" y="884"/>
                      <a:pt x="823" y="899"/>
                      <a:pt x="876" y="959"/>
                    </a:cubicBezTo>
                    <a:cubicBezTo>
                      <a:pt x="929" y="1019"/>
                      <a:pt x="936" y="1172"/>
                      <a:pt x="876" y="1232"/>
                    </a:cubicBezTo>
                    <a:cubicBezTo>
                      <a:pt x="816" y="1292"/>
                      <a:pt x="634" y="1322"/>
                      <a:pt x="513" y="1322"/>
                    </a:cubicBezTo>
                    <a:cubicBezTo>
                      <a:pt x="392" y="1322"/>
                      <a:pt x="218" y="1270"/>
                      <a:pt x="150" y="1232"/>
                    </a:cubicBezTo>
                    <a:cubicBezTo>
                      <a:pt x="82" y="1194"/>
                      <a:pt x="37" y="1118"/>
                      <a:pt x="105" y="1095"/>
                    </a:cubicBezTo>
                    <a:cubicBezTo>
                      <a:pt x="173" y="1072"/>
                      <a:pt x="437" y="1080"/>
                      <a:pt x="558" y="1095"/>
                    </a:cubicBezTo>
                    <a:cubicBezTo>
                      <a:pt x="679" y="1110"/>
                      <a:pt x="778" y="1126"/>
                      <a:pt x="831" y="1186"/>
                    </a:cubicBezTo>
                    <a:cubicBezTo>
                      <a:pt x="884" y="1246"/>
                      <a:pt x="899" y="1398"/>
                      <a:pt x="876" y="1458"/>
                    </a:cubicBezTo>
                    <a:cubicBezTo>
                      <a:pt x="853" y="1518"/>
                      <a:pt x="763" y="1526"/>
                      <a:pt x="695" y="1549"/>
                    </a:cubicBezTo>
                    <a:cubicBezTo>
                      <a:pt x="627" y="1572"/>
                      <a:pt x="574" y="1601"/>
                      <a:pt x="468" y="1594"/>
                    </a:cubicBezTo>
                    <a:cubicBezTo>
                      <a:pt x="362" y="1587"/>
                      <a:pt x="120" y="1542"/>
                      <a:pt x="60" y="1504"/>
                    </a:cubicBezTo>
                    <a:cubicBezTo>
                      <a:pt x="0" y="1466"/>
                      <a:pt x="37" y="1398"/>
                      <a:pt x="105" y="1368"/>
                    </a:cubicBezTo>
                    <a:cubicBezTo>
                      <a:pt x="173" y="1338"/>
                      <a:pt x="362" y="1315"/>
                      <a:pt x="468" y="1322"/>
                    </a:cubicBezTo>
                    <a:cubicBezTo>
                      <a:pt x="574" y="1329"/>
                      <a:pt x="672" y="1368"/>
                      <a:pt x="740" y="1413"/>
                    </a:cubicBezTo>
                    <a:cubicBezTo>
                      <a:pt x="808" y="1458"/>
                      <a:pt x="869" y="1541"/>
                      <a:pt x="876" y="1594"/>
                    </a:cubicBezTo>
                    <a:cubicBezTo>
                      <a:pt x="883" y="1647"/>
                      <a:pt x="853" y="1700"/>
                      <a:pt x="785" y="1730"/>
                    </a:cubicBezTo>
                    <a:cubicBezTo>
                      <a:pt x="717" y="1760"/>
                      <a:pt x="592" y="1768"/>
                      <a:pt x="468" y="1776"/>
                    </a:cubicBezTo>
                  </a:path>
                </a:pathLst>
              </a:custGeom>
              <a:noFill/>
              <a:ln w="9525">
                <a:solidFill>
                  <a:schemeClr val="tx1"/>
                </a:solidFill>
                <a:round/>
                <a:headEnd/>
                <a:tailEnd/>
              </a:ln>
            </p:spPr>
            <p:txBody>
              <a:bodyPr/>
              <a:lstStyle/>
              <a:p>
                <a:endParaRPr lang="it-IT"/>
              </a:p>
            </p:txBody>
          </p:sp>
          <p:sp>
            <p:nvSpPr>
              <p:cNvPr id="18494" name="Freeform 15"/>
              <p:cNvSpPr>
                <a:spLocks/>
              </p:cNvSpPr>
              <p:nvPr/>
            </p:nvSpPr>
            <p:spPr bwMode="auto">
              <a:xfrm>
                <a:off x="1429" y="1480"/>
                <a:ext cx="150" cy="453"/>
              </a:xfrm>
              <a:custGeom>
                <a:avLst/>
                <a:gdLst>
                  <a:gd name="T0" fmla="*/ 1 w 959"/>
                  <a:gd name="T1" fmla="*/ 0 h 1776"/>
                  <a:gd name="T2" fmla="*/ 2 w 959"/>
                  <a:gd name="T3" fmla="*/ 0 h 1776"/>
                  <a:gd name="T4" fmla="*/ 3 w 959"/>
                  <a:gd name="T5" fmla="*/ 1 h 1776"/>
                  <a:gd name="T6" fmla="*/ 3 w 959"/>
                  <a:gd name="T7" fmla="*/ 2 h 1776"/>
                  <a:gd name="T8" fmla="*/ 3 w 959"/>
                  <a:gd name="T9" fmla="*/ 4 h 1776"/>
                  <a:gd name="T10" fmla="*/ 3 w 959"/>
                  <a:gd name="T11" fmla="*/ 5 h 1776"/>
                  <a:gd name="T12" fmla="*/ 1 w 959"/>
                  <a:gd name="T13" fmla="*/ 5 h 1776"/>
                  <a:gd name="T14" fmla="*/ 1 w 959"/>
                  <a:gd name="T15" fmla="*/ 3 h 1776"/>
                  <a:gd name="T16" fmla="*/ 1 w 959"/>
                  <a:gd name="T17" fmla="*/ 2 h 1776"/>
                  <a:gd name="T18" fmla="*/ 2 w 959"/>
                  <a:gd name="T19" fmla="*/ 2 h 1776"/>
                  <a:gd name="T20" fmla="*/ 3 w 959"/>
                  <a:gd name="T21" fmla="*/ 2 h 1776"/>
                  <a:gd name="T22" fmla="*/ 3 w 959"/>
                  <a:gd name="T23" fmla="*/ 5 h 1776"/>
                  <a:gd name="T24" fmla="*/ 3 w 959"/>
                  <a:gd name="T25" fmla="*/ 8 h 1776"/>
                  <a:gd name="T26" fmla="*/ 3 w 959"/>
                  <a:gd name="T27" fmla="*/ 9 h 1776"/>
                  <a:gd name="T28" fmla="*/ 1 w 959"/>
                  <a:gd name="T29" fmla="*/ 9 h 1776"/>
                  <a:gd name="T30" fmla="*/ 1 w 959"/>
                  <a:gd name="T31" fmla="*/ 8 h 1776"/>
                  <a:gd name="T32" fmla="*/ 1 w 959"/>
                  <a:gd name="T33" fmla="*/ 6 h 1776"/>
                  <a:gd name="T34" fmla="*/ 2 w 959"/>
                  <a:gd name="T35" fmla="*/ 6 h 1776"/>
                  <a:gd name="T36" fmla="*/ 3 w 959"/>
                  <a:gd name="T37" fmla="*/ 7 h 1776"/>
                  <a:gd name="T38" fmla="*/ 4 w 959"/>
                  <a:gd name="T39" fmla="*/ 11 h 1776"/>
                  <a:gd name="T40" fmla="*/ 3 w 959"/>
                  <a:gd name="T41" fmla="*/ 13 h 1776"/>
                  <a:gd name="T42" fmla="*/ 2 w 959"/>
                  <a:gd name="T43" fmla="*/ 14 h 1776"/>
                  <a:gd name="T44" fmla="*/ 1 w 959"/>
                  <a:gd name="T45" fmla="*/ 12 h 1776"/>
                  <a:gd name="T46" fmla="*/ 1 w 959"/>
                  <a:gd name="T47" fmla="*/ 11 h 1776"/>
                  <a:gd name="T48" fmla="*/ 2 w 959"/>
                  <a:gd name="T49" fmla="*/ 10 h 1776"/>
                  <a:gd name="T50" fmla="*/ 3 w 959"/>
                  <a:gd name="T51" fmla="*/ 11 h 1776"/>
                  <a:gd name="T52" fmla="*/ 4 w 959"/>
                  <a:gd name="T53" fmla="*/ 16 h 1776"/>
                  <a:gd name="T54" fmla="*/ 3 w 959"/>
                  <a:gd name="T55" fmla="*/ 17 h 1776"/>
                  <a:gd name="T56" fmla="*/ 1 w 959"/>
                  <a:gd name="T57" fmla="*/ 17 h 1776"/>
                  <a:gd name="T58" fmla="*/ 1 w 959"/>
                  <a:gd name="T59" fmla="*/ 15 h 1776"/>
                  <a:gd name="T60" fmla="*/ 2 w 959"/>
                  <a:gd name="T61" fmla="*/ 15 h 1776"/>
                  <a:gd name="T62" fmla="*/ 3 w 959"/>
                  <a:gd name="T63" fmla="*/ 16 h 1776"/>
                  <a:gd name="T64" fmla="*/ 3 w 959"/>
                  <a:gd name="T65" fmla="*/ 20 h 1776"/>
                  <a:gd name="T66" fmla="*/ 2 w 959"/>
                  <a:gd name="T67" fmla="*/ 22 h 1776"/>
                  <a:gd name="T68" fmla="*/ 1 w 959"/>
                  <a:gd name="T69" fmla="*/ 20 h 1776"/>
                  <a:gd name="T70" fmla="*/ 0 w 959"/>
                  <a:gd name="T71" fmla="*/ 18 h 1776"/>
                  <a:gd name="T72" fmla="*/ 2 w 959"/>
                  <a:gd name="T73" fmla="*/ 18 h 1776"/>
                  <a:gd name="T74" fmla="*/ 3 w 959"/>
                  <a:gd name="T75" fmla="*/ 20 h 1776"/>
                  <a:gd name="T76" fmla="*/ 3 w 959"/>
                  <a:gd name="T77" fmla="*/ 24 h 1776"/>
                  <a:gd name="T78" fmla="*/ 3 w 959"/>
                  <a:gd name="T79" fmla="*/ 26 h 1776"/>
                  <a:gd name="T80" fmla="*/ 2 w 959"/>
                  <a:gd name="T81" fmla="*/ 27 h 1776"/>
                  <a:gd name="T82" fmla="*/ 0 w 959"/>
                  <a:gd name="T83" fmla="*/ 25 h 1776"/>
                  <a:gd name="T84" fmla="*/ 0 w 959"/>
                  <a:gd name="T85" fmla="*/ 23 h 1776"/>
                  <a:gd name="T86" fmla="*/ 2 w 959"/>
                  <a:gd name="T87" fmla="*/ 22 h 1776"/>
                  <a:gd name="T88" fmla="*/ 3 w 959"/>
                  <a:gd name="T89" fmla="*/ 23 h 1776"/>
                  <a:gd name="T90" fmla="*/ 3 w 959"/>
                  <a:gd name="T91" fmla="*/ 27 h 1776"/>
                  <a:gd name="T92" fmla="*/ 3 w 959"/>
                  <a:gd name="T93" fmla="*/ 29 h 1776"/>
                  <a:gd name="T94" fmla="*/ 2 w 959"/>
                  <a:gd name="T95" fmla="*/ 30 h 17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9"/>
                  <a:gd name="T145" fmla="*/ 0 h 1776"/>
                  <a:gd name="T146" fmla="*/ 959 w 959"/>
                  <a:gd name="T147" fmla="*/ 1776 h 17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9" h="1776">
                    <a:moveTo>
                      <a:pt x="377" y="7"/>
                    </a:moveTo>
                    <a:cubicBezTo>
                      <a:pt x="415" y="3"/>
                      <a:pt x="453" y="0"/>
                      <a:pt x="513" y="7"/>
                    </a:cubicBezTo>
                    <a:cubicBezTo>
                      <a:pt x="573" y="14"/>
                      <a:pt x="687" y="29"/>
                      <a:pt x="740" y="52"/>
                    </a:cubicBezTo>
                    <a:cubicBezTo>
                      <a:pt x="793" y="75"/>
                      <a:pt x="816" y="113"/>
                      <a:pt x="831" y="143"/>
                    </a:cubicBezTo>
                    <a:cubicBezTo>
                      <a:pt x="846" y="173"/>
                      <a:pt x="861" y="211"/>
                      <a:pt x="831" y="234"/>
                    </a:cubicBezTo>
                    <a:cubicBezTo>
                      <a:pt x="801" y="257"/>
                      <a:pt x="740" y="272"/>
                      <a:pt x="649" y="279"/>
                    </a:cubicBezTo>
                    <a:cubicBezTo>
                      <a:pt x="558" y="286"/>
                      <a:pt x="369" y="294"/>
                      <a:pt x="286" y="279"/>
                    </a:cubicBezTo>
                    <a:cubicBezTo>
                      <a:pt x="203" y="264"/>
                      <a:pt x="165" y="211"/>
                      <a:pt x="150" y="188"/>
                    </a:cubicBezTo>
                    <a:cubicBezTo>
                      <a:pt x="135" y="165"/>
                      <a:pt x="143" y="158"/>
                      <a:pt x="196" y="143"/>
                    </a:cubicBezTo>
                    <a:cubicBezTo>
                      <a:pt x="249" y="128"/>
                      <a:pt x="385" y="98"/>
                      <a:pt x="468" y="98"/>
                    </a:cubicBezTo>
                    <a:cubicBezTo>
                      <a:pt x="551" y="98"/>
                      <a:pt x="627" y="113"/>
                      <a:pt x="695" y="143"/>
                    </a:cubicBezTo>
                    <a:cubicBezTo>
                      <a:pt x="763" y="173"/>
                      <a:pt x="846" y="226"/>
                      <a:pt x="876" y="279"/>
                    </a:cubicBezTo>
                    <a:cubicBezTo>
                      <a:pt x="906" y="332"/>
                      <a:pt x="899" y="415"/>
                      <a:pt x="876" y="460"/>
                    </a:cubicBezTo>
                    <a:cubicBezTo>
                      <a:pt x="853" y="505"/>
                      <a:pt x="838" y="536"/>
                      <a:pt x="740" y="551"/>
                    </a:cubicBezTo>
                    <a:cubicBezTo>
                      <a:pt x="642" y="566"/>
                      <a:pt x="384" y="566"/>
                      <a:pt x="286" y="551"/>
                    </a:cubicBezTo>
                    <a:cubicBezTo>
                      <a:pt x="188" y="536"/>
                      <a:pt x="165" y="490"/>
                      <a:pt x="150" y="460"/>
                    </a:cubicBezTo>
                    <a:cubicBezTo>
                      <a:pt x="135" y="430"/>
                      <a:pt x="143" y="385"/>
                      <a:pt x="196" y="370"/>
                    </a:cubicBezTo>
                    <a:cubicBezTo>
                      <a:pt x="249" y="355"/>
                      <a:pt x="362" y="363"/>
                      <a:pt x="468" y="370"/>
                    </a:cubicBezTo>
                    <a:cubicBezTo>
                      <a:pt x="574" y="377"/>
                      <a:pt x="756" y="370"/>
                      <a:pt x="831" y="415"/>
                    </a:cubicBezTo>
                    <a:cubicBezTo>
                      <a:pt x="906" y="460"/>
                      <a:pt x="929" y="582"/>
                      <a:pt x="921" y="642"/>
                    </a:cubicBezTo>
                    <a:cubicBezTo>
                      <a:pt x="913" y="702"/>
                      <a:pt x="860" y="748"/>
                      <a:pt x="785" y="778"/>
                    </a:cubicBezTo>
                    <a:cubicBezTo>
                      <a:pt x="710" y="808"/>
                      <a:pt x="566" y="830"/>
                      <a:pt x="468" y="823"/>
                    </a:cubicBezTo>
                    <a:cubicBezTo>
                      <a:pt x="370" y="816"/>
                      <a:pt x="241" y="763"/>
                      <a:pt x="196" y="733"/>
                    </a:cubicBezTo>
                    <a:cubicBezTo>
                      <a:pt x="151" y="703"/>
                      <a:pt x="136" y="665"/>
                      <a:pt x="196" y="642"/>
                    </a:cubicBezTo>
                    <a:cubicBezTo>
                      <a:pt x="256" y="619"/>
                      <a:pt x="445" y="589"/>
                      <a:pt x="558" y="596"/>
                    </a:cubicBezTo>
                    <a:cubicBezTo>
                      <a:pt x="671" y="603"/>
                      <a:pt x="816" y="627"/>
                      <a:pt x="876" y="687"/>
                    </a:cubicBezTo>
                    <a:cubicBezTo>
                      <a:pt x="936" y="747"/>
                      <a:pt x="959" y="899"/>
                      <a:pt x="921" y="959"/>
                    </a:cubicBezTo>
                    <a:cubicBezTo>
                      <a:pt x="883" y="1019"/>
                      <a:pt x="770" y="1042"/>
                      <a:pt x="649" y="1050"/>
                    </a:cubicBezTo>
                    <a:cubicBezTo>
                      <a:pt x="528" y="1058"/>
                      <a:pt x="279" y="1035"/>
                      <a:pt x="196" y="1005"/>
                    </a:cubicBezTo>
                    <a:cubicBezTo>
                      <a:pt x="113" y="975"/>
                      <a:pt x="90" y="892"/>
                      <a:pt x="150" y="869"/>
                    </a:cubicBezTo>
                    <a:cubicBezTo>
                      <a:pt x="210" y="846"/>
                      <a:pt x="437" y="854"/>
                      <a:pt x="558" y="869"/>
                    </a:cubicBezTo>
                    <a:cubicBezTo>
                      <a:pt x="679" y="884"/>
                      <a:pt x="823" y="899"/>
                      <a:pt x="876" y="959"/>
                    </a:cubicBezTo>
                    <a:cubicBezTo>
                      <a:pt x="929" y="1019"/>
                      <a:pt x="936" y="1172"/>
                      <a:pt x="876" y="1232"/>
                    </a:cubicBezTo>
                    <a:cubicBezTo>
                      <a:pt x="816" y="1292"/>
                      <a:pt x="634" y="1322"/>
                      <a:pt x="513" y="1322"/>
                    </a:cubicBezTo>
                    <a:cubicBezTo>
                      <a:pt x="392" y="1322"/>
                      <a:pt x="218" y="1270"/>
                      <a:pt x="150" y="1232"/>
                    </a:cubicBezTo>
                    <a:cubicBezTo>
                      <a:pt x="82" y="1194"/>
                      <a:pt x="37" y="1118"/>
                      <a:pt x="105" y="1095"/>
                    </a:cubicBezTo>
                    <a:cubicBezTo>
                      <a:pt x="173" y="1072"/>
                      <a:pt x="437" y="1080"/>
                      <a:pt x="558" y="1095"/>
                    </a:cubicBezTo>
                    <a:cubicBezTo>
                      <a:pt x="679" y="1110"/>
                      <a:pt x="778" y="1126"/>
                      <a:pt x="831" y="1186"/>
                    </a:cubicBezTo>
                    <a:cubicBezTo>
                      <a:pt x="884" y="1246"/>
                      <a:pt x="899" y="1398"/>
                      <a:pt x="876" y="1458"/>
                    </a:cubicBezTo>
                    <a:cubicBezTo>
                      <a:pt x="853" y="1518"/>
                      <a:pt x="763" y="1526"/>
                      <a:pt x="695" y="1549"/>
                    </a:cubicBezTo>
                    <a:cubicBezTo>
                      <a:pt x="627" y="1572"/>
                      <a:pt x="574" y="1601"/>
                      <a:pt x="468" y="1594"/>
                    </a:cubicBezTo>
                    <a:cubicBezTo>
                      <a:pt x="362" y="1587"/>
                      <a:pt x="120" y="1542"/>
                      <a:pt x="60" y="1504"/>
                    </a:cubicBezTo>
                    <a:cubicBezTo>
                      <a:pt x="0" y="1466"/>
                      <a:pt x="37" y="1398"/>
                      <a:pt x="105" y="1368"/>
                    </a:cubicBezTo>
                    <a:cubicBezTo>
                      <a:pt x="173" y="1338"/>
                      <a:pt x="362" y="1315"/>
                      <a:pt x="468" y="1322"/>
                    </a:cubicBezTo>
                    <a:cubicBezTo>
                      <a:pt x="574" y="1329"/>
                      <a:pt x="672" y="1368"/>
                      <a:pt x="740" y="1413"/>
                    </a:cubicBezTo>
                    <a:cubicBezTo>
                      <a:pt x="808" y="1458"/>
                      <a:pt x="869" y="1541"/>
                      <a:pt x="876" y="1594"/>
                    </a:cubicBezTo>
                    <a:cubicBezTo>
                      <a:pt x="883" y="1647"/>
                      <a:pt x="853" y="1700"/>
                      <a:pt x="785" y="1730"/>
                    </a:cubicBezTo>
                    <a:cubicBezTo>
                      <a:pt x="717" y="1760"/>
                      <a:pt x="592" y="1768"/>
                      <a:pt x="468" y="1776"/>
                    </a:cubicBezTo>
                  </a:path>
                </a:pathLst>
              </a:custGeom>
              <a:noFill/>
              <a:ln w="9525">
                <a:solidFill>
                  <a:schemeClr val="tx1"/>
                </a:solidFill>
                <a:round/>
                <a:headEnd/>
                <a:tailEnd/>
              </a:ln>
            </p:spPr>
            <p:txBody>
              <a:bodyPr/>
              <a:lstStyle/>
              <a:p>
                <a:endParaRPr lang="it-IT"/>
              </a:p>
            </p:txBody>
          </p:sp>
          <p:sp>
            <p:nvSpPr>
              <p:cNvPr id="18495" name="Freeform 16"/>
              <p:cNvSpPr>
                <a:spLocks/>
              </p:cNvSpPr>
              <p:nvPr/>
            </p:nvSpPr>
            <p:spPr bwMode="auto">
              <a:xfrm>
                <a:off x="1610" y="1480"/>
                <a:ext cx="150" cy="453"/>
              </a:xfrm>
              <a:custGeom>
                <a:avLst/>
                <a:gdLst>
                  <a:gd name="T0" fmla="*/ 1 w 959"/>
                  <a:gd name="T1" fmla="*/ 0 h 1776"/>
                  <a:gd name="T2" fmla="*/ 2 w 959"/>
                  <a:gd name="T3" fmla="*/ 0 h 1776"/>
                  <a:gd name="T4" fmla="*/ 3 w 959"/>
                  <a:gd name="T5" fmla="*/ 1 h 1776"/>
                  <a:gd name="T6" fmla="*/ 3 w 959"/>
                  <a:gd name="T7" fmla="*/ 2 h 1776"/>
                  <a:gd name="T8" fmla="*/ 3 w 959"/>
                  <a:gd name="T9" fmla="*/ 4 h 1776"/>
                  <a:gd name="T10" fmla="*/ 3 w 959"/>
                  <a:gd name="T11" fmla="*/ 5 h 1776"/>
                  <a:gd name="T12" fmla="*/ 1 w 959"/>
                  <a:gd name="T13" fmla="*/ 5 h 1776"/>
                  <a:gd name="T14" fmla="*/ 1 w 959"/>
                  <a:gd name="T15" fmla="*/ 3 h 1776"/>
                  <a:gd name="T16" fmla="*/ 1 w 959"/>
                  <a:gd name="T17" fmla="*/ 2 h 1776"/>
                  <a:gd name="T18" fmla="*/ 2 w 959"/>
                  <a:gd name="T19" fmla="*/ 2 h 1776"/>
                  <a:gd name="T20" fmla="*/ 3 w 959"/>
                  <a:gd name="T21" fmla="*/ 2 h 1776"/>
                  <a:gd name="T22" fmla="*/ 3 w 959"/>
                  <a:gd name="T23" fmla="*/ 5 h 1776"/>
                  <a:gd name="T24" fmla="*/ 3 w 959"/>
                  <a:gd name="T25" fmla="*/ 8 h 1776"/>
                  <a:gd name="T26" fmla="*/ 3 w 959"/>
                  <a:gd name="T27" fmla="*/ 9 h 1776"/>
                  <a:gd name="T28" fmla="*/ 1 w 959"/>
                  <a:gd name="T29" fmla="*/ 9 h 1776"/>
                  <a:gd name="T30" fmla="*/ 1 w 959"/>
                  <a:gd name="T31" fmla="*/ 8 h 1776"/>
                  <a:gd name="T32" fmla="*/ 1 w 959"/>
                  <a:gd name="T33" fmla="*/ 6 h 1776"/>
                  <a:gd name="T34" fmla="*/ 2 w 959"/>
                  <a:gd name="T35" fmla="*/ 6 h 1776"/>
                  <a:gd name="T36" fmla="*/ 3 w 959"/>
                  <a:gd name="T37" fmla="*/ 7 h 1776"/>
                  <a:gd name="T38" fmla="*/ 4 w 959"/>
                  <a:gd name="T39" fmla="*/ 11 h 1776"/>
                  <a:gd name="T40" fmla="*/ 3 w 959"/>
                  <a:gd name="T41" fmla="*/ 13 h 1776"/>
                  <a:gd name="T42" fmla="*/ 2 w 959"/>
                  <a:gd name="T43" fmla="*/ 14 h 1776"/>
                  <a:gd name="T44" fmla="*/ 1 w 959"/>
                  <a:gd name="T45" fmla="*/ 12 h 1776"/>
                  <a:gd name="T46" fmla="*/ 1 w 959"/>
                  <a:gd name="T47" fmla="*/ 11 h 1776"/>
                  <a:gd name="T48" fmla="*/ 2 w 959"/>
                  <a:gd name="T49" fmla="*/ 10 h 1776"/>
                  <a:gd name="T50" fmla="*/ 3 w 959"/>
                  <a:gd name="T51" fmla="*/ 11 h 1776"/>
                  <a:gd name="T52" fmla="*/ 4 w 959"/>
                  <a:gd name="T53" fmla="*/ 16 h 1776"/>
                  <a:gd name="T54" fmla="*/ 3 w 959"/>
                  <a:gd name="T55" fmla="*/ 17 h 1776"/>
                  <a:gd name="T56" fmla="*/ 1 w 959"/>
                  <a:gd name="T57" fmla="*/ 17 h 1776"/>
                  <a:gd name="T58" fmla="*/ 1 w 959"/>
                  <a:gd name="T59" fmla="*/ 15 h 1776"/>
                  <a:gd name="T60" fmla="*/ 2 w 959"/>
                  <a:gd name="T61" fmla="*/ 15 h 1776"/>
                  <a:gd name="T62" fmla="*/ 3 w 959"/>
                  <a:gd name="T63" fmla="*/ 16 h 1776"/>
                  <a:gd name="T64" fmla="*/ 3 w 959"/>
                  <a:gd name="T65" fmla="*/ 20 h 1776"/>
                  <a:gd name="T66" fmla="*/ 2 w 959"/>
                  <a:gd name="T67" fmla="*/ 22 h 1776"/>
                  <a:gd name="T68" fmla="*/ 1 w 959"/>
                  <a:gd name="T69" fmla="*/ 20 h 1776"/>
                  <a:gd name="T70" fmla="*/ 0 w 959"/>
                  <a:gd name="T71" fmla="*/ 18 h 1776"/>
                  <a:gd name="T72" fmla="*/ 2 w 959"/>
                  <a:gd name="T73" fmla="*/ 18 h 1776"/>
                  <a:gd name="T74" fmla="*/ 3 w 959"/>
                  <a:gd name="T75" fmla="*/ 20 h 1776"/>
                  <a:gd name="T76" fmla="*/ 3 w 959"/>
                  <a:gd name="T77" fmla="*/ 24 h 1776"/>
                  <a:gd name="T78" fmla="*/ 3 w 959"/>
                  <a:gd name="T79" fmla="*/ 26 h 1776"/>
                  <a:gd name="T80" fmla="*/ 2 w 959"/>
                  <a:gd name="T81" fmla="*/ 27 h 1776"/>
                  <a:gd name="T82" fmla="*/ 0 w 959"/>
                  <a:gd name="T83" fmla="*/ 25 h 1776"/>
                  <a:gd name="T84" fmla="*/ 0 w 959"/>
                  <a:gd name="T85" fmla="*/ 23 h 1776"/>
                  <a:gd name="T86" fmla="*/ 2 w 959"/>
                  <a:gd name="T87" fmla="*/ 22 h 1776"/>
                  <a:gd name="T88" fmla="*/ 3 w 959"/>
                  <a:gd name="T89" fmla="*/ 23 h 1776"/>
                  <a:gd name="T90" fmla="*/ 3 w 959"/>
                  <a:gd name="T91" fmla="*/ 27 h 1776"/>
                  <a:gd name="T92" fmla="*/ 3 w 959"/>
                  <a:gd name="T93" fmla="*/ 29 h 1776"/>
                  <a:gd name="T94" fmla="*/ 2 w 959"/>
                  <a:gd name="T95" fmla="*/ 30 h 17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9"/>
                  <a:gd name="T145" fmla="*/ 0 h 1776"/>
                  <a:gd name="T146" fmla="*/ 959 w 959"/>
                  <a:gd name="T147" fmla="*/ 1776 h 17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9" h="1776">
                    <a:moveTo>
                      <a:pt x="377" y="7"/>
                    </a:moveTo>
                    <a:cubicBezTo>
                      <a:pt x="415" y="3"/>
                      <a:pt x="453" y="0"/>
                      <a:pt x="513" y="7"/>
                    </a:cubicBezTo>
                    <a:cubicBezTo>
                      <a:pt x="573" y="14"/>
                      <a:pt x="687" y="29"/>
                      <a:pt x="740" y="52"/>
                    </a:cubicBezTo>
                    <a:cubicBezTo>
                      <a:pt x="793" y="75"/>
                      <a:pt x="816" y="113"/>
                      <a:pt x="831" y="143"/>
                    </a:cubicBezTo>
                    <a:cubicBezTo>
                      <a:pt x="846" y="173"/>
                      <a:pt x="861" y="211"/>
                      <a:pt x="831" y="234"/>
                    </a:cubicBezTo>
                    <a:cubicBezTo>
                      <a:pt x="801" y="257"/>
                      <a:pt x="740" y="272"/>
                      <a:pt x="649" y="279"/>
                    </a:cubicBezTo>
                    <a:cubicBezTo>
                      <a:pt x="558" y="286"/>
                      <a:pt x="369" y="294"/>
                      <a:pt x="286" y="279"/>
                    </a:cubicBezTo>
                    <a:cubicBezTo>
                      <a:pt x="203" y="264"/>
                      <a:pt x="165" y="211"/>
                      <a:pt x="150" y="188"/>
                    </a:cubicBezTo>
                    <a:cubicBezTo>
                      <a:pt x="135" y="165"/>
                      <a:pt x="143" y="158"/>
                      <a:pt x="196" y="143"/>
                    </a:cubicBezTo>
                    <a:cubicBezTo>
                      <a:pt x="249" y="128"/>
                      <a:pt x="385" y="98"/>
                      <a:pt x="468" y="98"/>
                    </a:cubicBezTo>
                    <a:cubicBezTo>
                      <a:pt x="551" y="98"/>
                      <a:pt x="627" y="113"/>
                      <a:pt x="695" y="143"/>
                    </a:cubicBezTo>
                    <a:cubicBezTo>
                      <a:pt x="763" y="173"/>
                      <a:pt x="846" y="226"/>
                      <a:pt x="876" y="279"/>
                    </a:cubicBezTo>
                    <a:cubicBezTo>
                      <a:pt x="906" y="332"/>
                      <a:pt x="899" y="415"/>
                      <a:pt x="876" y="460"/>
                    </a:cubicBezTo>
                    <a:cubicBezTo>
                      <a:pt x="853" y="505"/>
                      <a:pt x="838" y="536"/>
                      <a:pt x="740" y="551"/>
                    </a:cubicBezTo>
                    <a:cubicBezTo>
                      <a:pt x="642" y="566"/>
                      <a:pt x="384" y="566"/>
                      <a:pt x="286" y="551"/>
                    </a:cubicBezTo>
                    <a:cubicBezTo>
                      <a:pt x="188" y="536"/>
                      <a:pt x="165" y="490"/>
                      <a:pt x="150" y="460"/>
                    </a:cubicBezTo>
                    <a:cubicBezTo>
                      <a:pt x="135" y="430"/>
                      <a:pt x="143" y="385"/>
                      <a:pt x="196" y="370"/>
                    </a:cubicBezTo>
                    <a:cubicBezTo>
                      <a:pt x="249" y="355"/>
                      <a:pt x="362" y="363"/>
                      <a:pt x="468" y="370"/>
                    </a:cubicBezTo>
                    <a:cubicBezTo>
                      <a:pt x="574" y="377"/>
                      <a:pt x="756" y="370"/>
                      <a:pt x="831" y="415"/>
                    </a:cubicBezTo>
                    <a:cubicBezTo>
                      <a:pt x="906" y="460"/>
                      <a:pt x="929" y="582"/>
                      <a:pt x="921" y="642"/>
                    </a:cubicBezTo>
                    <a:cubicBezTo>
                      <a:pt x="913" y="702"/>
                      <a:pt x="860" y="748"/>
                      <a:pt x="785" y="778"/>
                    </a:cubicBezTo>
                    <a:cubicBezTo>
                      <a:pt x="710" y="808"/>
                      <a:pt x="566" y="830"/>
                      <a:pt x="468" y="823"/>
                    </a:cubicBezTo>
                    <a:cubicBezTo>
                      <a:pt x="370" y="816"/>
                      <a:pt x="241" y="763"/>
                      <a:pt x="196" y="733"/>
                    </a:cubicBezTo>
                    <a:cubicBezTo>
                      <a:pt x="151" y="703"/>
                      <a:pt x="136" y="665"/>
                      <a:pt x="196" y="642"/>
                    </a:cubicBezTo>
                    <a:cubicBezTo>
                      <a:pt x="256" y="619"/>
                      <a:pt x="445" y="589"/>
                      <a:pt x="558" y="596"/>
                    </a:cubicBezTo>
                    <a:cubicBezTo>
                      <a:pt x="671" y="603"/>
                      <a:pt x="816" y="627"/>
                      <a:pt x="876" y="687"/>
                    </a:cubicBezTo>
                    <a:cubicBezTo>
                      <a:pt x="936" y="747"/>
                      <a:pt x="959" y="899"/>
                      <a:pt x="921" y="959"/>
                    </a:cubicBezTo>
                    <a:cubicBezTo>
                      <a:pt x="883" y="1019"/>
                      <a:pt x="770" y="1042"/>
                      <a:pt x="649" y="1050"/>
                    </a:cubicBezTo>
                    <a:cubicBezTo>
                      <a:pt x="528" y="1058"/>
                      <a:pt x="279" y="1035"/>
                      <a:pt x="196" y="1005"/>
                    </a:cubicBezTo>
                    <a:cubicBezTo>
                      <a:pt x="113" y="975"/>
                      <a:pt x="90" y="892"/>
                      <a:pt x="150" y="869"/>
                    </a:cubicBezTo>
                    <a:cubicBezTo>
                      <a:pt x="210" y="846"/>
                      <a:pt x="437" y="854"/>
                      <a:pt x="558" y="869"/>
                    </a:cubicBezTo>
                    <a:cubicBezTo>
                      <a:pt x="679" y="884"/>
                      <a:pt x="823" y="899"/>
                      <a:pt x="876" y="959"/>
                    </a:cubicBezTo>
                    <a:cubicBezTo>
                      <a:pt x="929" y="1019"/>
                      <a:pt x="936" y="1172"/>
                      <a:pt x="876" y="1232"/>
                    </a:cubicBezTo>
                    <a:cubicBezTo>
                      <a:pt x="816" y="1292"/>
                      <a:pt x="634" y="1322"/>
                      <a:pt x="513" y="1322"/>
                    </a:cubicBezTo>
                    <a:cubicBezTo>
                      <a:pt x="392" y="1322"/>
                      <a:pt x="218" y="1270"/>
                      <a:pt x="150" y="1232"/>
                    </a:cubicBezTo>
                    <a:cubicBezTo>
                      <a:pt x="82" y="1194"/>
                      <a:pt x="37" y="1118"/>
                      <a:pt x="105" y="1095"/>
                    </a:cubicBezTo>
                    <a:cubicBezTo>
                      <a:pt x="173" y="1072"/>
                      <a:pt x="437" y="1080"/>
                      <a:pt x="558" y="1095"/>
                    </a:cubicBezTo>
                    <a:cubicBezTo>
                      <a:pt x="679" y="1110"/>
                      <a:pt x="778" y="1126"/>
                      <a:pt x="831" y="1186"/>
                    </a:cubicBezTo>
                    <a:cubicBezTo>
                      <a:pt x="884" y="1246"/>
                      <a:pt x="899" y="1398"/>
                      <a:pt x="876" y="1458"/>
                    </a:cubicBezTo>
                    <a:cubicBezTo>
                      <a:pt x="853" y="1518"/>
                      <a:pt x="763" y="1526"/>
                      <a:pt x="695" y="1549"/>
                    </a:cubicBezTo>
                    <a:cubicBezTo>
                      <a:pt x="627" y="1572"/>
                      <a:pt x="574" y="1601"/>
                      <a:pt x="468" y="1594"/>
                    </a:cubicBezTo>
                    <a:cubicBezTo>
                      <a:pt x="362" y="1587"/>
                      <a:pt x="120" y="1542"/>
                      <a:pt x="60" y="1504"/>
                    </a:cubicBezTo>
                    <a:cubicBezTo>
                      <a:pt x="0" y="1466"/>
                      <a:pt x="37" y="1398"/>
                      <a:pt x="105" y="1368"/>
                    </a:cubicBezTo>
                    <a:cubicBezTo>
                      <a:pt x="173" y="1338"/>
                      <a:pt x="362" y="1315"/>
                      <a:pt x="468" y="1322"/>
                    </a:cubicBezTo>
                    <a:cubicBezTo>
                      <a:pt x="574" y="1329"/>
                      <a:pt x="672" y="1368"/>
                      <a:pt x="740" y="1413"/>
                    </a:cubicBezTo>
                    <a:cubicBezTo>
                      <a:pt x="808" y="1458"/>
                      <a:pt x="869" y="1541"/>
                      <a:pt x="876" y="1594"/>
                    </a:cubicBezTo>
                    <a:cubicBezTo>
                      <a:pt x="883" y="1647"/>
                      <a:pt x="853" y="1700"/>
                      <a:pt x="785" y="1730"/>
                    </a:cubicBezTo>
                    <a:cubicBezTo>
                      <a:pt x="717" y="1760"/>
                      <a:pt x="592" y="1768"/>
                      <a:pt x="468" y="1776"/>
                    </a:cubicBezTo>
                  </a:path>
                </a:pathLst>
              </a:custGeom>
              <a:noFill/>
              <a:ln w="9525">
                <a:solidFill>
                  <a:schemeClr val="tx1"/>
                </a:solidFill>
                <a:round/>
                <a:headEnd/>
                <a:tailEnd/>
              </a:ln>
            </p:spPr>
            <p:txBody>
              <a:bodyPr/>
              <a:lstStyle/>
              <a:p>
                <a:endParaRPr lang="it-IT"/>
              </a:p>
            </p:txBody>
          </p:sp>
          <p:sp>
            <p:nvSpPr>
              <p:cNvPr id="18496" name="Freeform 17"/>
              <p:cNvSpPr>
                <a:spLocks/>
              </p:cNvSpPr>
              <p:nvPr/>
            </p:nvSpPr>
            <p:spPr bwMode="auto">
              <a:xfrm>
                <a:off x="1791" y="1480"/>
                <a:ext cx="150" cy="453"/>
              </a:xfrm>
              <a:custGeom>
                <a:avLst/>
                <a:gdLst>
                  <a:gd name="T0" fmla="*/ 1 w 959"/>
                  <a:gd name="T1" fmla="*/ 0 h 1776"/>
                  <a:gd name="T2" fmla="*/ 2 w 959"/>
                  <a:gd name="T3" fmla="*/ 0 h 1776"/>
                  <a:gd name="T4" fmla="*/ 3 w 959"/>
                  <a:gd name="T5" fmla="*/ 1 h 1776"/>
                  <a:gd name="T6" fmla="*/ 3 w 959"/>
                  <a:gd name="T7" fmla="*/ 2 h 1776"/>
                  <a:gd name="T8" fmla="*/ 3 w 959"/>
                  <a:gd name="T9" fmla="*/ 4 h 1776"/>
                  <a:gd name="T10" fmla="*/ 3 w 959"/>
                  <a:gd name="T11" fmla="*/ 5 h 1776"/>
                  <a:gd name="T12" fmla="*/ 1 w 959"/>
                  <a:gd name="T13" fmla="*/ 5 h 1776"/>
                  <a:gd name="T14" fmla="*/ 1 w 959"/>
                  <a:gd name="T15" fmla="*/ 3 h 1776"/>
                  <a:gd name="T16" fmla="*/ 1 w 959"/>
                  <a:gd name="T17" fmla="*/ 2 h 1776"/>
                  <a:gd name="T18" fmla="*/ 2 w 959"/>
                  <a:gd name="T19" fmla="*/ 2 h 1776"/>
                  <a:gd name="T20" fmla="*/ 3 w 959"/>
                  <a:gd name="T21" fmla="*/ 2 h 1776"/>
                  <a:gd name="T22" fmla="*/ 3 w 959"/>
                  <a:gd name="T23" fmla="*/ 5 h 1776"/>
                  <a:gd name="T24" fmla="*/ 3 w 959"/>
                  <a:gd name="T25" fmla="*/ 8 h 1776"/>
                  <a:gd name="T26" fmla="*/ 3 w 959"/>
                  <a:gd name="T27" fmla="*/ 9 h 1776"/>
                  <a:gd name="T28" fmla="*/ 1 w 959"/>
                  <a:gd name="T29" fmla="*/ 9 h 1776"/>
                  <a:gd name="T30" fmla="*/ 1 w 959"/>
                  <a:gd name="T31" fmla="*/ 8 h 1776"/>
                  <a:gd name="T32" fmla="*/ 1 w 959"/>
                  <a:gd name="T33" fmla="*/ 6 h 1776"/>
                  <a:gd name="T34" fmla="*/ 2 w 959"/>
                  <a:gd name="T35" fmla="*/ 6 h 1776"/>
                  <a:gd name="T36" fmla="*/ 3 w 959"/>
                  <a:gd name="T37" fmla="*/ 7 h 1776"/>
                  <a:gd name="T38" fmla="*/ 4 w 959"/>
                  <a:gd name="T39" fmla="*/ 11 h 1776"/>
                  <a:gd name="T40" fmla="*/ 3 w 959"/>
                  <a:gd name="T41" fmla="*/ 13 h 1776"/>
                  <a:gd name="T42" fmla="*/ 2 w 959"/>
                  <a:gd name="T43" fmla="*/ 14 h 1776"/>
                  <a:gd name="T44" fmla="*/ 1 w 959"/>
                  <a:gd name="T45" fmla="*/ 12 h 1776"/>
                  <a:gd name="T46" fmla="*/ 1 w 959"/>
                  <a:gd name="T47" fmla="*/ 11 h 1776"/>
                  <a:gd name="T48" fmla="*/ 2 w 959"/>
                  <a:gd name="T49" fmla="*/ 10 h 1776"/>
                  <a:gd name="T50" fmla="*/ 3 w 959"/>
                  <a:gd name="T51" fmla="*/ 11 h 1776"/>
                  <a:gd name="T52" fmla="*/ 4 w 959"/>
                  <a:gd name="T53" fmla="*/ 16 h 1776"/>
                  <a:gd name="T54" fmla="*/ 3 w 959"/>
                  <a:gd name="T55" fmla="*/ 17 h 1776"/>
                  <a:gd name="T56" fmla="*/ 1 w 959"/>
                  <a:gd name="T57" fmla="*/ 17 h 1776"/>
                  <a:gd name="T58" fmla="*/ 1 w 959"/>
                  <a:gd name="T59" fmla="*/ 15 h 1776"/>
                  <a:gd name="T60" fmla="*/ 2 w 959"/>
                  <a:gd name="T61" fmla="*/ 15 h 1776"/>
                  <a:gd name="T62" fmla="*/ 3 w 959"/>
                  <a:gd name="T63" fmla="*/ 16 h 1776"/>
                  <a:gd name="T64" fmla="*/ 3 w 959"/>
                  <a:gd name="T65" fmla="*/ 20 h 1776"/>
                  <a:gd name="T66" fmla="*/ 2 w 959"/>
                  <a:gd name="T67" fmla="*/ 22 h 1776"/>
                  <a:gd name="T68" fmla="*/ 1 w 959"/>
                  <a:gd name="T69" fmla="*/ 20 h 1776"/>
                  <a:gd name="T70" fmla="*/ 0 w 959"/>
                  <a:gd name="T71" fmla="*/ 18 h 1776"/>
                  <a:gd name="T72" fmla="*/ 2 w 959"/>
                  <a:gd name="T73" fmla="*/ 18 h 1776"/>
                  <a:gd name="T74" fmla="*/ 3 w 959"/>
                  <a:gd name="T75" fmla="*/ 20 h 1776"/>
                  <a:gd name="T76" fmla="*/ 3 w 959"/>
                  <a:gd name="T77" fmla="*/ 24 h 1776"/>
                  <a:gd name="T78" fmla="*/ 3 w 959"/>
                  <a:gd name="T79" fmla="*/ 26 h 1776"/>
                  <a:gd name="T80" fmla="*/ 2 w 959"/>
                  <a:gd name="T81" fmla="*/ 27 h 1776"/>
                  <a:gd name="T82" fmla="*/ 0 w 959"/>
                  <a:gd name="T83" fmla="*/ 25 h 1776"/>
                  <a:gd name="T84" fmla="*/ 0 w 959"/>
                  <a:gd name="T85" fmla="*/ 23 h 1776"/>
                  <a:gd name="T86" fmla="*/ 2 w 959"/>
                  <a:gd name="T87" fmla="*/ 22 h 1776"/>
                  <a:gd name="T88" fmla="*/ 3 w 959"/>
                  <a:gd name="T89" fmla="*/ 23 h 1776"/>
                  <a:gd name="T90" fmla="*/ 3 w 959"/>
                  <a:gd name="T91" fmla="*/ 27 h 1776"/>
                  <a:gd name="T92" fmla="*/ 3 w 959"/>
                  <a:gd name="T93" fmla="*/ 29 h 1776"/>
                  <a:gd name="T94" fmla="*/ 2 w 959"/>
                  <a:gd name="T95" fmla="*/ 30 h 17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9"/>
                  <a:gd name="T145" fmla="*/ 0 h 1776"/>
                  <a:gd name="T146" fmla="*/ 959 w 959"/>
                  <a:gd name="T147" fmla="*/ 1776 h 17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9" h="1776">
                    <a:moveTo>
                      <a:pt x="377" y="7"/>
                    </a:moveTo>
                    <a:cubicBezTo>
                      <a:pt x="415" y="3"/>
                      <a:pt x="453" y="0"/>
                      <a:pt x="513" y="7"/>
                    </a:cubicBezTo>
                    <a:cubicBezTo>
                      <a:pt x="573" y="14"/>
                      <a:pt x="687" y="29"/>
                      <a:pt x="740" y="52"/>
                    </a:cubicBezTo>
                    <a:cubicBezTo>
                      <a:pt x="793" y="75"/>
                      <a:pt x="816" y="113"/>
                      <a:pt x="831" y="143"/>
                    </a:cubicBezTo>
                    <a:cubicBezTo>
                      <a:pt x="846" y="173"/>
                      <a:pt x="861" y="211"/>
                      <a:pt x="831" y="234"/>
                    </a:cubicBezTo>
                    <a:cubicBezTo>
                      <a:pt x="801" y="257"/>
                      <a:pt x="740" y="272"/>
                      <a:pt x="649" y="279"/>
                    </a:cubicBezTo>
                    <a:cubicBezTo>
                      <a:pt x="558" y="286"/>
                      <a:pt x="369" y="294"/>
                      <a:pt x="286" y="279"/>
                    </a:cubicBezTo>
                    <a:cubicBezTo>
                      <a:pt x="203" y="264"/>
                      <a:pt x="165" y="211"/>
                      <a:pt x="150" y="188"/>
                    </a:cubicBezTo>
                    <a:cubicBezTo>
                      <a:pt x="135" y="165"/>
                      <a:pt x="143" y="158"/>
                      <a:pt x="196" y="143"/>
                    </a:cubicBezTo>
                    <a:cubicBezTo>
                      <a:pt x="249" y="128"/>
                      <a:pt x="385" y="98"/>
                      <a:pt x="468" y="98"/>
                    </a:cubicBezTo>
                    <a:cubicBezTo>
                      <a:pt x="551" y="98"/>
                      <a:pt x="627" y="113"/>
                      <a:pt x="695" y="143"/>
                    </a:cubicBezTo>
                    <a:cubicBezTo>
                      <a:pt x="763" y="173"/>
                      <a:pt x="846" y="226"/>
                      <a:pt x="876" y="279"/>
                    </a:cubicBezTo>
                    <a:cubicBezTo>
                      <a:pt x="906" y="332"/>
                      <a:pt x="899" y="415"/>
                      <a:pt x="876" y="460"/>
                    </a:cubicBezTo>
                    <a:cubicBezTo>
                      <a:pt x="853" y="505"/>
                      <a:pt x="838" y="536"/>
                      <a:pt x="740" y="551"/>
                    </a:cubicBezTo>
                    <a:cubicBezTo>
                      <a:pt x="642" y="566"/>
                      <a:pt x="384" y="566"/>
                      <a:pt x="286" y="551"/>
                    </a:cubicBezTo>
                    <a:cubicBezTo>
                      <a:pt x="188" y="536"/>
                      <a:pt x="165" y="490"/>
                      <a:pt x="150" y="460"/>
                    </a:cubicBezTo>
                    <a:cubicBezTo>
                      <a:pt x="135" y="430"/>
                      <a:pt x="143" y="385"/>
                      <a:pt x="196" y="370"/>
                    </a:cubicBezTo>
                    <a:cubicBezTo>
                      <a:pt x="249" y="355"/>
                      <a:pt x="362" y="363"/>
                      <a:pt x="468" y="370"/>
                    </a:cubicBezTo>
                    <a:cubicBezTo>
                      <a:pt x="574" y="377"/>
                      <a:pt x="756" y="370"/>
                      <a:pt x="831" y="415"/>
                    </a:cubicBezTo>
                    <a:cubicBezTo>
                      <a:pt x="906" y="460"/>
                      <a:pt x="929" y="582"/>
                      <a:pt x="921" y="642"/>
                    </a:cubicBezTo>
                    <a:cubicBezTo>
                      <a:pt x="913" y="702"/>
                      <a:pt x="860" y="748"/>
                      <a:pt x="785" y="778"/>
                    </a:cubicBezTo>
                    <a:cubicBezTo>
                      <a:pt x="710" y="808"/>
                      <a:pt x="566" y="830"/>
                      <a:pt x="468" y="823"/>
                    </a:cubicBezTo>
                    <a:cubicBezTo>
                      <a:pt x="370" y="816"/>
                      <a:pt x="241" y="763"/>
                      <a:pt x="196" y="733"/>
                    </a:cubicBezTo>
                    <a:cubicBezTo>
                      <a:pt x="151" y="703"/>
                      <a:pt x="136" y="665"/>
                      <a:pt x="196" y="642"/>
                    </a:cubicBezTo>
                    <a:cubicBezTo>
                      <a:pt x="256" y="619"/>
                      <a:pt x="445" y="589"/>
                      <a:pt x="558" y="596"/>
                    </a:cubicBezTo>
                    <a:cubicBezTo>
                      <a:pt x="671" y="603"/>
                      <a:pt x="816" y="627"/>
                      <a:pt x="876" y="687"/>
                    </a:cubicBezTo>
                    <a:cubicBezTo>
                      <a:pt x="936" y="747"/>
                      <a:pt x="959" y="899"/>
                      <a:pt x="921" y="959"/>
                    </a:cubicBezTo>
                    <a:cubicBezTo>
                      <a:pt x="883" y="1019"/>
                      <a:pt x="770" y="1042"/>
                      <a:pt x="649" y="1050"/>
                    </a:cubicBezTo>
                    <a:cubicBezTo>
                      <a:pt x="528" y="1058"/>
                      <a:pt x="279" y="1035"/>
                      <a:pt x="196" y="1005"/>
                    </a:cubicBezTo>
                    <a:cubicBezTo>
                      <a:pt x="113" y="975"/>
                      <a:pt x="90" y="892"/>
                      <a:pt x="150" y="869"/>
                    </a:cubicBezTo>
                    <a:cubicBezTo>
                      <a:pt x="210" y="846"/>
                      <a:pt x="437" y="854"/>
                      <a:pt x="558" y="869"/>
                    </a:cubicBezTo>
                    <a:cubicBezTo>
                      <a:pt x="679" y="884"/>
                      <a:pt x="823" y="899"/>
                      <a:pt x="876" y="959"/>
                    </a:cubicBezTo>
                    <a:cubicBezTo>
                      <a:pt x="929" y="1019"/>
                      <a:pt x="936" y="1172"/>
                      <a:pt x="876" y="1232"/>
                    </a:cubicBezTo>
                    <a:cubicBezTo>
                      <a:pt x="816" y="1292"/>
                      <a:pt x="634" y="1322"/>
                      <a:pt x="513" y="1322"/>
                    </a:cubicBezTo>
                    <a:cubicBezTo>
                      <a:pt x="392" y="1322"/>
                      <a:pt x="218" y="1270"/>
                      <a:pt x="150" y="1232"/>
                    </a:cubicBezTo>
                    <a:cubicBezTo>
                      <a:pt x="82" y="1194"/>
                      <a:pt x="37" y="1118"/>
                      <a:pt x="105" y="1095"/>
                    </a:cubicBezTo>
                    <a:cubicBezTo>
                      <a:pt x="173" y="1072"/>
                      <a:pt x="437" y="1080"/>
                      <a:pt x="558" y="1095"/>
                    </a:cubicBezTo>
                    <a:cubicBezTo>
                      <a:pt x="679" y="1110"/>
                      <a:pt x="778" y="1126"/>
                      <a:pt x="831" y="1186"/>
                    </a:cubicBezTo>
                    <a:cubicBezTo>
                      <a:pt x="884" y="1246"/>
                      <a:pt x="899" y="1398"/>
                      <a:pt x="876" y="1458"/>
                    </a:cubicBezTo>
                    <a:cubicBezTo>
                      <a:pt x="853" y="1518"/>
                      <a:pt x="763" y="1526"/>
                      <a:pt x="695" y="1549"/>
                    </a:cubicBezTo>
                    <a:cubicBezTo>
                      <a:pt x="627" y="1572"/>
                      <a:pt x="574" y="1601"/>
                      <a:pt x="468" y="1594"/>
                    </a:cubicBezTo>
                    <a:cubicBezTo>
                      <a:pt x="362" y="1587"/>
                      <a:pt x="120" y="1542"/>
                      <a:pt x="60" y="1504"/>
                    </a:cubicBezTo>
                    <a:cubicBezTo>
                      <a:pt x="0" y="1466"/>
                      <a:pt x="37" y="1398"/>
                      <a:pt x="105" y="1368"/>
                    </a:cubicBezTo>
                    <a:cubicBezTo>
                      <a:pt x="173" y="1338"/>
                      <a:pt x="362" y="1315"/>
                      <a:pt x="468" y="1322"/>
                    </a:cubicBezTo>
                    <a:cubicBezTo>
                      <a:pt x="574" y="1329"/>
                      <a:pt x="672" y="1368"/>
                      <a:pt x="740" y="1413"/>
                    </a:cubicBezTo>
                    <a:cubicBezTo>
                      <a:pt x="808" y="1458"/>
                      <a:pt x="869" y="1541"/>
                      <a:pt x="876" y="1594"/>
                    </a:cubicBezTo>
                    <a:cubicBezTo>
                      <a:pt x="883" y="1647"/>
                      <a:pt x="853" y="1700"/>
                      <a:pt x="785" y="1730"/>
                    </a:cubicBezTo>
                    <a:cubicBezTo>
                      <a:pt x="717" y="1760"/>
                      <a:pt x="592" y="1768"/>
                      <a:pt x="468" y="1776"/>
                    </a:cubicBezTo>
                  </a:path>
                </a:pathLst>
              </a:custGeom>
              <a:noFill/>
              <a:ln w="9525">
                <a:solidFill>
                  <a:schemeClr val="tx1"/>
                </a:solidFill>
                <a:round/>
                <a:headEnd/>
                <a:tailEnd/>
              </a:ln>
            </p:spPr>
            <p:txBody>
              <a:bodyPr/>
              <a:lstStyle/>
              <a:p>
                <a:endParaRPr lang="it-IT"/>
              </a:p>
            </p:txBody>
          </p:sp>
          <p:sp>
            <p:nvSpPr>
              <p:cNvPr id="18497" name="Freeform 24"/>
              <p:cNvSpPr>
                <a:spLocks/>
              </p:cNvSpPr>
              <p:nvPr/>
            </p:nvSpPr>
            <p:spPr bwMode="auto">
              <a:xfrm>
                <a:off x="930" y="1344"/>
                <a:ext cx="241" cy="136"/>
              </a:xfrm>
              <a:custGeom>
                <a:avLst/>
                <a:gdLst>
                  <a:gd name="T0" fmla="*/ 17 w 264"/>
                  <a:gd name="T1" fmla="*/ 69 h 190"/>
                  <a:gd name="T2" fmla="*/ 17 w 264"/>
                  <a:gd name="T3" fmla="*/ 20 h 190"/>
                  <a:gd name="T4" fmla="*/ 121 w 264"/>
                  <a:gd name="T5" fmla="*/ 3 h 190"/>
                  <a:gd name="T6" fmla="*/ 189 w 264"/>
                  <a:gd name="T7" fmla="*/ 37 h 190"/>
                  <a:gd name="T8" fmla="*/ 189 w 264"/>
                  <a:gd name="T9" fmla="*/ 69 h 190"/>
                  <a:gd name="T10" fmla="*/ 0 60000 65536"/>
                  <a:gd name="T11" fmla="*/ 0 60000 65536"/>
                  <a:gd name="T12" fmla="*/ 0 60000 65536"/>
                  <a:gd name="T13" fmla="*/ 0 60000 65536"/>
                  <a:gd name="T14" fmla="*/ 0 60000 65536"/>
                  <a:gd name="T15" fmla="*/ 0 w 264"/>
                  <a:gd name="T16" fmla="*/ 0 h 190"/>
                  <a:gd name="T17" fmla="*/ 264 w 264"/>
                  <a:gd name="T18" fmla="*/ 190 h 190"/>
                </a:gdLst>
                <a:ahLst/>
                <a:cxnLst>
                  <a:cxn ang="T10">
                    <a:pos x="T0" y="T1"/>
                  </a:cxn>
                  <a:cxn ang="T11">
                    <a:pos x="T2" y="T3"/>
                  </a:cxn>
                  <a:cxn ang="T12">
                    <a:pos x="T4" y="T5"/>
                  </a:cxn>
                  <a:cxn ang="T13">
                    <a:pos x="T6" y="T7"/>
                  </a:cxn>
                  <a:cxn ang="T14">
                    <a:pos x="T8" y="T9"/>
                  </a:cxn>
                </a:cxnLst>
                <a:rect l="T15" t="T16" r="T17" b="T18"/>
                <a:pathLst>
                  <a:path w="264" h="190">
                    <a:moveTo>
                      <a:pt x="23" y="190"/>
                    </a:moveTo>
                    <a:cubicBezTo>
                      <a:pt x="11" y="137"/>
                      <a:pt x="0" y="84"/>
                      <a:pt x="23" y="54"/>
                    </a:cubicBezTo>
                    <a:cubicBezTo>
                      <a:pt x="46" y="24"/>
                      <a:pt x="121" y="0"/>
                      <a:pt x="159" y="8"/>
                    </a:cubicBezTo>
                    <a:cubicBezTo>
                      <a:pt x="197" y="16"/>
                      <a:pt x="234" y="69"/>
                      <a:pt x="249" y="99"/>
                    </a:cubicBezTo>
                    <a:cubicBezTo>
                      <a:pt x="264" y="129"/>
                      <a:pt x="249" y="175"/>
                      <a:pt x="249" y="190"/>
                    </a:cubicBezTo>
                  </a:path>
                </a:pathLst>
              </a:custGeom>
              <a:noFill/>
              <a:ln w="9525">
                <a:solidFill>
                  <a:schemeClr val="tx1"/>
                </a:solidFill>
                <a:round/>
                <a:headEnd/>
                <a:tailEnd/>
              </a:ln>
            </p:spPr>
            <p:txBody>
              <a:bodyPr/>
              <a:lstStyle/>
              <a:p>
                <a:endParaRPr lang="it-IT"/>
              </a:p>
            </p:txBody>
          </p:sp>
          <p:sp>
            <p:nvSpPr>
              <p:cNvPr id="18498" name="Freeform 25"/>
              <p:cNvSpPr>
                <a:spLocks/>
              </p:cNvSpPr>
              <p:nvPr/>
            </p:nvSpPr>
            <p:spPr bwMode="auto">
              <a:xfrm>
                <a:off x="1292" y="1344"/>
                <a:ext cx="241" cy="136"/>
              </a:xfrm>
              <a:custGeom>
                <a:avLst/>
                <a:gdLst>
                  <a:gd name="T0" fmla="*/ 17 w 264"/>
                  <a:gd name="T1" fmla="*/ 69 h 190"/>
                  <a:gd name="T2" fmla="*/ 17 w 264"/>
                  <a:gd name="T3" fmla="*/ 20 h 190"/>
                  <a:gd name="T4" fmla="*/ 121 w 264"/>
                  <a:gd name="T5" fmla="*/ 3 h 190"/>
                  <a:gd name="T6" fmla="*/ 189 w 264"/>
                  <a:gd name="T7" fmla="*/ 37 h 190"/>
                  <a:gd name="T8" fmla="*/ 189 w 264"/>
                  <a:gd name="T9" fmla="*/ 69 h 190"/>
                  <a:gd name="T10" fmla="*/ 0 60000 65536"/>
                  <a:gd name="T11" fmla="*/ 0 60000 65536"/>
                  <a:gd name="T12" fmla="*/ 0 60000 65536"/>
                  <a:gd name="T13" fmla="*/ 0 60000 65536"/>
                  <a:gd name="T14" fmla="*/ 0 60000 65536"/>
                  <a:gd name="T15" fmla="*/ 0 w 264"/>
                  <a:gd name="T16" fmla="*/ 0 h 190"/>
                  <a:gd name="T17" fmla="*/ 264 w 264"/>
                  <a:gd name="T18" fmla="*/ 190 h 190"/>
                </a:gdLst>
                <a:ahLst/>
                <a:cxnLst>
                  <a:cxn ang="T10">
                    <a:pos x="T0" y="T1"/>
                  </a:cxn>
                  <a:cxn ang="T11">
                    <a:pos x="T2" y="T3"/>
                  </a:cxn>
                  <a:cxn ang="T12">
                    <a:pos x="T4" y="T5"/>
                  </a:cxn>
                  <a:cxn ang="T13">
                    <a:pos x="T6" y="T7"/>
                  </a:cxn>
                  <a:cxn ang="T14">
                    <a:pos x="T8" y="T9"/>
                  </a:cxn>
                </a:cxnLst>
                <a:rect l="T15" t="T16" r="T17" b="T18"/>
                <a:pathLst>
                  <a:path w="264" h="190">
                    <a:moveTo>
                      <a:pt x="23" y="190"/>
                    </a:moveTo>
                    <a:cubicBezTo>
                      <a:pt x="11" y="137"/>
                      <a:pt x="0" y="84"/>
                      <a:pt x="23" y="54"/>
                    </a:cubicBezTo>
                    <a:cubicBezTo>
                      <a:pt x="46" y="24"/>
                      <a:pt x="121" y="0"/>
                      <a:pt x="159" y="8"/>
                    </a:cubicBezTo>
                    <a:cubicBezTo>
                      <a:pt x="197" y="16"/>
                      <a:pt x="234" y="69"/>
                      <a:pt x="249" y="99"/>
                    </a:cubicBezTo>
                    <a:cubicBezTo>
                      <a:pt x="264" y="129"/>
                      <a:pt x="249" y="175"/>
                      <a:pt x="249" y="190"/>
                    </a:cubicBezTo>
                  </a:path>
                </a:pathLst>
              </a:custGeom>
              <a:noFill/>
              <a:ln w="9525">
                <a:solidFill>
                  <a:schemeClr val="tx1"/>
                </a:solidFill>
                <a:round/>
                <a:headEnd/>
                <a:tailEnd/>
              </a:ln>
            </p:spPr>
            <p:txBody>
              <a:bodyPr/>
              <a:lstStyle/>
              <a:p>
                <a:endParaRPr lang="it-IT"/>
              </a:p>
            </p:txBody>
          </p:sp>
          <p:sp>
            <p:nvSpPr>
              <p:cNvPr id="18499" name="Freeform 26"/>
              <p:cNvSpPr>
                <a:spLocks/>
              </p:cNvSpPr>
              <p:nvPr/>
            </p:nvSpPr>
            <p:spPr bwMode="auto">
              <a:xfrm>
                <a:off x="1655" y="1344"/>
                <a:ext cx="241" cy="136"/>
              </a:xfrm>
              <a:custGeom>
                <a:avLst/>
                <a:gdLst>
                  <a:gd name="T0" fmla="*/ 17 w 264"/>
                  <a:gd name="T1" fmla="*/ 69 h 190"/>
                  <a:gd name="T2" fmla="*/ 17 w 264"/>
                  <a:gd name="T3" fmla="*/ 20 h 190"/>
                  <a:gd name="T4" fmla="*/ 121 w 264"/>
                  <a:gd name="T5" fmla="*/ 3 h 190"/>
                  <a:gd name="T6" fmla="*/ 189 w 264"/>
                  <a:gd name="T7" fmla="*/ 37 h 190"/>
                  <a:gd name="T8" fmla="*/ 189 w 264"/>
                  <a:gd name="T9" fmla="*/ 69 h 190"/>
                  <a:gd name="T10" fmla="*/ 0 60000 65536"/>
                  <a:gd name="T11" fmla="*/ 0 60000 65536"/>
                  <a:gd name="T12" fmla="*/ 0 60000 65536"/>
                  <a:gd name="T13" fmla="*/ 0 60000 65536"/>
                  <a:gd name="T14" fmla="*/ 0 60000 65536"/>
                  <a:gd name="T15" fmla="*/ 0 w 264"/>
                  <a:gd name="T16" fmla="*/ 0 h 190"/>
                  <a:gd name="T17" fmla="*/ 264 w 264"/>
                  <a:gd name="T18" fmla="*/ 190 h 190"/>
                </a:gdLst>
                <a:ahLst/>
                <a:cxnLst>
                  <a:cxn ang="T10">
                    <a:pos x="T0" y="T1"/>
                  </a:cxn>
                  <a:cxn ang="T11">
                    <a:pos x="T2" y="T3"/>
                  </a:cxn>
                  <a:cxn ang="T12">
                    <a:pos x="T4" y="T5"/>
                  </a:cxn>
                  <a:cxn ang="T13">
                    <a:pos x="T6" y="T7"/>
                  </a:cxn>
                  <a:cxn ang="T14">
                    <a:pos x="T8" y="T9"/>
                  </a:cxn>
                </a:cxnLst>
                <a:rect l="T15" t="T16" r="T17" b="T18"/>
                <a:pathLst>
                  <a:path w="264" h="190">
                    <a:moveTo>
                      <a:pt x="23" y="190"/>
                    </a:moveTo>
                    <a:cubicBezTo>
                      <a:pt x="11" y="137"/>
                      <a:pt x="0" y="84"/>
                      <a:pt x="23" y="54"/>
                    </a:cubicBezTo>
                    <a:cubicBezTo>
                      <a:pt x="46" y="24"/>
                      <a:pt x="121" y="0"/>
                      <a:pt x="159" y="8"/>
                    </a:cubicBezTo>
                    <a:cubicBezTo>
                      <a:pt x="197" y="16"/>
                      <a:pt x="234" y="69"/>
                      <a:pt x="249" y="99"/>
                    </a:cubicBezTo>
                    <a:cubicBezTo>
                      <a:pt x="264" y="129"/>
                      <a:pt x="249" y="175"/>
                      <a:pt x="249" y="190"/>
                    </a:cubicBezTo>
                  </a:path>
                </a:pathLst>
              </a:custGeom>
              <a:noFill/>
              <a:ln w="9525">
                <a:solidFill>
                  <a:schemeClr val="tx1"/>
                </a:solidFill>
                <a:round/>
                <a:headEnd/>
                <a:tailEnd/>
              </a:ln>
            </p:spPr>
            <p:txBody>
              <a:bodyPr/>
              <a:lstStyle/>
              <a:p>
                <a:endParaRPr lang="it-IT"/>
              </a:p>
            </p:txBody>
          </p:sp>
          <p:sp>
            <p:nvSpPr>
              <p:cNvPr id="18500" name="Freeform 27"/>
              <p:cNvSpPr>
                <a:spLocks/>
              </p:cNvSpPr>
              <p:nvPr/>
            </p:nvSpPr>
            <p:spPr bwMode="auto">
              <a:xfrm flipV="1">
                <a:off x="1142" y="1933"/>
                <a:ext cx="196" cy="136"/>
              </a:xfrm>
              <a:custGeom>
                <a:avLst/>
                <a:gdLst>
                  <a:gd name="T0" fmla="*/ 10 w 264"/>
                  <a:gd name="T1" fmla="*/ 69 h 190"/>
                  <a:gd name="T2" fmla="*/ 10 w 264"/>
                  <a:gd name="T3" fmla="*/ 20 h 190"/>
                  <a:gd name="T4" fmla="*/ 65 w 264"/>
                  <a:gd name="T5" fmla="*/ 3 h 190"/>
                  <a:gd name="T6" fmla="*/ 102 w 264"/>
                  <a:gd name="T7" fmla="*/ 37 h 190"/>
                  <a:gd name="T8" fmla="*/ 102 w 264"/>
                  <a:gd name="T9" fmla="*/ 69 h 190"/>
                  <a:gd name="T10" fmla="*/ 0 60000 65536"/>
                  <a:gd name="T11" fmla="*/ 0 60000 65536"/>
                  <a:gd name="T12" fmla="*/ 0 60000 65536"/>
                  <a:gd name="T13" fmla="*/ 0 60000 65536"/>
                  <a:gd name="T14" fmla="*/ 0 60000 65536"/>
                  <a:gd name="T15" fmla="*/ 0 w 264"/>
                  <a:gd name="T16" fmla="*/ 0 h 190"/>
                  <a:gd name="T17" fmla="*/ 264 w 264"/>
                  <a:gd name="T18" fmla="*/ 190 h 190"/>
                </a:gdLst>
                <a:ahLst/>
                <a:cxnLst>
                  <a:cxn ang="T10">
                    <a:pos x="T0" y="T1"/>
                  </a:cxn>
                  <a:cxn ang="T11">
                    <a:pos x="T2" y="T3"/>
                  </a:cxn>
                  <a:cxn ang="T12">
                    <a:pos x="T4" y="T5"/>
                  </a:cxn>
                  <a:cxn ang="T13">
                    <a:pos x="T6" y="T7"/>
                  </a:cxn>
                  <a:cxn ang="T14">
                    <a:pos x="T8" y="T9"/>
                  </a:cxn>
                </a:cxnLst>
                <a:rect l="T15" t="T16" r="T17" b="T18"/>
                <a:pathLst>
                  <a:path w="264" h="190">
                    <a:moveTo>
                      <a:pt x="23" y="190"/>
                    </a:moveTo>
                    <a:cubicBezTo>
                      <a:pt x="11" y="137"/>
                      <a:pt x="0" y="84"/>
                      <a:pt x="23" y="54"/>
                    </a:cubicBezTo>
                    <a:cubicBezTo>
                      <a:pt x="46" y="24"/>
                      <a:pt x="121" y="0"/>
                      <a:pt x="159" y="8"/>
                    </a:cubicBezTo>
                    <a:cubicBezTo>
                      <a:pt x="197" y="16"/>
                      <a:pt x="234" y="69"/>
                      <a:pt x="249" y="99"/>
                    </a:cubicBezTo>
                    <a:cubicBezTo>
                      <a:pt x="264" y="129"/>
                      <a:pt x="249" y="175"/>
                      <a:pt x="249" y="190"/>
                    </a:cubicBezTo>
                  </a:path>
                </a:pathLst>
              </a:custGeom>
              <a:noFill/>
              <a:ln w="9525">
                <a:solidFill>
                  <a:schemeClr val="tx1"/>
                </a:solidFill>
                <a:round/>
                <a:headEnd/>
                <a:tailEnd/>
              </a:ln>
            </p:spPr>
            <p:txBody>
              <a:bodyPr/>
              <a:lstStyle/>
              <a:p>
                <a:endParaRPr lang="it-IT"/>
              </a:p>
            </p:txBody>
          </p:sp>
          <p:sp>
            <p:nvSpPr>
              <p:cNvPr id="18501" name="Freeform 28"/>
              <p:cNvSpPr>
                <a:spLocks/>
              </p:cNvSpPr>
              <p:nvPr/>
            </p:nvSpPr>
            <p:spPr bwMode="auto">
              <a:xfrm flipV="1">
                <a:off x="1519" y="1933"/>
                <a:ext cx="196" cy="136"/>
              </a:xfrm>
              <a:custGeom>
                <a:avLst/>
                <a:gdLst>
                  <a:gd name="T0" fmla="*/ 10 w 264"/>
                  <a:gd name="T1" fmla="*/ 69 h 190"/>
                  <a:gd name="T2" fmla="*/ 10 w 264"/>
                  <a:gd name="T3" fmla="*/ 20 h 190"/>
                  <a:gd name="T4" fmla="*/ 65 w 264"/>
                  <a:gd name="T5" fmla="*/ 3 h 190"/>
                  <a:gd name="T6" fmla="*/ 102 w 264"/>
                  <a:gd name="T7" fmla="*/ 37 h 190"/>
                  <a:gd name="T8" fmla="*/ 102 w 264"/>
                  <a:gd name="T9" fmla="*/ 69 h 190"/>
                  <a:gd name="T10" fmla="*/ 0 60000 65536"/>
                  <a:gd name="T11" fmla="*/ 0 60000 65536"/>
                  <a:gd name="T12" fmla="*/ 0 60000 65536"/>
                  <a:gd name="T13" fmla="*/ 0 60000 65536"/>
                  <a:gd name="T14" fmla="*/ 0 60000 65536"/>
                  <a:gd name="T15" fmla="*/ 0 w 264"/>
                  <a:gd name="T16" fmla="*/ 0 h 190"/>
                  <a:gd name="T17" fmla="*/ 264 w 264"/>
                  <a:gd name="T18" fmla="*/ 190 h 190"/>
                </a:gdLst>
                <a:ahLst/>
                <a:cxnLst>
                  <a:cxn ang="T10">
                    <a:pos x="T0" y="T1"/>
                  </a:cxn>
                  <a:cxn ang="T11">
                    <a:pos x="T2" y="T3"/>
                  </a:cxn>
                  <a:cxn ang="T12">
                    <a:pos x="T4" y="T5"/>
                  </a:cxn>
                  <a:cxn ang="T13">
                    <a:pos x="T6" y="T7"/>
                  </a:cxn>
                  <a:cxn ang="T14">
                    <a:pos x="T8" y="T9"/>
                  </a:cxn>
                </a:cxnLst>
                <a:rect l="T15" t="T16" r="T17" b="T18"/>
                <a:pathLst>
                  <a:path w="264" h="190">
                    <a:moveTo>
                      <a:pt x="23" y="190"/>
                    </a:moveTo>
                    <a:cubicBezTo>
                      <a:pt x="11" y="137"/>
                      <a:pt x="0" y="84"/>
                      <a:pt x="23" y="54"/>
                    </a:cubicBezTo>
                    <a:cubicBezTo>
                      <a:pt x="46" y="24"/>
                      <a:pt x="121" y="0"/>
                      <a:pt x="159" y="8"/>
                    </a:cubicBezTo>
                    <a:cubicBezTo>
                      <a:pt x="197" y="16"/>
                      <a:pt x="234" y="69"/>
                      <a:pt x="249" y="99"/>
                    </a:cubicBezTo>
                    <a:cubicBezTo>
                      <a:pt x="264" y="129"/>
                      <a:pt x="249" y="175"/>
                      <a:pt x="249" y="190"/>
                    </a:cubicBezTo>
                  </a:path>
                </a:pathLst>
              </a:custGeom>
              <a:noFill/>
              <a:ln w="9525">
                <a:solidFill>
                  <a:schemeClr val="tx1"/>
                </a:solidFill>
                <a:round/>
                <a:headEnd/>
                <a:tailEnd/>
              </a:ln>
            </p:spPr>
            <p:txBody>
              <a:bodyPr/>
              <a:lstStyle/>
              <a:p>
                <a:endParaRPr lang="it-IT"/>
              </a:p>
            </p:txBody>
          </p:sp>
        </p:grpSp>
        <p:grpSp>
          <p:nvGrpSpPr>
            <p:cNvPr id="18470" name="Group 30"/>
            <p:cNvGrpSpPr>
              <a:grpSpLocks/>
            </p:cNvGrpSpPr>
            <p:nvPr/>
          </p:nvGrpSpPr>
          <p:grpSpPr bwMode="auto">
            <a:xfrm>
              <a:off x="1446" y="1344"/>
              <a:ext cx="573" cy="649"/>
              <a:chOff x="884" y="1344"/>
              <a:chExt cx="1057" cy="725"/>
            </a:xfrm>
          </p:grpSpPr>
          <p:sp>
            <p:nvSpPr>
              <p:cNvPr id="18480" name="Freeform 31"/>
              <p:cNvSpPr>
                <a:spLocks/>
              </p:cNvSpPr>
              <p:nvPr/>
            </p:nvSpPr>
            <p:spPr bwMode="auto">
              <a:xfrm>
                <a:off x="884" y="1480"/>
                <a:ext cx="150" cy="453"/>
              </a:xfrm>
              <a:custGeom>
                <a:avLst/>
                <a:gdLst>
                  <a:gd name="T0" fmla="*/ 1 w 959"/>
                  <a:gd name="T1" fmla="*/ 0 h 1776"/>
                  <a:gd name="T2" fmla="*/ 2 w 959"/>
                  <a:gd name="T3" fmla="*/ 0 h 1776"/>
                  <a:gd name="T4" fmla="*/ 3 w 959"/>
                  <a:gd name="T5" fmla="*/ 1 h 1776"/>
                  <a:gd name="T6" fmla="*/ 3 w 959"/>
                  <a:gd name="T7" fmla="*/ 2 h 1776"/>
                  <a:gd name="T8" fmla="*/ 3 w 959"/>
                  <a:gd name="T9" fmla="*/ 4 h 1776"/>
                  <a:gd name="T10" fmla="*/ 3 w 959"/>
                  <a:gd name="T11" fmla="*/ 5 h 1776"/>
                  <a:gd name="T12" fmla="*/ 1 w 959"/>
                  <a:gd name="T13" fmla="*/ 5 h 1776"/>
                  <a:gd name="T14" fmla="*/ 1 w 959"/>
                  <a:gd name="T15" fmla="*/ 3 h 1776"/>
                  <a:gd name="T16" fmla="*/ 1 w 959"/>
                  <a:gd name="T17" fmla="*/ 2 h 1776"/>
                  <a:gd name="T18" fmla="*/ 2 w 959"/>
                  <a:gd name="T19" fmla="*/ 2 h 1776"/>
                  <a:gd name="T20" fmla="*/ 3 w 959"/>
                  <a:gd name="T21" fmla="*/ 2 h 1776"/>
                  <a:gd name="T22" fmla="*/ 3 w 959"/>
                  <a:gd name="T23" fmla="*/ 5 h 1776"/>
                  <a:gd name="T24" fmla="*/ 3 w 959"/>
                  <a:gd name="T25" fmla="*/ 8 h 1776"/>
                  <a:gd name="T26" fmla="*/ 3 w 959"/>
                  <a:gd name="T27" fmla="*/ 9 h 1776"/>
                  <a:gd name="T28" fmla="*/ 1 w 959"/>
                  <a:gd name="T29" fmla="*/ 9 h 1776"/>
                  <a:gd name="T30" fmla="*/ 1 w 959"/>
                  <a:gd name="T31" fmla="*/ 8 h 1776"/>
                  <a:gd name="T32" fmla="*/ 1 w 959"/>
                  <a:gd name="T33" fmla="*/ 6 h 1776"/>
                  <a:gd name="T34" fmla="*/ 2 w 959"/>
                  <a:gd name="T35" fmla="*/ 6 h 1776"/>
                  <a:gd name="T36" fmla="*/ 3 w 959"/>
                  <a:gd name="T37" fmla="*/ 7 h 1776"/>
                  <a:gd name="T38" fmla="*/ 4 w 959"/>
                  <a:gd name="T39" fmla="*/ 11 h 1776"/>
                  <a:gd name="T40" fmla="*/ 3 w 959"/>
                  <a:gd name="T41" fmla="*/ 13 h 1776"/>
                  <a:gd name="T42" fmla="*/ 2 w 959"/>
                  <a:gd name="T43" fmla="*/ 14 h 1776"/>
                  <a:gd name="T44" fmla="*/ 1 w 959"/>
                  <a:gd name="T45" fmla="*/ 12 h 1776"/>
                  <a:gd name="T46" fmla="*/ 1 w 959"/>
                  <a:gd name="T47" fmla="*/ 11 h 1776"/>
                  <a:gd name="T48" fmla="*/ 2 w 959"/>
                  <a:gd name="T49" fmla="*/ 10 h 1776"/>
                  <a:gd name="T50" fmla="*/ 3 w 959"/>
                  <a:gd name="T51" fmla="*/ 11 h 1776"/>
                  <a:gd name="T52" fmla="*/ 4 w 959"/>
                  <a:gd name="T53" fmla="*/ 16 h 1776"/>
                  <a:gd name="T54" fmla="*/ 3 w 959"/>
                  <a:gd name="T55" fmla="*/ 17 h 1776"/>
                  <a:gd name="T56" fmla="*/ 1 w 959"/>
                  <a:gd name="T57" fmla="*/ 17 h 1776"/>
                  <a:gd name="T58" fmla="*/ 1 w 959"/>
                  <a:gd name="T59" fmla="*/ 15 h 1776"/>
                  <a:gd name="T60" fmla="*/ 2 w 959"/>
                  <a:gd name="T61" fmla="*/ 15 h 1776"/>
                  <a:gd name="T62" fmla="*/ 3 w 959"/>
                  <a:gd name="T63" fmla="*/ 16 h 1776"/>
                  <a:gd name="T64" fmla="*/ 3 w 959"/>
                  <a:gd name="T65" fmla="*/ 20 h 1776"/>
                  <a:gd name="T66" fmla="*/ 2 w 959"/>
                  <a:gd name="T67" fmla="*/ 22 h 1776"/>
                  <a:gd name="T68" fmla="*/ 1 w 959"/>
                  <a:gd name="T69" fmla="*/ 20 h 1776"/>
                  <a:gd name="T70" fmla="*/ 0 w 959"/>
                  <a:gd name="T71" fmla="*/ 18 h 1776"/>
                  <a:gd name="T72" fmla="*/ 2 w 959"/>
                  <a:gd name="T73" fmla="*/ 18 h 1776"/>
                  <a:gd name="T74" fmla="*/ 3 w 959"/>
                  <a:gd name="T75" fmla="*/ 20 h 1776"/>
                  <a:gd name="T76" fmla="*/ 3 w 959"/>
                  <a:gd name="T77" fmla="*/ 24 h 1776"/>
                  <a:gd name="T78" fmla="*/ 3 w 959"/>
                  <a:gd name="T79" fmla="*/ 26 h 1776"/>
                  <a:gd name="T80" fmla="*/ 2 w 959"/>
                  <a:gd name="T81" fmla="*/ 27 h 1776"/>
                  <a:gd name="T82" fmla="*/ 0 w 959"/>
                  <a:gd name="T83" fmla="*/ 25 h 1776"/>
                  <a:gd name="T84" fmla="*/ 0 w 959"/>
                  <a:gd name="T85" fmla="*/ 23 h 1776"/>
                  <a:gd name="T86" fmla="*/ 2 w 959"/>
                  <a:gd name="T87" fmla="*/ 22 h 1776"/>
                  <a:gd name="T88" fmla="*/ 3 w 959"/>
                  <a:gd name="T89" fmla="*/ 23 h 1776"/>
                  <a:gd name="T90" fmla="*/ 3 w 959"/>
                  <a:gd name="T91" fmla="*/ 27 h 1776"/>
                  <a:gd name="T92" fmla="*/ 3 w 959"/>
                  <a:gd name="T93" fmla="*/ 29 h 1776"/>
                  <a:gd name="T94" fmla="*/ 2 w 959"/>
                  <a:gd name="T95" fmla="*/ 30 h 17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9"/>
                  <a:gd name="T145" fmla="*/ 0 h 1776"/>
                  <a:gd name="T146" fmla="*/ 959 w 959"/>
                  <a:gd name="T147" fmla="*/ 1776 h 17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9" h="1776">
                    <a:moveTo>
                      <a:pt x="377" y="7"/>
                    </a:moveTo>
                    <a:cubicBezTo>
                      <a:pt x="415" y="3"/>
                      <a:pt x="453" y="0"/>
                      <a:pt x="513" y="7"/>
                    </a:cubicBezTo>
                    <a:cubicBezTo>
                      <a:pt x="573" y="14"/>
                      <a:pt x="687" y="29"/>
                      <a:pt x="740" y="52"/>
                    </a:cubicBezTo>
                    <a:cubicBezTo>
                      <a:pt x="793" y="75"/>
                      <a:pt x="816" y="113"/>
                      <a:pt x="831" y="143"/>
                    </a:cubicBezTo>
                    <a:cubicBezTo>
                      <a:pt x="846" y="173"/>
                      <a:pt x="861" y="211"/>
                      <a:pt x="831" y="234"/>
                    </a:cubicBezTo>
                    <a:cubicBezTo>
                      <a:pt x="801" y="257"/>
                      <a:pt x="740" y="272"/>
                      <a:pt x="649" y="279"/>
                    </a:cubicBezTo>
                    <a:cubicBezTo>
                      <a:pt x="558" y="286"/>
                      <a:pt x="369" y="294"/>
                      <a:pt x="286" y="279"/>
                    </a:cubicBezTo>
                    <a:cubicBezTo>
                      <a:pt x="203" y="264"/>
                      <a:pt x="165" y="211"/>
                      <a:pt x="150" y="188"/>
                    </a:cubicBezTo>
                    <a:cubicBezTo>
                      <a:pt x="135" y="165"/>
                      <a:pt x="143" y="158"/>
                      <a:pt x="196" y="143"/>
                    </a:cubicBezTo>
                    <a:cubicBezTo>
                      <a:pt x="249" y="128"/>
                      <a:pt x="385" y="98"/>
                      <a:pt x="468" y="98"/>
                    </a:cubicBezTo>
                    <a:cubicBezTo>
                      <a:pt x="551" y="98"/>
                      <a:pt x="627" y="113"/>
                      <a:pt x="695" y="143"/>
                    </a:cubicBezTo>
                    <a:cubicBezTo>
                      <a:pt x="763" y="173"/>
                      <a:pt x="846" y="226"/>
                      <a:pt x="876" y="279"/>
                    </a:cubicBezTo>
                    <a:cubicBezTo>
                      <a:pt x="906" y="332"/>
                      <a:pt x="899" y="415"/>
                      <a:pt x="876" y="460"/>
                    </a:cubicBezTo>
                    <a:cubicBezTo>
                      <a:pt x="853" y="505"/>
                      <a:pt x="838" y="536"/>
                      <a:pt x="740" y="551"/>
                    </a:cubicBezTo>
                    <a:cubicBezTo>
                      <a:pt x="642" y="566"/>
                      <a:pt x="384" y="566"/>
                      <a:pt x="286" y="551"/>
                    </a:cubicBezTo>
                    <a:cubicBezTo>
                      <a:pt x="188" y="536"/>
                      <a:pt x="165" y="490"/>
                      <a:pt x="150" y="460"/>
                    </a:cubicBezTo>
                    <a:cubicBezTo>
                      <a:pt x="135" y="430"/>
                      <a:pt x="143" y="385"/>
                      <a:pt x="196" y="370"/>
                    </a:cubicBezTo>
                    <a:cubicBezTo>
                      <a:pt x="249" y="355"/>
                      <a:pt x="362" y="363"/>
                      <a:pt x="468" y="370"/>
                    </a:cubicBezTo>
                    <a:cubicBezTo>
                      <a:pt x="574" y="377"/>
                      <a:pt x="756" y="370"/>
                      <a:pt x="831" y="415"/>
                    </a:cubicBezTo>
                    <a:cubicBezTo>
                      <a:pt x="906" y="460"/>
                      <a:pt x="929" y="582"/>
                      <a:pt x="921" y="642"/>
                    </a:cubicBezTo>
                    <a:cubicBezTo>
                      <a:pt x="913" y="702"/>
                      <a:pt x="860" y="748"/>
                      <a:pt x="785" y="778"/>
                    </a:cubicBezTo>
                    <a:cubicBezTo>
                      <a:pt x="710" y="808"/>
                      <a:pt x="566" y="830"/>
                      <a:pt x="468" y="823"/>
                    </a:cubicBezTo>
                    <a:cubicBezTo>
                      <a:pt x="370" y="816"/>
                      <a:pt x="241" y="763"/>
                      <a:pt x="196" y="733"/>
                    </a:cubicBezTo>
                    <a:cubicBezTo>
                      <a:pt x="151" y="703"/>
                      <a:pt x="136" y="665"/>
                      <a:pt x="196" y="642"/>
                    </a:cubicBezTo>
                    <a:cubicBezTo>
                      <a:pt x="256" y="619"/>
                      <a:pt x="445" y="589"/>
                      <a:pt x="558" y="596"/>
                    </a:cubicBezTo>
                    <a:cubicBezTo>
                      <a:pt x="671" y="603"/>
                      <a:pt x="816" y="627"/>
                      <a:pt x="876" y="687"/>
                    </a:cubicBezTo>
                    <a:cubicBezTo>
                      <a:pt x="936" y="747"/>
                      <a:pt x="959" y="899"/>
                      <a:pt x="921" y="959"/>
                    </a:cubicBezTo>
                    <a:cubicBezTo>
                      <a:pt x="883" y="1019"/>
                      <a:pt x="770" y="1042"/>
                      <a:pt x="649" y="1050"/>
                    </a:cubicBezTo>
                    <a:cubicBezTo>
                      <a:pt x="528" y="1058"/>
                      <a:pt x="279" y="1035"/>
                      <a:pt x="196" y="1005"/>
                    </a:cubicBezTo>
                    <a:cubicBezTo>
                      <a:pt x="113" y="975"/>
                      <a:pt x="90" y="892"/>
                      <a:pt x="150" y="869"/>
                    </a:cubicBezTo>
                    <a:cubicBezTo>
                      <a:pt x="210" y="846"/>
                      <a:pt x="437" y="854"/>
                      <a:pt x="558" y="869"/>
                    </a:cubicBezTo>
                    <a:cubicBezTo>
                      <a:pt x="679" y="884"/>
                      <a:pt x="823" y="899"/>
                      <a:pt x="876" y="959"/>
                    </a:cubicBezTo>
                    <a:cubicBezTo>
                      <a:pt x="929" y="1019"/>
                      <a:pt x="936" y="1172"/>
                      <a:pt x="876" y="1232"/>
                    </a:cubicBezTo>
                    <a:cubicBezTo>
                      <a:pt x="816" y="1292"/>
                      <a:pt x="634" y="1322"/>
                      <a:pt x="513" y="1322"/>
                    </a:cubicBezTo>
                    <a:cubicBezTo>
                      <a:pt x="392" y="1322"/>
                      <a:pt x="218" y="1270"/>
                      <a:pt x="150" y="1232"/>
                    </a:cubicBezTo>
                    <a:cubicBezTo>
                      <a:pt x="82" y="1194"/>
                      <a:pt x="37" y="1118"/>
                      <a:pt x="105" y="1095"/>
                    </a:cubicBezTo>
                    <a:cubicBezTo>
                      <a:pt x="173" y="1072"/>
                      <a:pt x="437" y="1080"/>
                      <a:pt x="558" y="1095"/>
                    </a:cubicBezTo>
                    <a:cubicBezTo>
                      <a:pt x="679" y="1110"/>
                      <a:pt x="778" y="1126"/>
                      <a:pt x="831" y="1186"/>
                    </a:cubicBezTo>
                    <a:cubicBezTo>
                      <a:pt x="884" y="1246"/>
                      <a:pt x="899" y="1398"/>
                      <a:pt x="876" y="1458"/>
                    </a:cubicBezTo>
                    <a:cubicBezTo>
                      <a:pt x="853" y="1518"/>
                      <a:pt x="763" y="1526"/>
                      <a:pt x="695" y="1549"/>
                    </a:cubicBezTo>
                    <a:cubicBezTo>
                      <a:pt x="627" y="1572"/>
                      <a:pt x="574" y="1601"/>
                      <a:pt x="468" y="1594"/>
                    </a:cubicBezTo>
                    <a:cubicBezTo>
                      <a:pt x="362" y="1587"/>
                      <a:pt x="120" y="1542"/>
                      <a:pt x="60" y="1504"/>
                    </a:cubicBezTo>
                    <a:cubicBezTo>
                      <a:pt x="0" y="1466"/>
                      <a:pt x="37" y="1398"/>
                      <a:pt x="105" y="1368"/>
                    </a:cubicBezTo>
                    <a:cubicBezTo>
                      <a:pt x="173" y="1338"/>
                      <a:pt x="362" y="1315"/>
                      <a:pt x="468" y="1322"/>
                    </a:cubicBezTo>
                    <a:cubicBezTo>
                      <a:pt x="574" y="1329"/>
                      <a:pt x="672" y="1368"/>
                      <a:pt x="740" y="1413"/>
                    </a:cubicBezTo>
                    <a:cubicBezTo>
                      <a:pt x="808" y="1458"/>
                      <a:pt x="869" y="1541"/>
                      <a:pt x="876" y="1594"/>
                    </a:cubicBezTo>
                    <a:cubicBezTo>
                      <a:pt x="883" y="1647"/>
                      <a:pt x="853" y="1700"/>
                      <a:pt x="785" y="1730"/>
                    </a:cubicBezTo>
                    <a:cubicBezTo>
                      <a:pt x="717" y="1760"/>
                      <a:pt x="592" y="1768"/>
                      <a:pt x="468" y="1776"/>
                    </a:cubicBezTo>
                  </a:path>
                </a:pathLst>
              </a:custGeom>
              <a:noFill/>
              <a:ln w="9525">
                <a:solidFill>
                  <a:schemeClr val="tx1"/>
                </a:solidFill>
                <a:round/>
                <a:headEnd/>
                <a:tailEnd/>
              </a:ln>
            </p:spPr>
            <p:txBody>
              <a:bodyPr/>
              <a:lstStyle/>
              <a:p>
                <a:endParaRPr lang="it-IT"/>
              </a:p>
            </p:txBody>
          </p:sp>
          <p:sp>
            <p:nvSpPr>
              <p:cNvPr id="18481" name="Freeform 32"/>
              <p:cNvSpPr>
                <a:spLocks/>
              </p:cNvSpPr>
              <p:nvPr/>
            </p:nvSpPr>
            <p:spPr bwMode="auto">
              <a:xfrm>
                <a:off x="1066" y="1480"/>
                <a:ext cx="150" cy="453"/>
              </a:xfrm>
              <a:custGeom>
                <a:avLst/>
                <a:gdLst>
                  <a:gd name="T0" fmla="*/ 1 w 959"/>
                  <a:gd name="T1" fmla="*/ 0 h 1776"/>
                  <a:gd name="T2" fmla="*/ 2 w 959"/>
                  <a:gd name="T3" fmla="*/ 0 h 1776"/>
                  <a:gd name="T4" fmla="*/ 3 w 959"/>
                  <a:gd name="T5" fmla="*/ 1 h 1776"/>
                  <a:gd name="T6" fmla="*/ 3 w 959"/>
                  <a:gd name="T7" fmla="*/ 2 h 1776"/>
                  <a:gd name="T8" fmla="*/ 3 w 959"/>
                  <a:gd name="T9" fmla="*/ 4 h 1776"/>
                  <a:gd name="T10" fmla="*/ 3 w 959"/>
                  <a:gd name="T11" fmla="*/ 5 h 1776"/>
                  <a:gd name="T12" fmla="*/ 1 w 959"/>
                  <a:gd name="T13" fmla="*/ 5 h 1776"/>
                  <a:gd name="T14" fmla="*/ 1 w 959"/>
                  <a:gd name="T15" fmla="*/ 3 h 1776"/>
                  <a:gd name="T16" fmla="*/ 1 w 959"/>
                  <a:gd name="T17" fmla="*/ 2 h 1776"/>
                  <a:gd name="T18" fmla="*/ 2 w 959"/>
                  <a:gd name="T19" fmla="*/ 2 h 1776"/>
                  <a:gd name="T20" fmla="*/ 3 w 959"/>
                  <a:gd name="T21" fmla="*/ 2 h 1776"/>
                  <a:gd name="T22" fmla="*/ 3 w 959"/>
                  <a:gd name="T23" fmla="*/ 5 h 1776"/>
                  <a:gd name="T24" fmla="*/ 3 w 959"/>
                  <a:gd name="T25" fmla="*/ 8 h 1776"/>
                  <a:gd name="T26" fmla="*/ 3 w 959"/>
                  <a:gd name="T27" fmla="*/ 9 h 1776"/>
                  <a:gd name="T28" fmla="*/ 1 w 959"/>
                  <a:gd name="T29" fmla="*/ 9 h 1776"/>
                  <a:gd name="T30" fmla="*/ 1 w 959"/>
                  <a:gd name="T31" fmla="*/ 8 h 1776"/>
                  <a:gd name="T32" fmla="*/ 1 w 959"/>
                  <a:gd name="T33" fmla="*/ 6 h 1776"/>
                  <a:gd name="T34" fmla="*/ 2 w 959"/>
                  <a:gd name="T35" fmla="*/ 6 h 1776"/>
                  <a:gd name="T36" fmla="*/ 3 w 959"/>
                  <a:gd name="T37" fmla="*/ 7 h 1776"/>
                  <a:gd name="T38" fmla="*/ 4 w 959"/>
                  <a:gd name="T39" fmla="*/ 11 h 1776"/>
                  <a:gd name="T40" fmla="*/ 3 w 959"/>
                  <a:gd name="T41" fmla="*/ 13 h 1776"/>
                  <a:gd name="T42" fmla="*/ 2 w 959"/>
                  <a:gd name="T43" fmla="*/ 14 h 1776"/>
                  <a:gd name="T44" fmla="*/ 1 w 959"/>
                  <a:gd name="T45" fmla="*/ 12 h 1776"/>
                  <a:gd name="T46" fmla="*/ 1 w 959"/>
                  <a:gd name="T47" fmla="*/ 11 h 1776"/>
                  <a:gd name="T48" fmla="*/ 2 w 959"/>
                  <a:gd name="T49" fmla="*/ 10 h 1776"/>
                  <a:gd name="T50" fmla="*/ 3 w 959"/>
                  <a:gd name="T51" fmla="*/ 11 h 1776"/>
                  <a:gd name="T52" fmla="*/ 4 w 959"/>
                  <a:gd name="T53" fmla="*/ 16 h 1776"/>
                  <a:gd name="T54" fmla="*/ 3 w 959"/>
                  <a:gd name="T55" fmla="*/ 17 h 1776"/>
                  <a:gd name="T56" fmla="*/ 1 w 959"/>
                  <a:gd name="T57" fmla="*/ 17 h 1776"/>
                  <a:gd name="T58" fmla="*/ 1 w 959"/>
                  <a:gd name="T59" fmla="*/ 15 h 1776"/>
                  <a:gd name="T60" fmla="*/ 2 w 959"/>
                  <a:gd name="T61" fmla="*/ 15 h 1776"/>
                  <a:gd name="T62" fmla="*/ 3 w 959"/>
                  <a:gd name="T63" fmla="*/ 16 h 1776"/>
                  <a:gd name="T64" fmla="*/ 3 w 959"/>
                  <a:gd name="T65" fmla="*/ 20 h 1776"/>
                  <a:gd name="T66" fmla="*/ 2 w 959"/>
                  <a:gd name="T67" fmla="*/ 22 h 1776"/>
                  <a:gd name="T68" fmla="*/ 1 w 959"/>
                  <a:gd name="T69" fmla="*/ 20 h 1776"/>
                  <a:gd name="T70" fmla="*/ 0 w 959"/>
                  <a:gd name="T71" fmla="*/ 18 h 1776"/>
                  <a:gd name="T72" fmla="*/ 2 w 959"/>
                  <a:gd name="T73" fmla="*/ 18 h 1776"/>
                  <a:gd name="T74" fmla="*/ 3 w 959"/>
                  <a:gd name="T75" fmla="*/ 20 h 1776"/>
                  <a:gd name="T76" fmla="*/ 3 w 959"/>
                  <a:gd name="T77" fmla="*/ 24 h 1776"/>
                  <a:gd name="T78" fmla="*/ 3 w 959"/>
                  <a:gd name="T79" fmla="*/ 26 h 1776"/>
                  <a:gd name="T80" fmla="*/ 2 w 959"/>
                  <a:gd name="T81" fmla="*/ 27 h 1776"/>
                  <a:gd name="T82" fmla="*/ 0 w 959"/>
                  <a:gd name="T83" fmla="*/ 25 h 1776"/>
                  <a:gd name="T84" fmla="*/ 0 w 959"/>
                  <a:gd name="T85" fmla="*/ 23 h 1776"/>
                  <a:gd name="T86" fmla="*/ 2 w 959"/>
                  <a:gd name="T87" fmla="*/ 22 h 1776"/>
                  <a:gd name="T88" fmla="*/ 3 w 959"/>
                  <a:gd name="T89" fmla="*/ 23 h 1776"/>
                  <a:gd name="T90" fmla="*/ 3 w 959"/>
                  <a:gd name="T91" fmla="*/ 27 h 1776"/>
                  <a:gd name="T92" fmla="*/ 3 w 959"/>
                  <a:gd name="T93" fmla="*/ 29 h 1776"/>
                  <a:gd name="T94" fmla="*/ 2 w 959"/>
                  <a:gd name="T95" fmla="*/ 30 h 17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9"/>
                  <a:gd name="T145" fmla="*/ 0 h 1776"/>
                  <a:gd name="T146" fmla="*/ 959 w 959"/>
                  <a:gd name="T147" fmla="*/ 1776 h 17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9" h="1776">
                    <a:moveTo>
                      <a:pt x="377" y="7"/>
                    </a:moveTo>
                    <a:cubicBezTo>
                      <a:pt x="415" y="3"/>
                      <a:pt x="453" y="0"/>
                      <a:pt x="513" y="7"/>
                    </a:cubicBezTo>
                    <a:cubicBezTo>
                      <a:pt x="573" y="14"/>
                      <a:pt x="687" y="29"/>
                      <a:pt x="740" y="52"/>
                    </a:cubicBezTo>
                    <a:cubicBezTo>
                      <a:pt x="793" y="75"/>
                      <a:pt x="816" y="113"/>
                      <a:pt x="831" y="143"/>
                    </a:cubicBezTo>
                    <a:cubicBezTo>
                      <a:pt x="846" y="173"/>
                      <a:pt x="861" y="211"/>
                      <a:pt x="831" y="234"/>
                    </a:cubicBezTo>
                    <a:cubicBezTo>
                      <a:pt x="801" y="257"/>
                      <a:pt x="740" y="272"/>
                      <a:pt x="649" y="279"/>
                    </a:cubicBezTo>
                    <a:cubicBezTo>
                      <a:pt x="558" y="286"/>
                      <a:pt x="369" y="294"/>
                      <a:pt x="286" y="279"/>
                    </a:cubicBezTo>
                    <a:cubicBezTo>
                      <a:pt x="203" y="264"/>
                      <a:pt x="165" y="211"/>
                      <a:pt x="150" y="188"/>
                    </a:cubicBezTo>
                    <a:cubicBezTo>
                      <a:pt x="135" y="165"/>
                      <a:pt x="143" y="158"/>
                      <a:pt x="196" y="143"/>
                    </a:cubicBezTo>
                    <a:cubicBezTo>
                      <a:pt x="249" y="128"/>
                      <a:pt x="385" y="98"/>
                      <a:pt x="468" y="98"/>
                    </a:cubicBezTo>
                    <a:cubicBezTo>
                      <a:pt x="551" y="98"/>
                      <a:pt x="627" y="113"/>
                      <a:pt x="695" y="143"/>
                    </a:cubicBezTo>
                    <a:cubicBezTo>
                      <a:pt x="763" y="173"/>
                      <a:pt x="846" y="226"/>
                      <a:pt x="876" y="279"/>
                    </a:cubicBezTo>
                    <a:cubicBezTo>
                      <a:pt x="906" y="332"/>
                      <a:pt x="899" y="415"/>
                      <a:pt x="876" y="460"/>
                    </a:cubicBezTo>
                    <a:cubicBezTo>
                      <a:pt x="853" y="505"/>
                      <a:pt x="838" y="536"/>
                      <a:pt x="740" y="551"/>
                    </a:cubicBezTo>
                    <a:cubicBezTo>
                      <a:pt x="642" y="566"/>
                      <a:pt x="384" y="566"/>
                      <a:pt x="286" y="551"/>
                    </a:cubicBezTo>
                    <a:cubicBezTo>
                      <a:pt x="188" y="536"/>
                      <a:pt x="165" y="490"/>
                      <a:pt x="150" y="460"/>
                    </a:cubicBezTo>
                    <a:cubicBezTo>
                      <a:pt x="135" y="430"/>
                      <a:pt x="143" y="385"/>
                      <a:pt x="196" y="370"/>
                    </a:cubicBezTo>
                    <a:cubicBezTo>
                      <a:pt x="249" y="355"/>
                      <a:pt x="362" y="363"/>
                      <a:pt x="468" y="370"/>
                    </a:cubicBezTo>
                    <a:cubicBezTo>
                      <a:pt x="574" y="377"/>
                      <a:pt x="756" y="370"/>
                      <a:pt x="831" y="415"/>
                    </a:cubicBezTo>
                    <a:cubicBezTo>
                      <a:pt x="906" y="460"/>
                      <a:pt x="929" y="582"/>
                      <a:pt x="921" y="642"/>
                    </a:cubicBezTo>
                    <a:cubicBezTo>
                      <a:pt x="913" y="702"/>
                      <a:pt x="860" y="748"/>
                      <a:pt x="785" y="778"/>
                    </a:cubicBezTo>
                    <a:cubicBezTo>
                      <a:pt x="710" y="808"/>
                      <a:pt x="566" y="830"/>
                      <a:pt x="468" y="823"/>
                    </a:cubicBezTo>
                    <a:cubicBezTo>
                      <a:pt x="370" y="816"/>
                      <a:pt x="241" y="763"/>
                      <a:pt x="196" y="733"/>
                    </a:cubicBezTo>
                    <a:cubicBezTo>
                      <a:pt x="151" y="703"/>
                      <a:pt x="136" y="665"/>
                      <a:pt x="196" y="642"/>
                    </a:cubicBezTo>
                    <a:cubicBezTo>
                      <a:pt x="256" y="619"/>
                      <a:pt x="445" y="589"/>
                      <a:pt x="558" y="596"/>
                    </a:cubicBezTo>
                    <a:cubicBezTo>
                      <a:pt x="671" y="603"/>
                      <a:pt x="816" y="627"/>
                      <a:pt x="876" y="687"/>
                    </a:cubicBezTo>
                    <a:cubicBezTo>
                      <a:pt x="936" y="747"/>
                      <a:pt x="959" y="899"/>
                      <a:pt x="921" y="959"/>
                    </a:cubicBezTo>
                    <a:cubicBezTo>
                      <a:pt x="883" y="1019"/>
                      <a:pt x="770" y="1042"/>
                      <a:pt x="649" y="1050"/>
                    </a:cubicBezTo>
                    <a:cubicBezTo>
                      <a:pt x="528" y="1058"/>
                      <a:pt x="279" y="1035"/>
                      <a:pt x="196" y="1005"/>
                    </a:cubicBezTo>
                    <a:cubicBezTo>
                      <a:pt x="113" y="975"/>
                      <a:pt x="90" y="892"/>
                      <a:pt x="150" y="869"/>
                    </a:cubicBezTo>
                    <a:cubicBezTo>
                      <a:pt x="210" y="846"/>
                      <a:pt x="437" y="854"/>
                      <a:pt x="558" y="869"/>
                    </a:cubicBezTo>
                    <a:cubicBezTo>
                      <a:pt x="679" y="884"/>
                      <a:pt x="823" y="899"/>
                      <a:pt x="876" y="959"/>
                    </a:cubicBezTo>
                    <a:cubicBezTo>
                      <a:pt x="929" y="1019"/>
                      <a:pt x="936" y="1172"/>
                      <a:pt x="876" y="1232"/>
                    </a:cubicBezTo>
                    <a:cubicBezTo>
                      <a:pt x="816" y="1292"/>
                      <a:pt x="634" y="1322"/>
                      <a:pt x="513" y="1322"/>
                    </a:cubicBezTo>
                    <a:cubicBezTo>
                      <a:pt x="392" y="1322"/>
                      <a:pt x="218" y="1270"/>
                      <a:pt x="150" y="1232"/>
                    </a:cubicBezTo>
                    <a:cubicBezTo>
                      <a:pt x="82" y="1194"/>
                      <a:pt x="37" y="1118"/>
                      <a:pt x="105" y="1095"/>
                    </a:cubicBezTo>
                    <a:cubicBezTo>
                      <a:pt x="173" y="1072"/>
                      <a:pt x="437" y="1080"/>
                      <a:pt x="558" y="1095"/>
                    </a:cubicBezTo>
                    <a:cubicBezTo>
                      <a:pt x="679" y="1110"/>
                      <a:pt x="778" y="1126"/>
                      <a:pt x="831" y="1186"/>
                    </a:cubicBezTo>
                    <a:cubicBezTo>
                      <a:pt x="884" y="1246"/>
                      <a:pt x="899" y="1398"/>
                      <a:pt x="876" y="1458"/>
                    </a:cubicBezTo>
                    <a:cubicBezTo>
                      <a:pt x="853" y="1518"/>
                      <a:pt x="763" y="1526"/>
                      <a:pt x="695" y="1549"/>
                    </a:cubicBezTo>
                    <a:cubicBezTo>
                      <a:pt x="627" y="1572"/>
                      <a:pt x="574" y="1601"/>
                      <a:pt x="468" y="1594"/>
                    </a:cubicBezTo>
                    <a:cubicBezTo>
                      <a:pt x="362" y="1587"/>
                      <a:pt x="120" y="1542"/>
                      <a:pt x="60" y="1504"/>
                    </a:cubicBezTo>
                    <a:cubicBezTo>
                      <a:pt x="0" y="1466"/>
                      <a:pt x="37" y="1398"/>
                      <a:pt x="105" y="1368"/>
                    </a:cubicBezTo>
                    <a:cubicBezTo>
                      <a:pt x="173" y="1338"/>
                      <a:pt x="362" y="1315"/>
                      <a:pt x="468" y="1322"/>
                    </a:cubicBezTo>
                    <a:cubicBezTo>
                      <a:pt x="574" y="1329"/>
                      <a:pt x="672" y="1368"/>
                      <a:pt x="740" y="1413"/>
                    </a:cubicBezTo>
                    <a:cubicBezTo>
                      <a:pt x="808" y="1458"/>
                      <a:pt x="869" y="1541"/>
                      <a:pt x="876" y="1594"/>
                    </a:cubicBezTo>
                    <a:cubicBezTo>
                      <a:pt x="883" y="1647"/>
                      <a:pt x="853" y="1700"/>
                      <a:pt x="785" y="1730"/>
                    </a:cubicBezTo>
                    <a:cubicBezTo>
                      <a:pt x="717" y="1760"/>
                      <a:pt x="592" y="1768"/>
                      <a:pt x="468" y="1776"/>
                    </a:cubicBezTo>
                  </a:path>
                </a:pathLst>
              </a:custGeom>
              <a:noFill/>
              <a:ln w="9525">
                <a:solidFill>
                  <a:schemeClr val="tx1"/>
                </a:solidFill>
                <a:round/>
                <a:headEnd/>
                <a:tailEnd/>
              </a:ln>
            </p:spPr>
            <p:txBody>
              <a:bodyPr/>
              <a:lstStyle/>
              <a:p>
                <a:endParaRPr lang="it-IT"/>
              </a:p>
            </p:txBody>
          </p:sp>
          <p:sp>
            <p:nvSpPr>
              <p:cNvPr id="18482" name="Freeform 33"/>
              <p:cNvSpPr>
                <a:spLocks/>
              </p:cNvSpPr>
              <p:nvPr/>
            </p:nvSpPr>
            <p:spPr bwMode="auto">
              <a:xfrm>
                <a:off x="1247" y="1480"/>
                <a:ext cx="150" cy="453"/>
              </a:xfrm>
              <a:custGeom>
                <a:avLst/>
                <a:gdLst>
                  <a:gd name="T0" fmla="*/ 1 w 959"/>
                  <a:gd name="T1" fmla="*/ 0 h 1776"/>
                  <a:gd name="T2" fmla="*/ 2 w 959"/>
                  <a:gd name="T3" fmla="*/ 0 h 1776"/>
                  <a:gd name="T4" fmla="*/ 3 w 959"/>
                  <a:gd name="T5" fmla="*/ 1 h 1776"/>
                  <a:gd name="T6" fmla="*/ 3 w 959"/>
                  <a:gd name="T7" fmla="*/ 2 h 1776"/>
                  <a:gd name="T8" fmla="*/ 3 w 959"/>
                  <a:gd name="T9" fmla="*/ 4 h 1776"/>
                  <a:gd name="T10" fmla="*/ 3 w 959"/>
                  <a:gd name="T11" fmla="*/ 5 h 1776"/>
                  <a:gd name="T12" fmla="*/ 1 w 959"/>
                  <a:gd name="T13" fmla="*/ 5 h 1776"/>
                  <a:gd name="T14" fmla="*/ 1 w 959"/>
                  <a:gd name="T15" fmla="*/ 3 h 1776"/>
                  <a:gd name="T16" fmla="*/ 1 w 959"/>
                  <a:gd name="T17" fmla="*/ 2 h 1776"/>
                  <a:gd name="T18" fmla="*/ 2 w 959"/>
                  <a:gd name="T19" fmla="*/ 2 h 1776"/>
                  <a:gd name="T20" fmla="*/ 3 w 959"/>
                  <a:gd name="T21" fmla="*/ 2 h 1776"/>
                  <a:gd name="T22" fmla="*/ 3 w 959"/>
                  <a:gd name="T23" fmla="*/ 5 h 1776"/>
                  <a:gd name="T24" fmla="*/ 3 w 959"/>
                  <a:gd name="T25" fmla="*/ 8 h 1776"/>
                  <a:gd name="T26" fmla="*/ 3 w 959"/>
                  <a:gd name="T27" fmla="*/ 9 h 1776"/>
                  <a:gd name="T28" fmla="*/ 1 w 959"/>
                  <a:gd name="T29" fmla="*/ 9 h 1776"/>
                  <a:gd name="T30" fmla="*/ 1 w 959"/>
                  <a:gd name="T31" fmla="*/ 8 h 1776"/>
                  <a:gd name="T32" fmla="*/ 1 w 959"/>
                  <a:gd name="T33" fmla="*/ 6 h 1776"/>
                  <a:gd name="T34" fmla="*/ 2 w 959"/>
                  <a:gd name="T35" fmla="*/ 6 h 1776"/>
                  <a:gd name="T36" fmla="*/ 3 w 959"/>
                  <a:gd name="T37" fmla="*/ 7 h 1776"/>
                  <a:gd name="T38" fmla="*/ 4 w 959"/>
                  <a:gd name="T39" fmla="*/ 11 h 1776"/>
                  <a:gd name="T40" fmla="*/ 3 w 959"/>
                  <a:gd name="T41" fmla="*/ 13 h 1776"/>
                  <a:gd name="T42" fmla="*/ 2 w 959"/>
                  <a:gd name="T43" fmla="*/ 14 h 1776"/>
                  <a:gd name="T44" fmla="*/ 1 w 959"/>
                  <a:gd name="T45" fmla="*/ 12 h 1776"/>
                  <a:gd name="T46" fmla="*/ 1 w 959"/>
                  <a:gd name="T47" fmla="*/ 11 h 1776"/>
                  <a:gd name="T48" fmla="*/ 2 w 959"/>
                  <a:gd name="T49" fmla="*/ 10 h 1776"/>
                  <a:gd name="T50" fmla="*/ 3 w 959"/>
                  <a:gd name="T51" fmla="*/ 11 h 1776"/>
                  <a:gd name="T52" fmla="*/ 4 w 959"/>
                  <a:gd name="T53" fmla="*/ 16 h 1776"/>
                  <a:gd name="T54" fmla="*/ 3 w 959"/>
                  <a:gd name="T55" fmla="*/ 17 h 1776"/>
                  <a:gd name="T56" fmla="*/ 1 w 959"/>
                  <a:gd name="T57" fmla="*/ 17 h 1776"/>
                  <a:gd name="T58" fmla="*/ 1 w 959"/>
                  <a:gd name="T59" fmla="*/ 15 h 1776"/>
                  <a:gd name="T60" fmla="*/ 2 w 959"/>
                  <a:gd name="T61" fmla="*/ 15 h 1776"/>
                  <a:gd name="T62" fmla="*/ 3 w 959"/>
                  <a:gd name="T63" fmla="*/ 16 h 1776"/>
                  <a:gd name="T64" fmla="*/ 3 w 959"/>
                  <a:gd name="T65" fmla="*/ 20 h 1776"/>
                  <a:gd name="T66" fmla="*/ 2 w 959"/>
                  <a:gd name="T67" fmla="*/ 22 h 1776"/>
                  <a:gd name="T68" fmla="*/ 1 w 959"/>
                  <a:gd name="T69" fmla="*/ 20 h 1776"/>
                  <a:gd name="T70" fmla="*/ 0 w 959"/>
                  <a:gd name="T71" fmla="*/ 18 h 1776"/>
                  <a:gd name="T72" fmla="*/ 2 w 959"/>
                  <a:gd name="T73" fmla="*/ 18 h 1776"/>
                  <a:gd name="T74" fmla="*/ 3 w 959"/>
                  <a:gd name="T75" fmla="*/ 20 h 1776"/>
                  <a:gd name="T76" fmla="*/ 3 w 959"/>
                  <a:gd name="T77" fmla="*/ 24 h 1776"/>
                  <a:gd name="T78" fmla="*/ 3 w 959"/>
                  <a:gd name="T79" fmla="*/ 26 h 1776"/>
                  <a:gd name="T80" fmla="*/ 2 w 959"/>
                  <a:gd name="T81" fmla="*/ 27 h 1776"/>
                  <a:gd name="T82" fmla="*/ 0 w 959"/>
                  <a:gd name="T83" fmla="*/ 25 h 1776"/>
                  <a:gd name="T84" fmla="*/ 0 w 959"/>
                  <a:gd name="T85" fmla="*/ 23 h 1776"/>
                  <a:gd name="T86" fmla="*/ 2 w 959"/>
                  <a:gd name="T87" fmla="*/ 22 h 1776"/>
                  <a:gd name="T88" fmla="*/ 3 w 959"/>
                  <a:gd name="T89" fmla="*/ 23 h 1776"/>
                  <a:gd name="T90" fmla="*/ 3 w 959"/>
                  <a:gd name="T91" fmla="*/ 27 h 1776"/>
                  <a:gd name="T92" fmla="*/ 3 w 959"/>
                  <a:gd name="T93" fmla="*/ 29 h 1776"/>
                  <a:gd name="T94" fmla="*/ 2 w 959"/>
                  <a:gd name="T95" fmla="*/ 30 h 17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9"/>
                  <a:gd name="T145" fmla="*/ 0 h 1776"/>
                  <a:gd name="T146" fmla="*/ 959 w 959"/>
                  <a:gd name="T147" fmla="*/ 1776 h 17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9" h="1776">
                    <a:moveTo>
                      <a:pt x="377" y="7"/>
                    </a:moveTo>
                    <a:cubicBezTo>
                      <a:pt x="415" y="3"/>
                      <a:pt x="453" y="0"/>
                      <a:pt x="513" y="7"/>
                    </a:cubicBezTo>
                    <a:cubicBezTo>
                      <a:pt x="573" y="14"/>
                      <a:pt x="687" y="29"/>
                      <a:pt x="740" y="52"/>
                    </a:cubicBezTo>
                    <a:cubicBezTo>
                      <a:pt x="793" y="75"/>
                      <a:pt x="816" y="113"/>
                      <a:pt x="831" y="143"/>
                    </a:cubicBezTo>
                    <a:cubicBezTo>
                      <a:pt x="846" y="173"/>
                      <a:pt x="861" y="211"/>
                      <a:pt x="831" y="234"/>
                    </a:cubicBezTo>
                    <a:cubicBezTo>
                      <a:pt x="801" y="257"/>
                      <a:pt x="740" y="272"/>
                      <a:pt x="649" y="279"/>
                    </a:cubicBezTo>
                    <a:cubicBezTo>
                      <a:pt x="558" y="286"/>
                      <a:pt x="369" y="294"/>
                      <a:pt x="286" y="279"/>
                    </a:cubicBezTo>
                    <a:cubicBezTo>
                      <a:pt x="203" y="264"/>
                      <a:pt x="165" y="211"/>
                      <a:pt x="150" y="188"/>
                    </a:cubicBezTo>
                    <a:cubicBezTo>
                      <a:pt x="135" y="165"/>
                      <a:pt x="143" y="158"/>
                      <a:pt x="196" y="143"/>
                    </a:cubicBezTo>
                    <a:cubicBezTo>
                      <a:pt x="249" y="128"/>
                      <a:pt x="385" y="98"/>
                      <a:pt x="468" y="98"/>
                    </a:cubicBezTo>
                    <a:cubicBezTo>
                      <a:pt x="551" y="98"/>
                      <a:pt x="627" y="113"/>
                      <a:pt x="695" y="143"/>
                    </a:cubicBezTo>
                    <a:cubicBezTo>
                      <a:pt x="763" y="173"/>
                      <a:pt x="846" y="226"/>
                      <a:pt x="876" y="279"/>
                    </a:cubicBezTo>
                    <a:cubicBezTo>
                      <a:pt x="906" y="332"/>
                      <a:pt x="899" y="415"/>
                      <a:pt x="876" y="460"/>
                    </a:cubicBezTo>
                    <a:cubicBezTo>
                      <a:pt x="853" y="505"/>
                      <a:pt x="838" y="536"/>
                      <a:pt x="740" y="551"/>
                    </a:cubicBezTo>
                    <a:cubicBezTo>
                      <a:pt x="642" y="566"/>
                      <a:pt x="384" y="566"/>
                      <a:pt x="286" y="551"/>
                    </a:cubicBezTo>
                    <a:cubicBezTo>
                      <a:pt x="188" y="536"/>
                      <a:pt x="165" y="490"/>
                      <a:pt x="150" y="460"/>
                    </a:cubicBezTo>
                    <a:cubicBezTo>
                      <a:pt x="135" y="430"/>
                      <a:pt x="143" y="385"/>
                      <a:pt x="196" y="370"/>
                    </a:cubicBezTo>
                    <a:cubicBezTo>
                      <a:pt x="249" y="355"/>
                      <a:pt x="362" y="363"/>
                      <a:pt x="468" y="370"/>
                    </a:cubicBezTo>
                    <a:cubicBezTo>
                      <a:pt x="574" y="377"/>
                      <a:pt x="756" y="370"/>
                      <a:pt x="831" y="415"/>
                    </a:cubicBezTo>
                    <a:cubicBezTo>
                      <a:pt x="906" y="460"/>
                      <a:pt x="929" y="582"/>
                      <a:pt x="921" y="642"/>
                    </a:cubicBezTo>
                    <a:cubicBezTo>
                      <a:pt x="913" y="702"/>
                      <a:pt x="860" y="748"/>
                      <a:pt x="785" y="778"/>
                    </a:cubicBezTo>
                    <a:cubicBezTo>
                      <a:pt x="710" y="808"/>
                      <a:pt x="566" y="830"/>
                      <a:pt x="468" y="823"/>
                    </a:cubicBezTo>
                    <a:cubicBezTo>
                      <a:pt x="370" y="816"/>
                      <a:pt x="241" y="763"/>
                      <a:pt x="196" y="733"/>
                    </a:cubicBezTo>
                    <a:cubicBezTo>
                      <a:pt x="151" y="703"/>
                      <a:pt x="136" y="665"/>
                      <a:pt x="196" y="642"/>
                    </a:cubicBezTo>
                    <a:cubicBezTo>
                      <a:pt x="256" y="619"/>
                      <a:pt x="445" y="589"/>
                      <a:pt x="558" y="596"/>
                    </a:cubicBezTo>
                    <a:cubicBezTo>
                      <a:pt x="671" y="603"/>
                      <a:pt x="816" y="627"/>
                      <a:pt x="876" y="687"/>
                    </a:cubicBezTo>
                    <a:cubicBezTo>
                      <a:pt x="936" y="747"/>
                      <a:pt x="959" y="899"/>
                      <a:pt x="921" y="959"/>
                    </a:cubicBezTo>
                    <a:cubicBezTo>
                      <a:pt x="883" y="1019"/>
                      <a:pt x="770" y="1042"/>
                      <a:pt x="649" y="1050"/>
                    </a:cubicBezTo>
                    <a:cubicBezTo>
                      <a:pt x="528" y="1058"/>
                      <a:pt x="279" y="1035"/>
                      <a:pt x="196" y="1005"/>
                    </a:cubicBezTo>
                    <a:cubicBezTo>
                      <a:pt x="113" y="975"/>
                      <a:pt x="90" y="892"/>
                      <a:pt x="150" y="869"/>
                    </a:cubicBezTo>
                    <a:cubicBezTo>
                      <a:pt x="210" y="846"/>
                      <a:pt x="437" y="854"/>
                      <a:pt x="558" y="869"/>
                    </a:cubicBezTo>
                    <a:cubicBezTo>
                      <a:pt x="679" y="884"/>
                      <a:pt x="823" y="899"/>
                      <a:pt x="876" y="959"/>
                    </a:cubicBezTo>
                    <a:cubicBezTo>
                      <a:pt x="929" y="1019"/>
                      <a:pt x="936" y="1172"/>
                      <a:pt x="876" y="1232"/>
                    </a:cubicBezTo>
                    <a:cubicBezTo>
                      <a:pt x="816" y="1292"/>
                      <a:pt x="634" y="1322"/>
                      <a:pt x="513" y="1322"/>
                    </a:cubicBezTo>
                    <a:cubicBezTo>
                      <a:pt x="392" y="1322"/>
                      <a:pt x="218" y="1270"/>
                      <a:pt x="150" y="1232"/>
                    </a:cubicBezTo>
                    <a:cubicBezTo>
                      <a:pt x="82" y="1194"/>
                      <a:pt x="37" y="1118"/>
                      <a:pt x="105" y="1095"/>
                    </a:cubicBezTo>
                    <a:cubicBezTo>
                      <a:pt x="173" y="1072"/>
                      <a:pt x="437" y="1080"/>
                      <a:pt x="558" y="1095"/>
                    </a:cubicBezTo>
                    <a:cubicBezTo>
                      <a:pt x="679" y="1110"/>
                      <a:pt x="778" y="1126"/>
                      <a:pt x="831" y="1186"/>
                    </a:cubicBezTo>
                    <a:cubicBezTo>
                      <a:pt x="884" y="1246"/>
                      <a:pt x="899" y="1398"/>
                      <a:pt x="876" y="1458"/>
                    </a:cubicBezTo>
                    <a:cubicBezTo>
                      <a:pt x="853" y="1518"/>
                      <a:pt x="763" y="1526"/>
                      <a:pt x="695" y="1549"/>
                    </a:cubicBezTo>
                    <a:cubicBezTo>
                      <a:pt x="627" y="1572"/>
                      <a:pt x="574" y="1601"/>
                      <a:pt x="468" y="1594"/>
                    </a:cubicBezTo>
                    <a:cubicBezTo>
                      <a:pt x="362" y="1587"/>
                      <a:pt x="120" y="1542"/>
                      <a:pt x="60" y="1504"/>
                    </a:cubicBezTo>
                    <a:cubicBezTo>
                      <a:pt x="0" y="1466"/>
                      <a:pt x="37" y="1398"/>
                      <a:pt x="105" y="1368"/>
                    </a:cubicBezTo>
                    <a:cubicBezTo>
                      <a:pt x="173" y="1338"/>
                      <a:pt x="362" y="1315"/>
                      <a:pt x="468" y="1322"/>
                    </a:cubicBezTo>
                    <a:cubicBezTo>
                      <a:pt x="574" y="1329"/>
                      <a:pt x="672" y="1368"/>
                      <a:pt x="740" y="1413"/>
                    </a:cubicBezTo>
                    <a:cubicBezTo>
                      <a:pt x="808" y="1458"/>
                      <a:pt x="869" y="1541"/>
                      <a:pt x="876" y="1594"/>
                    </a:cubicBezTo>
                    <a:cubicBezTo>
                      <a:pt x="883" y="1647"/>
                      <a:pt x="853" y="1700"/>
                      <a:pt x="785" y="1730"/>
                    </a:cubicBezTo>
                    <a:cubicBezTo>
                      <a:pt x="717" y="1760"/>
                      <a:pt x="592" y="1768"/>
                      <a:pt x="468" y="1776"/>
                    </a:cubicBezTo>
                  </a:path>
                </a:pathLst>
              </a:custGeom>
              <a:noFill/>
              <a:ln w="9525">
                <a:solidFill>
                  <a:schemeClr val="tx1"/>
                </a:solidFill>
                <a:round/>
                <a:headEnd/>
                <a:tailEnd/>
              </a:ln>
            </p:spPr>
            <p:txBody>
              <a:bodyPr/>
              <a:lstStyle/>
              <a:p>
                <a:endParaRPr lang="it-IT"/>
              </a:p>
            </p:txBody>
          </p:sp>
          <p:sp>
            <p:nvSpPr>
              <p:cNvPr id="18483" name="Freeform 34"/>
              <p:cNvSpPr>
                <a:spLocks/>
              </p:cNvSpPr>
              <p:nvPr/>
            </p:nvSpPr>
            <p:spPr bwMode="auto">
              <a:xfrm>
                <a:off x="1429" y="1480"/>
                <a:ext cx="150" cy="453"/>
              </a:xfrm>
              <a:custGeom>
                <a:avLst/>
                <a:gdLst>
                  <a:gd name="T0" fmla="*/ 1 w 959"/>
                  <a:gd name="T1" fmla="*/ 0 h 1776"/>
                  <a:gd name="T2" fmla="*/ 2 w 959"/>
                  <a:gd name="T3" fmla="*/ 0 h 1776"/>
                  <a:gd name="T4" fmla="*/ 3 w 959"/>
                  <a:gd name="T5" fmla="*/ 1 h 1776"/>
                  <a:gd name="T6" fmla="*/ 3 w 959"/>
                  <a:gd name="T7" fmla="*/ 2 h 1776"/>
                  <a:gd name="T8" fmla="*/ 3 w 959"/>
                  <a:gd name="T9" fmla="*/ 4 h 1776"/>
                  <a:gd name="T10" fmla="*/ 3 w 959"/>
                  <a:gd name="T11" fmla="*/ 5 h 1776"/>
                  <a:gd name="T12" fmla="*/ 1 w 959"/>
                  <a:gd name="T13" fmla="*/ 5 h 1776"/>
                  <a:gd name="T14" fmla="*/ 1 w 959"/>
                  <a:gd name="T15" fmla="*/ 3 h 1776"/>
                  <a:gd name="T16" fmla="*/ 1 w 959"/>
                  <a:gd name="T17" fmla="*/ 2 h 1776"/>
                  <a:gd name="T18" fmla="*/ 2 w 959"/>
                  <a:gd name="T19" fmla="*/ 2 h 1776"/>
                  <a:gd name="T20" fmla="*/ 3 w 959"/>
                  <a:gd name="T21" fmla="*/ 2 h 1776"/>
                  <a:gd name="T22" fmla="*/ 3 w 959"/>
                  <a:gd name="T23" fmla="*/ 5 h 1776"/>
                  <a:gd name="T24" fmla="*/ 3 w 959"/>
                  <a:gd name="T25" fmla="*/ 8 h 1776"/>
                  <a:gd name="T26" fmla="*/ 3 w 959"/>
                  <a:gd name="T27" fmla="*/ 9 h 1776"/>
                  <a:gd name="T28" fmla="*/ 1 w 959"/>
                  <a:gd name="T29" fmla="*/ 9 h 1776"/>
                  <a:gd name="T30" fmla="*/ 1 w 959"/>
                  <a:gd name="T31" fmla="*/ 8 h 1776"/>
                  <a:gd name="T32" fmla="*/ 1 w 959"/>
                  <a:gd name="T33" fmla="*/ 6 h 1776"/>
                  <a:gd name="T34" fmla="*/ 2 w 959"/>
                  <a:gd name="T35" fmla="*/ 6 h 1776"/>
                  <a:gd name="T36" fmla="*/ 3 w 959"/>
                  <a:gd name="T37" fmla="*/ 7 h 1776"/>
                  <a:gd name="T38" fmla="*/ 4 w 959"/>
                  <a:gd name="T39" fmla="*/ 11 h 1776"/>
                  <a:gd name="T40" fmla="*/ 3 w 959"/>
                  <a:gd name="T41" fmla="*/ 13 h 1776"/>
                  <a:gd name="T42" fmla="*/ 2 w 959"/>
                  <a:gd name="T43" fmla="*/ 14 h 1776"/>
                  <a:gd name="T44" fmla="*/ 1 w 959"/>
                  <a:gd name="T45" fmla="*/ 12 h 1776"/>
                  <a:gd name="T46" fmla="*/ 1 w 959"/>
                  <a:gd name="T47" fmla="*/ 11 h 1776"/>
                  <a:gd name="T48" fmla="*/ 2 w 959"/>
                  <a:gd name="T49" fmla="*/ 10 h 1776"/>
                  <a:gd name="T50" fmla="*/ 3 w 959"/>
                  <a:gd name="T51" fmla="*/ 11 h 1776"/>
                  <a:gd name="T52" fmla="*/ 4 w 959"/>
                  <a:gd name="T53" fmla="*/ 16 h 1776"/>
                  <a:gd name="T54" fmla="*/ 3 w 959"/>
                  <a:gd name="T55" fmla="*/ 17 h 1776"/>
                  <a:gd name="T56" fmla="*/ 1 w 959"/>
                  <a:gd name="T57" fmla="*/ 17 h 1776"/>
                  <a:gd name="T58" fmla="*/ 1 w 959"/>
                  <a:gd name="T59" fmla="*/ 15 h 1776"/>
                  <a:gd name="T60" fmla="*/ 2 w 959"/>
                  <a:gd name="T61" fmla="*/ 15 h 1776"/>
                  <a:gd name="T62" fmla="*/ 3 w 959"/>
                  <a:gd name="T63" fmla="*/ 16 h 1776"/>
                  <a:gd name="T64" fmla="*/ 3 w 959"/>
                  <a:gd name="T65" fmla="*/ 20 h 1776"/>
                  <a:gd name="T66" fmla="*/ 2 w 959"/>
                  <a:gd name="T67" fmla="*/ 22 h 1776"/>
                  <a:gd name="T68" fmla="*/ 1 w 959"/>
                  <a:gd name="T69" fmla="*/ 20 h 1776"/>
                  <a:gd name="T70" fmla="*/ 0 w 959"/>
                  <a:gd name="T71" fmla="*/ 18 h 1776"/>
                  <a:gd name="T72" fmla="*/ 2 w 959"/>
                  <a:gd name="T73" fmla="*/ 18 h 1776"/>
                  <a:gd name="T74" fmla="*/ 3 w 959"/>
                  <a:gd name="T75" fmla="*/ 20 h 1776"/>
                  <a:gd name="T76" fmla="*/ 3 w 959"/>
                  <a:gd name="T77" fmla="*/ 24 h 1776"/>
                  <a:gd name="T78" fmla="*/ 3 w 959"/>
                  <a:gd name="T79" fmla="*/ 26 h 1776"/>
                  <a:gd name="T80" fmla="*/ 2 w 959"/>
                  <a:gd name="T81" fmla="*/ 27 h 1776"/>
                  <a:gd name="T82" fmla="*/ 0 w 959"/>
                  <a:gd name="T83" fmla="*/ 25 h 1776"/>
                  <a:gd name="T84" fmla="*/ 0 w 959"/>
                  <a:gd name="T85" fmla="*/ 23 h 1776"/>
                  <a:gd name="T86" fmla="*/ 2 w 959"/>
                  <a:gd name="T87" fmla="*/ 22 h 1776"/>
                  <a:gd name="T88" fmla="*/ 3 w 959"/>
                  <a:gd name="T89" fmla="*/ 23 h 1776"/>
                  <a:gd name="T90" fmla="*/ 3 w 959"/>
                  <a:gd name="T91" fmla="*/ 27 h 1776"/>
                  <a:gd name="T92" fmla="*/ 3 w 959"/>
                  <a:gd name="T93" fmla="*/ 29 h 1776"/>
                  <a:gd name="T94" fmla="*/ 2 w 959"/>
                  <a:gd name="T95" fmla="*/ 30 h 17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9"/>
                  <a:gd name="T145" fmla="*/ 0 h 1776"/>
                  <a:gd name="T146" fmla="*/ 959 w 959"/>
                  <a:gd name="T147" fmla="*/ 1776 h 17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9" h="1776">
                    <a:moveTo>
                      <a:pt x="377" y="7"/>
                    </a:moveTo>
                    <a:cubicBezTo>
                      <a:pt x="415" y="3"/>
                      <a:pt x="453" y="0"/>
                      <a:pt x="513" y="7"/>
                    </a:cubicBezTo>
                    <a:cubicBezTo>
                      <a:pt x="573" y="14"/>
                      <a:pt x="687" y="29"/>
                      <a:pt x="740" y="52"/>
                    </a:cubicBezTo>
                    <a:cubicBezTo>
                      <a:pt x="793" y="75"/>
                      <a:pt x="816" y="113"/>
                      <a:pt x="831" y="143"/>
                    </a:cubicBezTo>
                    <a:cubicBezTo>
                      <a:pt x="846" y="173"/>
                      <a:pt x="861" y="211"/>
                      <a:pt x="831" y="234"/>
                    </a:cubicBezTo>
                    <a:cubicBezTo>
                      <a:pt x="801" y="257"/>
                      <a:pt x="740" y="272"/>
                      <a:pt x="649" y="279"/>
                    </a:cubicBezTo>
                    <a:cubicBezTo>
                      <a:pt x="558" y="286"/>
                      <a:pt x="369" y="294"/>
                      <a:pt x="286" y="279"/>
                    </a:cubicBezTo>
                    <a:cubicBezTo>
                      <a:pt x="203" y="264"/>
                      <a:pt x="165" y="211"/>
                      <a:pt x="150" y="188"/>
                    </a:cubicBezTo>
                    <a:cubicBezTo>
                      <a:pt x="135" y="165"/>
                      <a:pt x="143" y="158"/>
                      <a:pt x="196" y="143"/>
                    </a:cubicBezTo>
                    <a:cubicBezTo>
                      <a:pt x="249" y="128"/>
                      <a:pt x="385" y="98"/>
                      <a:pt x="468" y="98"/>
                    </a:cubicBezTo>
                    <a:cubicBezTo>
                      <a:pt x="551" y="98"/>
                      <a:pt x="627" y="113"/>
                      <a:pt x="695" y="143"/>
                    </a:cubicBezTo>
                    <a:cubicBezTo>
                      <a:pt x="763" y="173"/>
                      <a:pt x="846" y="226"/>
                      <a:pt x="876" y="279"/>
                    </a:cubicBezTo>
                    <a:cubicBezTo>
                      <a:pt x="906" y="332"/>
                      <a:pt x="899" y="415"/>
                      <a:pt x="876" y="460"/>
                    </a:cubicBezTo>
                    <a:cubicBezTo>
                      <a:pt x="853" y="505"/>
                      <a:pt x="838" y="536"/>
                      <a:pt x="740" y="551"/>
                    </a:cubicBezTo>
                    <a:cubicBezTo>
                      <a:pt x="642" y="566"/>
                      <a:pt x="384" y="566"/>
                      <a:pt x="286" y="551"/>
                    </a:cubicBezTo>
                    <a:cubicBezTo>
                      <a:pt x="188" y="536"/>
                      <a:pt x="165" y="490"/>
                      <a:pt x="150" y="460"/>
                    </a:cubicBezTo>
                    <a:cubicBezTo>
                      <a:pt x="135" y="430"/>
                      <a:pt x="143" y="385"/>
                      <a:pt x="196" y="370"/>
                    </a:cubicBezTo>
                    <a:cubicBezTo>
                      <a:pt x="249" y="355"/>
                      <a:pt x="362" y="363"/>
                      <a:pt x="468" y="370"/>
                    </a:cubicBezTo>
                    <a:cubicBezTo>
                      <a:pt x="574" y="377"/>
                      <a:pt x="756" y="370"/>
                      <a:pt x="831" y="415"/>
                    </a:cubicBezTo>
                    <a:cubicBezTo>
                      <a:pt x="906" y="460"/>
                      <a:pt x="929" y="582"/>
                      <a:pt x="921" y="642"/>
                    </a:cubicBezTo>
                    <a:cubicBezTo>
                      <a:pt x="913" y="702"/>
                      <a:pt x="860" y="748"/>
                      <a:pt x="785" y="778"/>
                    </a:cubicBezTo>
                    <a:cubicBezTo>
                      <a:pt x="710" y="808"/>
                      <a:pt x="566" y="830"/>
                      <a:pt x="468" y="823"/>
                    </a:cubicBezTo>
                    <a:cubicBezTo>
                      <a:pt x="370" y="816"/>
                      <a:pt x="241" y="763"/>
                      <a:pt x="196" y="733"/>
                    </a:cubicBezTo>
                    <a:cubicBezTo>
                      <a:pt x="151" y="703"/>
                      <a:pt x="136" y="665"/>
                      <a:pt x="196" y="642"/>
                    </a:cubicBezTo>
                    <a:cubicBezTo>
                      <a:pt x="256" y="619"/>
                      <a:pt x="445" y="589"/>
                      <a:pt x="558" y="596"/>
                    </a:cubicBezTo>
                    <a:cubicBezTo>
                      <a:pt x="671" y="603"/>
                      <a:pt x="816" y="627"/>
                      <a:pt x="876" y="687"/>
                    </a:cubicBezTo>
                    <a:cubicBezTo>
                      <a:pt x="936" y="747"/>
                      <a:pt x="959" y="899"/>
                      <a:pt x="921" y="959"/>
                    </a:cubicBezTo>
                    <a:cubicBezTo>
                      <a:pt x="883" y="1019"/>
                      <a:pt x="770" y="1042"/>
                      <a:pt x="649" y="1050"/>
                    </a:cubicBezTo>
                    <a:cubicBezTo>
                      <a:pt x="528" y="1058"/>
                      <a:pt x="279" y="1035"/>
                      <a:pt x="196" y="1005"/>
                    </a:cubicBezTo>
                    <a:cubicBezTo>
                      <a:pt x="113" y="975"/>
                      <a:pt x="90" y="892"/>
                      <a:pt x="150" y="869"/>
                    </a:cubicBezTo>
                    <a:cubicBezTo>
                      <a:pt x="210" y="846"/>
                      <a:pt x="437" y="854"/>
                      <a:pt x="558" y="869"/>
                    </a:cubicBezTo>
                    <a:cubicBezTo>
                      <a:pt x="679" y="884"/>
                      <a:pt x="823" y="899"/>
                      <a:pt x="876" y="959"/>
                    </a:cubicBezTo>
                    <a:cubicBezTo>
                      <a:pt x="929" y="1019"/>
                      <a:pt x="936" y="1172"/>
                      <a:pt x="876" y="1232"/>
                    </a:cubicBezTo>
                    <a:cubicBezTo>
                      <a:pt x="816" y="1292"/>
                      <a:pt x="634" y="1322"/>
                      <a:pt x="513" y="1322"/>
                    </a:cubicBezTo>
                    <a:cubicBezTo>
                      <a:pt x="392" y="1322"/>
                      <a:pt x="218" y="1270"/>
                      <a:pt x="150" y="1232"/>
                    </a:cubicBezTo>
                    <a:cubicBezTo>
                      <a:pt x="82" y="1194"/>
                      <a:pt x="37" y="1118"/>
                      <a:pt x="105" y="1095"/>
                    </a:cubicBezTo>
                    <a:cubicBezTo>
                      <a:pt x="173" y="1072"/>
                      <a:pt x="437" y="1080"/>
                      <a:pt x="558" y="1095"/>
                    </a:cubicBezTo>
                    <a:cubicBezTo>
                      <a:pt x="679" y="1110"/>
                      <a:pt x="778" y="1126"/>
                      <a:pt x="831" y="1186"/>
                    </a:cubicBezTo>
                    <a:cubicBezTo>
                      <a:pt x="884" y="1246"/>
                      <a:pt x="899" y="1398"/>
                      <a:pt x="876" y="1458"/>
                    </a:cubicBezTo>
                    <a:cubicBezTo>
                      <a:pt x="853" y="1518"/>
                      <a:pt x="763" y="1526"/>
                      <a:pt x="695" y="1549"/>
                    </a:cubicBezTo>
                    <a:cubicBezTo>
                      <a:pt x="627" y="1572"/>
                      <a:pt x="574" y="1601"/>
                      <a:pt x="468" y="1594"/>
                    </a:cubicBezTo>
                    <a:cubicBezTo>
                      <a:pt x="362" y="1587"/>
                      <a:pt x="120" y="1542"/>
                      <a:pt x="60" y="1504"/>
                    </a:cubicBezTo>
                    <a:cubicBezTo>
                      <a:pt x="0" y="1466"/>
                      <a:pt x="37" y="1398"/>
                      <a:pt x="105" y="1368"/>
                    </a:cubicBezTo>
                    <a:cubicBezTo>
                      <a:pt x="173" y="1338"/>
                      <a:pt x="362" y="1315"/>
                      <a:pt x="468" y="1322"/>
                    </a:cubicBezTo>
                    <a:cubicBezTo>
                      <a:pt x="574" y="1329"/>
                      <a:pt x="672" y="1368"/>
                      <a:pt x="740" y="1413"/>
                    </a:cubicBezTo>
                    <a:cubicBezTo>
                      <a:pt x="808" y="1458"/>
                      <a:pt x="869" y="1541"/>
                      <a:pt x="876" y="1594"/>
                    </a:cubicBezTo>
                    <a:cubicBezTo>
                      <a:pt x="883" y="1647"/>
                      <a:pt x="853" y="1700"/>
                      <a:pt x="785" y="1730"/>
                    </a:cubicBezTo>
                    <a:cubicBezTo>
                      <a:pt x="717" y="1760"/>
                      <a:pt x="592" y="1768"/>
                      <a:pt x="468" y="1776"/>
                    </a:cubicBezTo>
                  </a:path>
                </a:pathLst>
              </a:custGeom>
              <a:noFill/>
              <a:ln w="9525">
                <a:solidFill>
                  <a:schemeClr val="tx1"/>
                </a:solidFill>
                <a:round/>
                <a:headEnd/>
                <a:tailEnd/>
              </a:ln>
            </p:spPr>
            <p:txBody>
              <a:bodyPr/>
              <a:lstStyle/>
              <a:p>
                <a:endParaRPr lang="it-IT"/>
              </a:p>
            </p:txBody>
          </p:sp>
          <p:sp>
            <p:nvSpPr>
              <p:cNvPr id="18484" name="Freeform 35"/>
              <p:cNvSpPr>
                <a:spLocks/>
              </p:cNvSpPr>
              <p:nvPr/>
            </p:nvSpPr>
            <p:spPr bwMode="auto">
              <a:xfrm>
                <a:off x="1610" y="1480"/>
                <a:ext cx="150" cy="453"/>
              </a:xfrm>
              <a:custGeom>
                <a:avLst/>
                <a:gdLst>
                  <a:gd name="T0" fmla="*/ 1 w 959"/>
                  <a:gd name="T1" fmla="*/ 0 h 1776"/>
                  <a:gd name="T2" fmla="*/ 2 w 959"/>
                  <a:gd name="T3" fmla="*/ 0 h 1776"/>
                  <a:gd name="T4" fmla="*/ 3 w 959"/>
                  <a:gd name="T5" fmla="*/ 1 h 1776"/>
                  <a:gd name="T6" fmla="*/ 3 w 959"/>
                  <a:gd name="T7" fmla="*/ 2 h 1776"/>
                  <a:gd name="T8" fmla="*/ 3 w 959"/>
                  <a:gd name="T9" fmla="*/ 4 h 1776"/>
                  <a:gd name="T10" fmla="*/ 3 w 959"/>
                  <a:gd name="T11" fmla="*/ 5 h 1776"/>
                  <a:gd name="T12" fmla="*/ 1 w 959"/>
                  <a:gd name="T13" fmla="*/ 5 h 1776"/>
                  <a:gd name="T14" fmla="*/ 1 w 959"/>
                  <a:gd name="T15" fmla="*/ 3 h 1776"/>
                  <a:gd name="T16" fmla="*/ 1 w 959"/>
                  <a:gd name="T17" fmla="*/ 2 h 1776"/>
                  <a:gd name="T18" fmla="*/ 2 w 959"/>
                  <a:gd name="T19" fmla="*/ 2 h 1776"/>
                  <a:gd name="T20" fmla="*/ 3 w 959"/>
                  <a:gd name="T21" fmla="*/ 2 h 1776"/>
                  <a:gd name="T22" fmla="*/ 3 w 959"/>
                  <a:gd name="T23" fmla="*/ 5 h 1776"/>
                  <a:gd name="T24" fmla="*/ 3 w 959"/>
                  <a:gd name="T25" fmla="*/ 8 h 1776"/>
                  <a:gd name="T26" fmla="*/ 3 w 959"/>
                  <a:gd name="T27" fmla="*/ 9 h 1776"/>
                  <a:gd name="T28" fmla="*/ 1 w 959"/>
                  <a:gd name="T29" fmla="*/ 9 h 1776"/>
                  <a:gd name="T30" fmla="*/ 1 w 959"/>
                  <a:gd name="T31" fmla="*/ 8 h 1776"/>
                  <a:gd name="T32" fmla="*/ 1 w 959"/>
                  <a:gd name="T33" fmla="*/ 6 h 1776"/>
                  <a:gd name="T34" fmla="*/ 2 w 959"/>
                  <a:gd name="T35" fmla="*/ 6 h 1776"/>
                  <a:gd name="T36" fmla="*/ 3 w 959"/>
                  <a:gd name="T37" fmla="*/ 7 h 1776"/>
                  <a:gd name="T38" fmla="*/ 4 w 959"/>
                  <a:gd name="T39" fmla="*/ 11 h 1776"/>
                  <a:gd name="T40" fmla="*/ 3 w 959"/>
                  <a:gd name="T41" fmla="*/ 13 h 1776"/>
                  <a:gd name="T42" fmla="*/ 2 w 959"/>
                  <a:gd name="T43" fmla="*/ 14 h 1776"/>
                  <a:gd name="T44" fmla="*/ 1 w 959"/>
                  <a:gd name="T45" fmla="*/ 12 h 1776"/>
                  <a:gd name="T46" fmla="*/ 1 w 959"/>
                  <a:gd name="T47" fmla="*/ 11 h 1776"/>
                  <a:gd name="T48" fmla="*/ 2 w 959"/>
                  <a:gd name="T49" fmla="*/ 10 h 1776"/>
                  <a:gd name="T50" fmla="*/ 3 w 959"/>
                  <a:gd name="T51" fmla="*/ 11 h 1776"/>
                  <a:gd name="T52" fmla="*/ 4 w 959"/>
                  <a:gd name="T53" fmla="*/ 16 h 1776"/>
                  <a:gd name="T54" fmla="*/ 3 w 959"/>
                  <a:gd name="T55" fmla="*/ 17 h 1776"/>
                  <a:gd name="T56" fmla="*/ 1 w 959"/>
                  <a:gd name="T57" fmla="*/ 17 h 1776"/>
                  <a:gd name="T58" fmla="*/ 1 w 959"/>
                  <a:gd name="T59" fmla="*/ 15 h 1776"/>
                  <a:gd name="T60" fmla="*/ 2 w 959"/>
                  <a:gd name="T61" fmla="*/ 15 h 1776"/>
                  <a:gd name="T62" fmla="*/ 3 w 959"/>
                  <a:gd name="T63" fmla="*/ 16 h 1776"/>
                  <a:gd name="T64" fmla="*/ 3 w 959"/>
                  <a:gd name="T65" fmla="*/ 20 h 1776"/>
                  <a:gd name="T66" fmla="*/ 2 w 959"/>
                  <a:gd name="T67" fmla="*/ 22 h 1776"/>
                  <a:gd name="T68" fmla="*/ 1 w 959"/>
                  <a:gd name="T69" fmla="*/ 20 h 1776"/>
                  <a:gd name="T70" fmla="*/ 0 w 959"/>
                  <a:gd name="T71" fmla="*/ 18 h 1776"/>
                  <a:gd name="T72" fmla="*/ 2 w 959"/>
                  <a:gd name="T73" fmla="*/ 18 h 1776"/>
                  <a:gd name="T74" fmla="*/ 3 w 959"/>
                  <a:gd name="T75" fmla="*/ 20 h 1776"/>
                  <a:gd name="T76" fmla="*/ 3 w 959"/>
                  <a:gd name="T77" fmla="*/ 24 h 1776"/>
                  <a:gd name="T78" fmla="*/ 3 w 959"/>
                  <a:gd name="T79" fmla="*/ 26 h 1776"/>
                  <a:gd name="T80" fmla="*/ 2 w 959"/>
                  <a:gd name="T81" fmla="*/ 27 h 1776"/>
                  <a:gd name="T82" fmla="*/ 0 w 959"/>
                  <a:gd name="T83" fmla="*/ 25 h 1776"/>
                  <a:gd name="T84" fmla="*/ 0 w 959"/>
                  <a:gd name="T85" fmla="*/ 23 h 1776"/>
                  <a:gd name="T86" fmla="*/ 2 w 959"/>
                  <a:gd name="T87" fmla="*/ 22 h 1776"/>
                  <a:gd name="T88" fmla="*/ 3 w 959"/>
                  <a:gd name="T89" fmla="*/ 23 h 1776"/>
                  <a:gd name="T90" fmla="*/ 3 w 959"/>
                  <a:gd name="T91" fmla="*/ 27 h 1776"/>
                  <a:gd name="T92" fmla="*/ 3 w 959"/>
                  <a:gd name="T93" fmla="*/ 29 h 1776"/>
                  <a:gd name="T94" fmla="*/ 2 w 959"/>
                  <a:gd name="T95" fmla="*/ 30 h 17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9"/>
                  <a:gd name="T145" fmla="*/ 0 h 1776"/>
                  <a:gd name="T146" fmla="*/ 959 w 959"/>
                  <a:gd name="T147" fmla="*/ 1776 h 17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9" h="1776">
                    <a:moveTo>
                      <a:pt x="377" y="7"/>
                    </a:moveTo>
                    <a:cubicBezTo>
                      <a:pt x="415" y="3"/>
                      <a:pt x="453" y="0"/>
                      <a:pt x="513" y="7"/>
                    </a:cubicBezTo>
                    <a:cubicBezTo>
                      <a:pt x="573" y="14"/>
                      <a:pt x="687" y="29"/>
                      <a:pt x="740" y="52"/>
                    </a:cubicBezTo>
                    <a:cubicBezTo>
                      <a:pt x="793" y="75"/>
                      <a:pt x="816" y="113"/>
                      <a:pt x="831" y="143"/>
                    </a:cubicBezTo>
                    <a:cubicBezTo>
                      <a:pt x="846" y="173"/>
                      <a:pt x="861" y="211"/>
                      <a:pt x="831" y="234"/>
                    </a:cubicBezTo>
                    <a:cubicBezTo>
                      <a:pt x="801" y="257"/>
                      <a:pt x="740" y="272"/>
                      <a:pt x="649" y="279"/>
                    </a:cubicBezTo>
                    <a:cubicBezTo>
                      <a:pt x="558" y="286"/>
                      <a:pt x="369" y="294"/>
                      <a:pt x="286" y="279"/>
                    </a:cubicBezTo>
                    <a:cubicBezTo>
                      <a:pt x="203" y="264"/>
                      <a:pt x="165" y="211"/>
                      <a:pt x="150" y="188"/>
                    </a:cubicBezTo>
                    <a:cubicBezTo>
                      <a:pt x="135" y="165"/>
                      <a:pt x="143" y="158"/>
                      <a:pt x="196" y="143"/>
                    </a:cubicBezTo>
                    <a:cubicBezTo>
                      <a:pt x="249" y="128"/>
                      <a:pt x="385" y="98"/>
                      <a:pt x="468" y="98"/>
                    </a:cubicBezTo>
                    <a:cubicBezTo>
                      <a:pt x="551" y="98"/>
                      <a:pt x="627" y="113"/>
                      <a:pt x="695" y="143"/>
                    </a:cubicBezTo>
                    <a:cubicBezTo>
                      <a:pt x="763" y="173"/>
                      <a:pt x="846" y="226"/>
                      <a:pt x="876" y="279"/>
                    </a:cubicBezTo>
                    <a:cubicBezTo>
                      <a:pt x="906" y="332"/>
                      <a:pt x="899" y="415"/>
                      <a:pt x="876" y="460"/>
                    </a:cubicBezTo>
                    <a:cubicBezTo>
                      <a:pt x="853" y="505"/>
                      <a:pt x="838" y="536"/>
                      <a:pt x="740" y="551"/>
                    </a:cubicBezTo>
                    <a:cubicBezTo>
                      <a:pt x="642" y="566"/>
                      <a:pt x="384" y="566"/>
                      <a:pt x="286" y="551"/>
                    </a:cubicBezTo>
                    <a:cubicBezTo>
                      <a:pt x="188" y="536"/>
                      <a:pt x="165" y="490"/>
                      <a:pt x="150" y="460"/>
                    </a:cubicBezTo>
                    <a:cubicBezTo>
                      <a:pt x="135" y="430"/>
                      <a:pt x="143" y="385"/>
                      <a:pt x="196" y="370"/>
                    </a:cubicBezTo>
                    <a:cubicBezTo>
                      <a:pt x="249" y="355"/>
                      <a:pt x="362" y="363"/>
                      <a:pt x="468" y="370"/>
                    </a:cubicBezTo>
                    <a:cubicBezTo>
                      <a:pt x="574" y="377"/>
                      <a:pt x="756" y="370"/>
                      <a:pt x="831" y="415"/>
                    </a:cubicBezTo>
                    <a:cubicBezTo>
                      <a:pt x="906" y="460"/>
                      <a:pt x="929" y="582"/>
                      <a:pt x="921" y="642"/>
                    </a:cubicBezTo>
                    <a:cubicBezTo>
                      <a:pt x="913" y="702"/>
                      <a:pt x="860" y="748"/>
                      <a:pt x="785" y="778"/>
                    </a:cubicBezTo>
                    <a:cubicBezTo>
                      <a:pt x="710" y="808"/>
                      <a:pt x="566" y="830"/>
                      <a:pt x="468" y="823"/>
                    </a:cubicBezTo>
                    <a:cubicBezTo>
                      <a:pt x="370" y="816"/>
                      <a:pt x="241" y="763"/>
                      <a:pt x="196" y="733"/>
                    </a:cubicBezTo>
                    <a:cubicBezTo>
                      <a:pt x="151" y="703"/>
                      <a:pt x="136" y="665"/>
                      <a:pt x="196" y="642"/>
                    </a:cubicBezTo>
                    <a:cubicBezTo>
                      <a:pt x="256" y="619"/>
                      <a:pt x="445" y="589"/>
                      <a:pt x="558" y="596"/>
                    </a:cubicBezTo>
                    <a:cubicBezTo>
                      <a:pt x="671" y="603"/>
                      <a:pt x="816" y="627"/>
                      <a:pt x="876" y="687"/>
                    </a:cubicBezTo>
                    <a:cubicBezTo>
                      <a:pt x="936" y="747"/>
                      <a:pt x="959" y="899"/>
                      <a:pt x="921" y="959"/>
                    </a:cubicBezTo>
                    <a:cubicBezTo>
                      <a:pt x="883" y="1019"/>
                      <a:pt x="770" y="1042"/>
                      <a:pt x="649" y="1050"/>
                    </a:cubicBezTo>
                    <a:cubicBezTo>
                      <a:pt x="528" y="1058"/>
                      <a:pt x="279" y="1035"/>
                      <a:pt x="196" y="1005"/>
                    </a:cubicBezTo>
                    <a:cubicBezTo>
                      <a:pt x="113" y="975"/>
                      <a:pt x="90" y="892"/>
                      <a:pt x="150" y="869"/>
                    </a:cubicBezTo>
                    <a:cubicBezTo>
                      <a:pt x="210" y="846"/>
                      <a:pt x="437" y="854"/>
                      <a:pt x="558" y="869"/>
                    </a:cubicBezTo>
                    <a:cubicBezTo>
                      <a:pt x="679" y="884"/>
                      <a:pt x="823" y="899"/>
                      <a:pt x="876" y="959"/>
                    </a:cubicBezTo>
                    <a:cubicBezTo>
                      <a:pt x="929" y="1019"/>
                      <a:pt x="936" y="1172"/>
                      <a:pt x="876" y="1232"/>
                    </a:cubicBezTo>
                    <a:cubicBezTo>
                      <a:pt x="816" y="1292"/>
                      <a:pt x="634" y="1322"/>
                      <a:pt x="513" y="1322"/>
                    </a:cubicBezTo>
                    <a:cubicBezTo>
                      <a:pt x="392" y="1322"/>
                      <a:pt x="218" y="1270"/>
                      <a:pt x="150" y="1232"/>
                    </a:cubicBezTo>
                    <a:cubicBezTo>
                      <a:pt x="82" y="1194"/>
                      <a:pt x="37" y="1118"/>
                      <a:pt x="105" y="1095"/>
                    </a:cubicBezTo>
                    <a:cubicBezTo>
                      <a:pt x="173" y="1072"/>
                      <a:pt x="437" y="1080"/>
                      <a:pt x="558" y="1095"/>
                    </a:cubicBezTo>
                    <a:cubicBezTo>
                      <a:pt x="679" y="1110"/>
                      <a:pt x="778" y="1126"/>
                      <a:pt x="831" y="1186"/>
                    </a:cubicBezTo>
                    <a:cubicBezTo>
                      <a:pt x="884" y="1246"/>
                      <a:pt x="899" y="1398"/>
                      <a:pt x="876" y="1458"/>
                    </a:cubicBezTo>
                    <a:cubicBezTo>
                      <a:pt x="853" y="1518"/>
                      <a:pt x="763" y="1526"/>
                      <a:pt x="695" y="1549"/>
                    </a:cubicBezTo>
                    <a:cubicBezTo>
                      <a:pt x="627" y="1572"/>
                      <a:pt x="574" y="1601"/>
                      <a:pt x="468" y="1594"/>
                    </a:cubicBezTo>
                    <a:cubicBezTo>
                      <a:pt x="362" y="1587"/>
                      <a:pt x="120" y="1542"/>
                      <a:pt x="60" y="1504"/>
                    </a:cubicBezTo>
                    <a:cubicBezTo>
                      <a:pt x="0" y="1466"/>
                      <a:pt x="37" y="1398"/>
                      <a:pt x="105" y="1368"/>
                    </a:cubicBezTo>
                    <a:cubicBezTo>
                      <a:pt x="173" y="1338"/>
                      <a:pt x="362" y="1315"/>
                      <a:pt x="468" y="1322"/>
                    </a:cubicBezTo>
                    <a:cubicBezTo>
                      <a:pt x="574" y="1329"/>
                      <a:pt x="672" y="1368"/>
                      <a:pt x="740" y="1413"/>
                    </a:cubicBezTo>
                    <a:cubicBezTo>
                      <a:pt x="808" y="1458"/>
                      <a:pt x="869" y="1541"/>
                      <a:pt x="876" y="1594"/>
                    </a:cubicBezTo>
                    <a:cubicBezTo>
                      <a:pt x="883" y="1647"/>
                      <a:pt x="853" y="1700"/>
                      <a:pt x="785" y="1730"/>
                    </a:cubicBezTo>
                    <a:cubicBezTo>
                      <a:pt x="717" y="1760"/>
                      <a:pt x="592" y="1768"/>
                      <a:pt x="468" y="1776"/>
                    </a:cubicBezTo>
                  </a:path>
                </a:pathLst>
              </a:custGeom>
              <a:noFill/>
              <a:ln w="9525">
                <a:solidFill>
                  <a:schemeClr val="tx1"/>
                </a:solidFill>
                <a:round/>
                <a:headEnd/>
                <a:tailEnd/>
              </a:ln>
            </p:spPr>
            <p:txBody>
              <a:bodyPr/>
              <a:lstStyle/>
              <a:p>
                <a:endParaRPr lang="it-IT"/>
              </a:p>
            </p:txBody>
          </p:sp>
          <p:sp>
            <p:nvSpPr>
              <p:cNvPr id="18485" name="Freeform 36"/>
              <p:cNvSpPr>
                <a:spLocks/>
              </p:cNvSpPr>
              <p:nvPr/>
            </p:nvSpPr>
            <p:spPr bwMode="auto">
              <a:xfrm>
                <a:off x="1791" y="1480"/>
                <a:ext cx="150" cy="453"/>
              </a:xfrm>
              <a:custGeom>
                <a:avLst/>
                <a:gdLst>
                  <a:gd name="T0" fmla="*/ 1 w 959"/>
                  <a:gd name="T1" fmla="*/ 0 h 1776"/>
                  <a:gd name="T2" fmla="*/ 2 w 959"/>
                  <a:gd name="T3" fmla="*/ 0 h 1776"/>
                  <a:gd name="T4" fmla="*/ 3 w 959"/>
                  <a:gd name="T5" fmla="*/ 1 h 1776"/>
                  <a:gd name="T6" fmla="*/ 3 w 959"/>
                  <a:gd name="T7" fmla="*/ 2 h 1776"/>
                  <a:gd name="T8" fmla="*/ 3 w 959"/>
                  <a:gd name="T9" fmla="*/ 4 h 1776"/>
                  <a:gd name="T10" fmla="*/ 3 w 959"/>
                  <a:gd name="T11" fmla="*/ 5 h 1776"/>
                  <a:gd name="T12" fmla="*/ 1 w 959"/>
                  <a:gd name="T13" fmla="*/ 5 h 1776"/>
                  <a:gd name="T14" fmla="*/ 1 w 959"/>
                  <a:gd name="T15" fmla="*/ 3 h 1776"/>
                  <a:gd name="T16" fmla="*/ 1 w 959"/>
                  <a:gd name="T17" fmla="*/ 2 h 1776"/>
                  <a:gd name="T18" fmla="*/ 2 w 959"/>
                  <a:gd name="T19" fmla="*/ 2 h 1776"/>
                  <a:gd name="T20" fmla="*/ 3 w 959"/>
                  <a:gd name="T21" fmla="*/ 2 h 1776"/>
                  <a:gd name="T22" fmla="*/ 3 w 959"/>
                  <a:gd name="T23" fmla="*/ 5 h 1776"/>
                  <a:gd name="T24" fmla="*/ 3 w 959"/>
                  <a:gd name="T25" fmla="*/ 8 h 1776"/>
                  <a:gd name="T26" fmla="*/ 3 w 959"/>
                  <a:gd name="T27" fmla="*/ 9 h 1776"/>
                  <a:gd name="T28" fmla="*/ 1 w 959"/>
                  <a:gd name="T29" fmla="*/ 9 h 1776"/>
                  <a:gd name="T30" fmla="*/ 1 w 959"/>
                  <a:gd name="T31" fmla="*/ 8 h 1776"/>
                  <a:gd name="T32" fmla="*/ 1 w 959"/>
                  <a:gd name="T33" fmla="*/ 6 h 1776"/>
                  <a:gd name="T34" fmla="*/ 2 w 959"/>
                  <a:gd name="T35" fmla="*/ 6 h 1776"/>
                  <a:gd name="T36" fmla="*/ 3 w 959"/>
                  <a:gd name="T37" fmla="*/ 7 h 1776"/>
                  <a:gd name="T38" fmla="*/ 4 w 959"/>
                  <a:gd name="T39" fmla="*/ 11 h 1776"/>
                  <a:gd name="T40" fmla="*/ 3 w 959"/>
                  <a:gd name="T41" fmla="*/ 13 h 1776"/>
                  <a:gd name="T42" fmla="*/ 2 w 959"/>
                  <a:gd name="T43" fmla="*/ 14 h 1776"/>
                  <a:gd name="T44" fmla="*/ 1 w 959"/>
                  <a:gd name="T45" fmla="*/ 12 h 1776"/>
                  <a:gd name="T46" fmla="*/ 1 w 959"/>
                  <a:gd name="T47" fmla="*/ 11 h 1776"/>
                  <a:gd name="T48" fmla="*/ 2 w 959"/>
                  <a:gd name="T49" fmla="*/ 10 h 1776"/>
                  <a:gd name="T50" fmla="*/ 3 w 959"/>
                  <a:gd name="T51" fmla="*/ 11 h 1776"/>
                  <a:gd name="T52" fmla="*/ 4 w 959"/>
                  <a:gd name="T53" fmla="*/ 16 h 1776"/>
                  <a:gd name="T54" fmla="*/ 3 w 959"/>
                  <a:gd name="T55" fmla="*/ 17 h 1776"/>
                  <a:gd name="T56" fmla="*/ 1 w 959"/>
                  <a:gd name="T57" fmla="*/ 17 h 1776"/>
                  <a:gd name="T58" fmla="*/ 1 w 959"/>
                  <a:gd name="T59" fmla="*/ 15 h 1776"/>
                  <a:gd name="T60" fmla="*/ 2 w 959"/>
                  <a:gd name="T61" fmla="*/ 15 h 1776"/>
                  <a:gd name="T62" fmla="*/ 3 w 959"/>
                  <a:gd name="T63" fmla="*/ 16 h 1776"/>
                  <a:gd name="T64" fmla="*/ 3 w 959"/>
                  <a:gd name="T65" fmla="*/ 20 h 1776"/>
                  <a:gd name="T66" fmla="*/ 2 w 959"/>
                  <a:gd name="T67" fmla="*/ 22 h 1776"/>
                  <a:gd name="T68" fmla="*/ 1 w 959"/>
                  <a:gd name="T69" fmla="*/ 20 h 1776"/>
                  <a:gd name="T70" fmla="*/ 0 w 959"/>
                  <a:gd name="T71" fmla="*/ 18 h 1776"/>
                  <a:gd name="T72" fmla="*/ 2 w 959"/>
                  <a:gd name="T73" fmla="*/ 18 h 1776"/>
                  <a:gd name="T74" fmla="*/ 3 w 959"/>
                  <a:gd name="T75" fmla="*/ 20 h 1776"/>
                  <a:gd name="T76" fmla="*/ 3 w 959"/>
                  <a:gd name="T77" fmla="*/ 24 h 1776"/>
                  <a:gd name="T78" fmla="*/ 3 w 959"/>
                  <a:gd name="T79" fmla="*/ 26 h 1776"/>
                  <a:gd name="T80" fmla="*/ 2 w 959"/>
                  <a:gd name="T81" fmla="*/ 27 h 1776"/>
                  <a:gd name="T82" fmla="*/ 0 w 959"/>
                  <a:gd name="T83" fmla="*/ 25 h 1776"/>
                  <a:gd name="T84" fmla="*/ 0 w 959"/>
                  <a:gd name="T85" fmla="*/ 23 h 1776"/>
                  <a:gd name="T86" fmla="*/ 2 w 959"/>
                  <a:gd name="T87" fmla="*/ 22 h 1776"/>
                  <a:gd name="T88" fmla="*/ 3 w 959"/>
                  <a:gd name="T89" fmla="*/ 23 h 1776"/>
                  <a:gd name="T90" fmla="*/ 3 w 959"/>
                  <a:gd name="T91" fmla="*/ 27 h 1776"/>
                  <a:gd name="T92" fmla="*/ 3 w 959"/>
                  <a:gd name="T93" fmla="*/ 29 h 1776"/>
                  <a:gd name="T94" fmla="*/ 2 w 959"/>
                  <a:gd name="T95" fmla="*/ 30 h 17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9"/>
                  <a:gd name="T145" fmla="*/ 0 h 1776"/>
                  <a:gd name="T146" fmla="*/ 959 w 959"/>
                  <a:gd name="T147" fmla="*/ 1776 h 17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9" h="1776">
                    <a:moveTo>
                      <a:pt x="377" y="7"/>
                    </a:moveTo>
                    <a:cubicBezTo>
                      <a:pt x="415" y="3"/>
                      <a:pt x="453" y="0"/>
                      <a:pt x="513" y="7"/>
                    </a:cubicBezTo>
                    <a:cubicBezTo>
                      <a:pt x="573" y="14"/>
                      <a:pt x="687" y="29"/>
                      <a:pt x="740" y="52"/>
                    </a:cubicBezTo>
                    <a:cubicBezTo>
                      <a:pt x="793" y="75"/>
                      <a:pt x="816" y="113"/>
                      <a:pt x="831" y="143"/>
                    </a:cubicBezTo>
                    <a:cubicBezTo>
                      <a:pt x="846" y="173"/>
                      <a:pt x="861" y="211"/>
                      <a:pt x="831" y="234"/>
                    </a:cubicBezTo>
                    <a:cubicBezTo>
                      <a:pt x="801" y="257"/>
                      <a:pt x="740" y="272"/>
                      <a:pt x="649" y="279"/>
                    </a:cubicBezTo>
                    <a:cubicBezTo>
                      <a:pt x="558" y="286"/>
                      <a:pt x="369" y="294"/>
                      <a:pt x="286" y="279"/>
                    </a:cubicBezTo>
                    <a:cubicBezTo>
                      <a:pt x="203" y="264"/>
                      <a:pt x="165" y="211"/>
                      <a:pt x="150" y="188"/>
                    </a:cubicBezTo>
                    <a:cubicBezTo>
                      <a:pt x="135" y="165"/>
                      <a:pt x="143" y="158"/>
                      <a:pt x="196" y="143"/>
                    </a:cubicBezTo>
                    <a:cubicBezTo>
                      <a:pt x="249" y="128"/>
                      <a:pt x="385" y="98"/>
                      <a:pt x="468" y="98"/>
                    </a:cubicBezTo>
                    <a:cubicBezTo>
                      <a:pt x="551" y="98"/>
                      <a:pt x="627" y="113"/>
                      <a:pt x="695" y="143"/>
                    </a:cubicBezTo>
                    <a:cubicBezTo>
                      <a:pt x="763" y="173"/>
                      <a:pt x="846" y="226"/>
                      <a:pt x="876" y="279"/>
                    </a:cubicBezTo>
                    <a:cubicBezTo>
                      <a:pt x="906" y="332"/>
                      <a:pt x="899" y="415"/>
                      <a:pt x="876" y="460"/>
                    </a:cubicBezTo>
                    <a:cubicBezTo>
                      <a:pt x="853" y="505"/>
                      <a:pt x="838" y="536"/>
                      <a:pt x="740" y="551"/>
                    </a:cubicBezTo>
                    <a:cubicBezTo>
                      <a:pt x="642" y="566"/>
                      <a:pt x="384" y="566"/>
                      <a:pt x="286" y="551"/>
                    </a:cubicBezTo>
                    <a:cubicBezTo>
                      <a:pt x="188" y="536"/>
                      <a:pt x="165" y="490"/>
                      <a:pt x="150" y="460"/>
                    </a:cubicBezTo>
                    <a:cubicBezTo>
                      <a:pt x="135" y="430"/>
                      <a:pt x="143" y="385"/>
                      <a:pt x="196" y="370"/>
                    </a:cubicBezTo>
                    <a:cubicBezTo>
                      <a:pt x="249" y="355"/>
                      <a:pt x="362" y="363"/>
                      <a:pt x="468" y="370"/>
                    </a:cubicBezTo>
                    <a:cubicBezTo>
                      <a:pt x="574" y="377"/>
                      <a:pt x="756" y="370"/>
                      <a:pt x="831" y="415"/>
                    </a:cubicBezTo>
                    <a:cubicBezTo>
                      <a:pt x="906" y="460"/>
                      <a:pt x="929" y="582"/>
                      <a:pt x="921" y="642"/>
                    </a:cubicBezTo>
                    <a:cubicBezTo>
                      <a:pt x="913" y="702"/>
                      <a:pt x="860" y="748"/>
                      <a:pt x="785" y="778"/>
                    </a:cubicBezTo>
                    <a:cubicBezTo>
                      <a:pt x="710" y="808"/>
                      <a:pt x="566" y="830"/>
                      <a:pt x="468" y="823"/>
                    </a:cubicBezTo>
                    <a:cubicBezTo>
                      <a:pt x="370" y="816"/>
                      <a:pt x="241" y="763"/>
                      <a:pt x="196" y="733"/>
                    </a:cubicBezTo>
                    <a:cubicBezTo>
                      <a:pt x="151" y="703"/>
                      <a:pt x="136" y="665"/>
                      <a:pt x="196" y="642"/>
                    </a:cubicBezTo>
                    <a:cubicBezTo>
                      <a:pt x="256" y="619"/>
                      <a:pt x="445" y="589"/>
                      <a:pt x="558" y="596"/>
                    </a:cubicBezTo>
                    <a:cubicBezTo>
                      <a:pt x="671" y="603"/>
                      <a:pt x="816" y="627"/>
                      <a:pt x="876" y="687"/>
                    </a:cubicBezTo>
                    <a:cubicBezTo>
                      <a:pt x="936" y="747"/>
                      <a:pt x="959" y="899"/>
                      <a:pt x="921" y="959"/>
                    </a:cubicBezTo>
                    <a:cubicBezTo>
                      <a:pt x="883" y="1019"/>
                      <a:pt x="770" y="1042"/>
                      <a:pt x="649" y="1050"/>
                    </a:cubicBezTo>
                    <a:cubicBezTo>
                      <a:pt x="528" y="1058"/>
                      <a:pt x="279" y="1035"/>
                      <a:pt x="196" y="1005"/>
                    </a:cubicBezTo>
                    <a:cubicBezTo>
                      <a:pt x="113" y="975"/>
                      <a:pt x="90" y="892"/>
                      <a:pt x="150" y="869"/>
                    </a:cubicBezTo>
                    <a:cubicBezTo>
                      <a:pt x="210" y="846"/>
                      <a:pt x="437" y="854"/>
                      <a:pt x="558" y="869"/>
                    </a:cubicBezTo>
                    <a:cubicBezTo>
                      <a:pt x="679" y="884"/>
                      <a:pt x="823" y="899"/>
                      <a:pt x="876" y="959"/>
                    </a:cubicBezTo>
                    <a:cubicBezTo>
                      <a:pt x="929" y="1019"/>
                      <a:pt x="936" y="1172"/>
                      <a:pt x="876" y="1232"/>
                    </a:cubicBezTo>
                    <a:cubicBezTo>
                      <a:pt x="816" y="1292"/>
                      <a:pt x="634" y="1322"/>
                      <a:pt x="513" y="1322"/>
                    </a:cubicBezTo>
                    <a:cubicBezTo>
                      <a:pt x="392" y="1322"/>
                      <a:pt x="218" y="1270"/>
                      <a:pt x="150" y="1232"/>
                    </a:cubicBezTo>
                    <a:cubicBezTo>
                      <a:pt x="82" y="1194"/>
                      <a:pt x="37" y="1118"/>
                      <a:pt x="105" y="1095"/>
                    </a:cubicBezTo>
                    <a:cubicBezTo>
                      <a:pt x="173" y="1072"/>
                      <a:pt x="437" y="1080"/>
                      <a:pt x="558" y="1095"/>
                    </a:cubicBezTo>
                    <a:cubicBezTo>
                      <a:pt x="679" y="1110"/>
                      <a:pt x="778" y="1126"/>
                      <a:pt x="831" y="1186"/>
                    </a:cubicBezTo>
                    <a:cubicBezTo>
                      <a:pt x="884" y="1246"/>
                      <a:pt x="899" y="1398"/>
                      <a:pt x="876" y="1458"/>
                    </a:cubicBezTo>
                    <a:cubicBezTo>
                      <a:pt x="853" y="1518"/>
                      <a:pt x="763" y="1526"/>
                      <a:pt x="695" y="1549"/>
                    </a:cubicBezTo>
                    <a:cubicBezTo>
                      <a:pt x="627" y="1572"/>
                      <a:pt x="574" y="1601"/>
                      <a:pt x="468" y="1594"/>
                    </a:cubicBezTo>
                    <a:cubicBezTo>
                      <a:pt x="362" y="1587"/>
                      <a:pt x="120" y="1542"/>
                      <a:pt x="60" y="1504"/>
                    </a:cubicBezTo>
                    <a:cubicBezTo>
                      <a:pt x="0" y="1466"/>
                      <a:pt x="37" y="1398"/>
                      <a:pt x="105" y="1368"/>
                    </a:cubicBezTo>
                    <a:cubicBezTo>
                      <a:pt x="173" y="1338"/>
                      <a:pt x="362" y="1315"/>
                      <a:pt x="468" y="1322"/>
                    </a:cubicBezTo>
                    <a:cubicBezTo>
                      <a:pt x="574" y="1329"/>
                      <a:pt x="672" y="1368"/>
                      <a:pt x="740" y="1413"/>
                    </a:cubicBezTo>
                    <a:cubicBezTo>
                      <a:pt x="808" y="1458"/>
                      <a:pt x="869" y="1541"/>
                      <a:pt x="876" y="1594"/>
                    </a:cubicBezTo>
                    <a:cubicBezTo>
                      <a:pt x="883" y="1647"/>
                      <a:pt x="853" y="1700"/>
                      <a:pt x="785" y="1730"/>
                    </a:cubicBezTo>
                    <a:cubicBezTo>
                      <a:pt x="717" y="1760"/>
                      <a:pt x="592" y="1768"/>
                      <a:pt x="468" y="1776"/>
                    </a:cubicBezTo>
                  </a:path>
                </a:pathLst>
              </a:custGeom>
              <a:noFill/>
              <a:ln w="9525">
                <a:solidFill>
                  <a:schemeClr val="tx1"/>
                </a:solidFill>
                <a:round/>
                <a:headEnd/>
                <a:tailEnd/>
              </a:ln>
            </p:spPr>
            <p:txBody>
              <a:bodyPr/>
              <a:lstStyle/>
              <a:p>
                <a:endParaRPr lang="it-IT"/>
              </a:p>
            </p:txBody>
          </p:sp>
          <p:sp>
            <p:nvSpPr>
              <p:cNvPr id="18486" name="Freeform 37"/>
              <p:cNvSpPr>
                <a:spLocks/>
              </p:cNvSpPr>
              <p:nvPr/>
            </p:nvSpPr>
            <p:spPr bwMode="auto">
              <a:xfrm>
                <a:off x="930" y="1344"/>
                <a:ext cx="241" cy="136"/>
              </a:xfrm>
              <a:custGeom>
                <a:avLst/>
                <a:gdLst>
                  <a:gd name="T0" fmla="*/ 17 w 264"/>
                  <a:gd name="T1" fmla="*/ 69 h 190"/>
                  <a:gd name="T2" fmla="*/ 17 w 264"/>
                  <a:gd name="T3" fmla="*/ 20 h 190"/>
                  <a:gd name="T4" fmla="*/ 121 w 264"/>
                  <a:gd name="T5" fmla="*/ 3 h 190"/>
                  <a:gd name="T6" fmla="*/ 189 w 264"/>
                  <a:gd name="T7" fmla="*/ 37 h 190"/>
                  <a:gd name="T8" fmla="*/ 189 w 264"/>
                  <a:gd name="T9" fmla="*/ 69 h 190"/>
                  <a:gd name="T10" fmla="*/ 0 60000 65536"/>
                  <a:gd name="T11" fmla="*/ 0 60000 65536"/>
                  <a:gd name="T12" fmla="*/ 0 60000 65536"/>
                  <a:gd name="T13" fmla="*/ 0 60000 65536"/>
                  <a:gd name="T14" fmla="*/ 0 60000 65536"/>
                  <a:gd name="T15" fmla="*/ 0 w 264"/>
                  <a:gd name="T16" fmla="*/ 0 h 190"/>
                  <a:gd name="T17" fmla="*/ 264 w 264"/>
                  <a:gd name="T18" fmla="*/ 190 h 190"/>
                </a:gdLst>
                <a:ahLst/>
                <a:cxnLst>
                  <a:cxn ang="T10">
                    <a:pos x="T0" y="T1"/>
                  </a:cxn>
                  <a:cxn ang="T11">
                    <a:pos x="T2" y="T3"/>
                  </a:cxn>
                  <a:cxn ang="T12">
                    <a:pos x="T4" y="T5"/>
                  </a:cxn>
                  <a:cxn ang="T13">
                    <a:pos x="T6" y="T7"/>
                  </a:cxn>
                  <a:cxn ang="T14">
                    <a:pos x="T8" y="T9"/>
                  </a:cxn>
                </a:cxnLst>
                <a:rect l="T15" t="T16" r="T17" b="T18"/>
                <a:pathLst>
                  <a:path w="264" h="190">
                    <a:moveTo>
                      <a:pt x="23" y="190"/>
                    </a:moveTo>
                    <a:cubicBezTo>
                      <a:pt x="11" y="137"/>
                      <a:pt x="0" y="84"/>
                      <a:pt x="23" y="54"/>
                    </a:cubicBezTo>
                    <a:cubicBezTo>
                      <a:pt x="46" y="24"/>
                      <a:pt x="121" y="0"/>
                      <a:pt x="159" y="8"/>
                    </a:cubicBezTo>
                    <a:cubicBezTo>
                      <a:pt x="197" y="16"/>
                      <a:pt x="234" y="69"/>
                      <a:pt x="249" y="99"/>
                    </a:cubicBezTo>
                    <a:cubicBezTo>
                      <a:pt x="264" y="129"/>
                      <a:pt x="249" y="175"/>
                      <a:pt x="249" y="190"/>
                    </a:cubicBezTo>
                  </a:path>
                </a:pathLst>
              </a:custGeom>
              <a:noFill/>
              <a:ln w="9525">
                <a:solidFill>
                  <a:schemeClr val="tx1"/>
                </a:solidFill>
                <a:round/>
                <a:headEnd/>
                <a:tailEnd/>
              </a:ln>
            </p:spPr>
            <p:txBody>
              <a:bodyPr/>
              <a:lstStyle/>
              <a:p>
                <a:endParaRPr lang="it-IT"/>
              </a:p>
            </p:txBody>
          </p:sp>
          <p:sp>
            <p:nvSpPr>
              <p:cNvPr id="18487" name="Freeform 38"/>
              <p:cNvSpPr>
                <a:spLocks/>
              </p:cNvSpPr>
              <p:nvPr/>
            </p:nvSpPr>
            <p:spPr bwMode="auto">
              <a:xfrm>
                <a:off x="1292" y="1344"/>
                <a:ext cx="241" cy="136"/>
              </a:xfrm>
              <a:custGeom>
                <a:avLst/>
                <a:gdLst>
                  <a:gd name="T0" fmla="*/ 17 w 264"/>
                  <a:gd name="T1" fmla="*/ 69 h 190"/>
                  <a:gd name="T2" fmla="*/ 17 w 264"/>
                  <a:gd name="T3" fmla="*/ 20 h 190"/>
                  <a:gd name="T4" fmla="*/ 121 w 264"/>
                  <a:gd name="T5" fmla="*/ 3 h 190"/>
                  <a:gd name="T6" fmla="*/ 189 w 264"/>
                  <a:gd name="T7" fmla="*/ 37 h 190"/>
                  <a:gd name="T8" fmla="*/ 189 w 264"/>
                  <a:gd name="T9" fmla="*/ 69 h 190"/>
                  <a:gd name="T10" fmla="*/ 0 60000 65536"/>
                  <a:gd name="T11" fmla="*/ 0 60000 65536"/>
                  <a:gd name="T12" fmla="*/ 0 60000 65536"/>
                  <a:gd name="T13" fmla="*/ 0 60000 65536"/>
                  <a:gd name="T14" fmla="*/ 0 60000 65536"/>
                  <a:gd name="T15" fmla="*/ 0 w 264"/>
                  <a:gd name="T16" fmla="*/ 0 h 190"/>
                  <a:gd name="T17" fmla="*/ 264 w 264"/>
                  <a:gd name="T18" fmla="*/ 190 h 190"/>
                </a:gdLst>
                <a:ahLst/>
                <a:cxnLst>
                  <a:cxn ang="T10">
                    <a:pos x="T0" y="T1"/>
                  </a:cxn>
                  <a:cxn ang="T11">
                    <a:pos x="T2" y="T3"/>
                  </a:cxn>
                  <a:cxn ang="T12">
                    <a:pos x="T4" y="T5"/>
                  </a:cxn>
                  <a:cxn ang="T13">
                    <a:pos x="T6" y="T7"/>
                  </a:cxn>
                  <a:cxn ang="T14">
                    <a:pos x="T8" y="T9"/>
                  </a:cxn>
                </a:cxnLst>
                <a:rect l="T15" t="T16" r="T17" b="T18"/>
                <a:pathLst>
                  <a:path w="264" h="190">
                    <a:moveTo>
                      <a:pt x="23" y="190"/>
                    </a:moveTo>
                    <a:cubicBezTo>
                      <a:pt x="11" y="137"/>
                      <a:pt x="0" y="84"/>
                      <a:pt x="23" y="54"/>
                    </a:cubicBezTo>
                    <a:cubicBezTo>
                      <a:pt x="46" y="24"/>
                      <a:pt x="121" y="0"/>
                      <a:pt x="159" y="8"/>
                    </a:cubicBezTo>
                    <a:cubicBezTo>
                      <a:pt x="197" y="16"/>
                      <a:pt x="234" y="69"/>
                      <a:pt x="249" y="99"/>
                    </a:cubicBezTo>
                    <a:cubicBezTo>
                      <a:pt x="264" y="129"/>
                      <a:pt x="249" y="175"/>
                      <a:pt x="249" y="190"/>
                    </a:cubicBezTo>
                  </a:path>
                </a:pathLst>
              </a:custGeom>
              <a:noFill/>
              <a:ln w="9525">
                <a:solidFill>
                  <a:schemeClr val="tx1"/>
                </a:solidFill>
                <a:round/>
                <a:headEnd/>
                <a:tailEnd/>
              </a:ln>
            </p:spPr>
            <p:txBody>
              <a:bodyPr/>
              <a:lstStyle/>
              <a:p>
                <a:endParaRPr lang="it-IT"/>
              </a:p>
            </p:txBody>
          </p:sp>
          <p:sp>
            <p:nvSpPr>
              <p:cNvPr id="18488" name="Freeform 39"/>
              <p:cNvSpPr>
                <a:spLocks/>
              </p:cNvSpPr>
              <p:nvPr/>
            </p:nvSpPr>
            <p:spPr bwMode="auto">
              <a:xfrm>
                <a:off x="1655" y="1344"/>
                <a:ext cx="241" cy="136"/>
              </a:xfrm>
              <a:custGeom>
                <a:avLst/>
                <a:gdLst>
                  <a:gd name="T0" fmla="*/ 17 w 264"/>
                  <a:gd name="T1" fmla="*/ 69 h 190"/>
                  <a:gd name="T2" fmla="*/ 17 w 264"/>
                  <a:gd name="T3" fmla="*/ 20 h 190"/>
                  <a:gd name="T4" fmla="*/ 121 w 264"/>
                  <a:gd name="T5" fmla="*/ 3 h 190"/>
                  <a:gd name="T6" fmla="*/ 189 w 264"/>
                  <a:gd name="T7" fmla="*/ 37 h 190"/>
                  <a:gd name="T8" fmla="*/ 189 w 264"/>
                  <a:gd name="T9" fmla="*/ 69 h 190"/>
                  <a:gd name="T10" fmla="*/ 0 60000 65536"/>
                  <a:gd name="T11" fmla="*/ 0 60000 65536"/>
                  <a:gd name="T12" fmla="*/ 0 60000 65536"/>
                  <a:gd name="T13" fmla="*/ 0 60000 65536"/>
                  <a:gd name="T14" fmla="*/ 0 60000 65536"/>
                  <a:gd name="T15" fmla="*/ 0 w 264"/>
                  <a:gd name="T16" fmla="*/ 0 h 190"/>
                  <a:gd name="T17" fmla="*/ 264 w 264"/>
                  <a:gd name="T18" fmla="*/ 190 h 190"/>
                </a:gdLst>
                <a:ahLst/>
                <a:cxnLst>
                  <a:cxn ang="T10">
                    <a:pos x="T0" y="T1"/>
                  </a:cxn>
                  <a:cxn ang="T11">
                    <a:pos x="T2" y="T3"/>
                  </a:cxn>
                  <a:cxn ang="T12">
                    <a:pos x="T4" y="T5"/>
                  </a:cxn>
                  <a:cxn ang="T13">
                    <a:pos x="T6" y="T7"/>
                  </a:cxn>
                  <a:cxn ang="T14">
                    <a:pos x="T8" y="T9"/>
                  </a:cxn>
                </a:cxnLst>
                <a:rect l="T15" t="T16" r="T17" b="T18"/>
                <a:pathLst>
                  <a:path w="264" h="190">
                    <a:moveTo>
                      <a:pt x="23" y="190"/>
                    </a:moveTo>
                    <a:cubicBezTo>
                      <a:pt x="11" y="137"/>
                      <a:pt x="0" y="84"/>
                      <a:pt x="23" y="54"/>
                    </a:cubicBezTo>
                    <a:cubicBezTo>
                      <a:pt x="46" y="24"/>
                      <a:pt x="121" y="0"/>
                      <a:pt x="159" y="8"/>
                    </a:cubicBezTo>
                    <a:cubicBezTo>
                      <a:pt x="197" y="16"/>
                      <a:pt x="234" y="69"/>
                      <a:pt x="249" y="99"/>
                    </a:cubicBezTo>
                    <a:cubicBezTo>
                      <a:pt x="264" y="129"/>
                      <a:pt x="249" y="175"/>
                      <a:pt x="249" y="190"/>
                    </a:cubicBezTo>
                  </a:path>
                </a:pathLst>
              </a:custGeom>
              <a:noFill/>
              <a:ln w="9525">
                <a:solidFill>
                  <a:schemeClr val="tx1"/>
                </a:solidFill>
                <a:round/>
                <a:headEnd/>
                <a:tailEnd/>
              </a:ln>
            </p:spPr>
            <p:txBody>
              <a:bodyPr/>
              <a:lstStyle/>
              <a:p>
                <a:endParaRPr lang="it-IT"/>
              </a:p>
            </p:txBody>
          </p:sp>
          <p:sp>
            <p:nvSpPr>
              <p:cNvPr id="18489" name="Freeform 40"/>
              <p:cNvSpPr>
                <a:spLocks/>
              </p:cNvSpPr>
              <p:nvPr/>
            </p:nvSpPr>
            <p:spPr bwMode="auto">
              <a:xfrm flipV="1">
                <a:off x="1142" y="1933"/>
                <a:ext cx="196" cy="136"/>
              </a:xfrm>
              <a:custGeom>
                <a:avLst/>
                <a:gdLst>
                  <a:gd name="T0" fmla="*/ 10 w 264"/>
                  <a:gd name="T1" fmla="*/ 69 h 190"/>
                  <a:gd name="T2" fmla="*/ 10 w 264"/>
                  <a:gd name="T3" fmla="*/ 20 h 190"/>
                  <a:gd name="T4" fmla="*/ 65 w 264"/>
                  <a:gd name="T5" fmla="*/ 3 h 190"/>
                  <a:gd name="T6" fmla="*/ 102 w 264"/>
                  <a:gd name="T7" fmla="*/ 37 h 190"/>
                  <a:gd name="T8" fmla="*/ 102 w 264"/>
                  <a:gd name="T9" fmla="*/ 69 h 190"/>
                  <a:gd name="T10" fmla="*/ 0 60000 65536"/>
                  <a:gd name="T11" fmla="*/ 0 60000 65536"/>
                  <a:gd name="T12" fmla="*/ 0 60000 65536"/>
                  <a:gd name="T13" fmla="*/ 0 60000 65536"/>
                  <a:gd name="T14" fmla="*/ 0 60000 65536"/>
                  <a:gd name="T15" fmla="*/ 0 w 264"/>
                  <a:gd name="T16" fmla="*/ 0 h 190"/>
                  <a:gd name="T17" fmla="*/ 264 w 264"/>
                  <a:gd name="T18" fmla="*/ 190 h 190"/>
                </a:gdLst>
                <a:ahLst/>
                <a:cxnLst>
                  <a:cxn ang="T10">
                    <a:pos x="T0" y="T1"/>
                  </a:cxn>
                  <a:cxn ang="T11">
                    <a:pos x="T2" y="T3"/>
                  </a:cxn>
                  <a:cxn ang="T12">
                    <a:pos x="T4" y="T5"/>
                  </a:cxn>
                  <a:cxn ang="T13">
                    <a:pos x="T6" y="T7"/>
                  </a:cxn>
                  <a:cxn ang="T14">
                    <a:pos x="T8" y="T9"/>
                  </a:cxn>
                </a:cxnLst>
                <a:rect l="T15" t="T16" r="T17" b="T18"/>
                <a:pathLst>
                  <a:path w="264" h="190">
                    <a:moveTo>
                      <a:pt x="23" y="190"/>
                    </a:moveTo>
                    <a:cubicBezTo>
                      <a:pt x="11" y="137"/>
                      <a:pt x="0" y="84"/>
                      <a:pt x="23" y="54"/>
                    </a:cubicBezTo>
                    <a:cubicBezTo>
                      <a:pt x="46" y="24"/>
                      <a:pt x="121" y="0"/>
                      <a:pt x="159" y="8"/>
                    </a:cubicBezTo>
                    <a:cubicBezTo>
                      <a:pt x="197" y="16"/>
                      <a:pt x="234" y="69"/>
                      <a:pt x="249" y="99"/>
                    </a:cubicBezTo>
                    <a:cubicBezTo>
                      <a:pt x="264" y="129"/>
                      <a:pt x="249" y="175"/>
                      <a:pt x="249" y="190"/>
                    </a:cubicBezTo>
                  </a:path>
                </a:pathLst>
              </a:custGeom>
              <a:noFill/>
              <a:ln w="9525">
                <a:solidFill>
                  <a:schemeClr val="tx1"/>
                </a:solidFill>
                <a:round/>
                <a:headEnd/>
                <a:tailEnd/>
              </a:ln>
            </p:spPr>
            <p:txBody>
              <a:bodyPr/>
              <a:lstStyle/>
              <a:p>
                <a:endParaRPr lang="it-IT"/>
              </a:p>
            </p:txBody>
          </p:sp>
          <p:sp>
            <p:nvSpPr>
              <p:cNvPr id="18490" name="Freeform 41"/>
              <p:cNvSpPr>
                <a:spLocks/>
              </p:cNvSpPr>
              <p:nvPr/>
            </p:nvSpPr>
            <p:spPr bwMode="auto">
              <a:xfrm flipV="1">
                <a:off x="1519" y="1933"/>
                <a:ext cx="196" cy="136"/>
              </a:xfrm>
              <a:custGeom>
                <a:avLst/>
                <a:gdLst>
                  <a:gd name="T0" fmla="*/ 10 w 264"/>
                  <a:gd name="T1" fmla="*/ 69 h 190"/>
                  <a:gd name="T2" fmla="*/ 10 w 264"/>
                  <a:gd name="T3" fmla="*/ 20 h 190"/>
                  <a:gd name="T4" fmla="*/ 65 w 264"/>
                  <a:gd name="T5" fmla="*/ 3 h 190"/>
                  <a:gd name="T6" fmla="*/ 102 w 264"/>
                  <a:gd name="T7" fmla="*/ 37 h 190"/>
                  <a:gd name="T8" fmla="*/ 102 w 264"/>
                  <a:gd name="T9" fmla="*/ 69 h 190"/>
                  <a:gd name="T10" fmla="*/ 0 60000 65536"/>
                  <a:gd name="T11" fmla="*/ 0 60000 65536"/>
                  <a:gd name="T12" fmla="*/ 0 60000 65536"/>
                  <a:gd name="T13" fmla="*/ 0 60000 65536"/>
                  <a:gd name="T14" fmla="*/ 0 60000 65536"/>
                  <a:gd name="T15" fmla="*/ 0 w 264"/>
                  <a:gd name="T16" fmla="*/ 0 h 190"/>
                  <a:gd name="T17" fmla="*/ 264 w 264"/>
                  <a:gd name="T18" fmla="*/ 190 h 190"/>
                </a:gdLst>
                <a:ahLst/>
                <a:cxnLst>
                  <a:cxn ang="T10">
                    <a:pos x="T0" y="T1"/>
                  </a:cxn>
                  <a:cxn ang="T11">
                    <a:pos x="T2" y="T3"/>
                  </a:cxn>
                  <a:cxn ang="T12">
                    <a:pos x="T4" y="T5"/>
                  </a:cxn>
                  <a:cxn ang="T13">
                    <a:pos x="T6" y="T7"/>
                  </a:cxn>
                  <a:cxn ang="T14">
                    <a:pos x="T8" y="T9"/>
                  </a:cxn>
                </a:cxnLst>
                <a:rect l="T15" t="T16" r="T17" b="T18"/>
                <a:pathLst>
                  <a:path w="264" h="190">
                    <a:moveTo>
                      <a:pt x="23" y="190"/>
                    </a:moveTo>
                    <a:cubicBezTo>
                      <a:pt x="11" y="137"/>
                      <a:pt x="0" y="84"/>
                      <a:pt x="23" y="54"/>
                    </a:cubicBezTo>
                    <a:cubicBezTo>
                      <a:pt x="46" y="24"/>
                      <a:pt x="121" y="0"/>
                      <a:pt x="159" y="8"/>
                    </a:cubicBezTo>
                    <a:cubicBezTo>
                      <a:pt x="197" y="16"/>
                      <a:pt x="234" y="69"/>
                      <a:pt x="249" y="99"/>
                    </a:cubicBezTo>
                    <a:cubicBezTo>
                      <a:pt x="264" y="129"/>
                      <a:pt x="249" y="175"/>
                      <a:pt x="249" y="190"/>
                    </a:cubicBezTo>
                  </a:path>
                </a:pathLst>
              </a:custGeom>
              <a:noFill/>
              <a:ln w="9525">
                <a:solidFill>
                  <a:schemeClr val="tx1"/>
                </a:solidFill>
                <a:round/>
                <a:headEnd/>
                <a:tailEnd/>
              </a:ln>
            </p:spPr>
            <p:txBody>
              <a:bodyPr/>
              <a:lstStyle/>
              <a:p>
                <a:endParaRPr lang="it-IT"/>
              </a:p>
            </p:txBody>
          </p:sp>
        </p:grpSp>
        <p:sp>
          <p:nvSpPr>
            <p:cNvPr id="18471" name="Freeform 42"/>
            <p:cNvSpPr>
              <a:spLocks/>
            </p:cNvSpPr>
            <p:nvPr/>
          </p:nvSpPr>
          <p:spPr bwMode="auto">
            <a:xfrm>
              <a:off x="569" y="1872"/>
              <a:ext cx="115" cy="203"/>
            </a:xfrm>
            <a:custGeom>
              <a:avLst/>
              <a:gdLst>
                <a:gd name="T0" fmla="*/ 81 w 137"/>
                <a:gd name="T1" fmla="*/ 0 h 227"/>
                <a:gd name="T2" fmla="*/ 54 w 137"/>
                <a:gd name="T3" fmla="*/ 64 h 227"/>
                <a:gd name="T4" fmla="*/ 54 w 137"/>
                <a:gd name="T5" fmla="*/ 131 h 227"/>
                <a:gd name="T6" fmla="*/ 0 w 137"/>
                <a:gd name="T7" fmla="*/ 163 h 227"/>
                <a:gd name="T8" fmla="*/ 0 60000 65536"/>
                <a:gd name="T9" fmla="*/ 0 60000 65536"/>
                <a:gd name="T10" fmla="*/ 0 60000 65536"/>
                <a:gd name="T11" fmla="*/ 0 60000 65536"/>
                <a:gd name="T12" fmla="*/ 0 w 137"/>
                <a:gd name="T13" fmla="*/ 0 h 227"/>
                <a:gd name="T14" fmla="*/ 137 w 137"/>
                <a:gd name="T15" fmla="*/ 227 h 227"/>
              </a:gdLst>
              <a:ahLst/>
              <a:cxnLst>
                <a:cxn ang="T8">
                  <a:pos x="T0" y="T1"/>
                </a:cxn>
                <a:cxn ang="T9">
                  <a:pos x="T2" y="T3"/>
                </a:cxn>
                <a:cxn ang="T10">
                  <a:pos x="T4" y="T5"/>
                </a:cxn>
                <a:cxn ang="T11">
                  <a:pos x="T6" y="T7"/>
                </a:cxn>
              </a:cxnLst>
              <a:rect l="T12" t="T13" r="T14" b="T15"/>
              <a:pathLst>
                <a:path w="137" h="227">
                  <a:moveTo>
                    <a:pt x="137" y="0"/>
                  </a:moveTo>
                  <a:cubicBezTo>
                    <a:pt x="118" y="30"/>
                    <a:pt x="99" y="61"/>
                    <a:pt x="91" y="91"/>
                  </a:cubicBezTo>
                  <a:cubicBezTo>
                    <a:pt x="83" y="121"/>
                    <a:pt x="106" y="159"/>
                    <a:pt x="91" y="182"/>
                  </a:cubicBezTo>
                  <a:cubicBezTo>
                    <a:pt x="76" y="205"/>
                    <a:pt x="38" y="216"/>
                    <a:pt x="0" y="227"/>
                  </a:cubicBezTo>
                </a:path>
              </a:pathLst>
            </a:custGeom>
            <a:noFill/>
            <a:ln w="9525">
              <a:solidFill>
                <a:schemeClr val="tx1"/>
              </a:solidFill>
              <a:round/>
              <a:headEnd/>
              <a:tailEnd/>
            </a:ln>
          </p:spPr>
          <p:txBody>
            <a:bodyPr/>
            <a:lstStyle/>
            <a:p>
              <a:endParaRPr lang="it-IT"/>
            </a:p>
          </p:txBody>
        </p:sp>
        <p:sp>
          <p:nvSpPr>
            <p:cNvPr id="18472" name="Text Box 43"/>
            <p:cNvSpPr txBox="1">
              <a:spLocks noChangeArrowheads="1"/>
            </p:cNvSpPr>
            <p:nvPr/>
          </p:nvSpPr>
          <p:spPr bwMode="auto">
            <a:xfrm>
              <a:off x="431" y="1996"/>
              <a:ext cx="154" cy="233"/>
            </a:xfrm>
            <a:prstGeom prst="rect">
              <a:avLst/>
            </a:prstGeom>
            <a:noFill/>
            <a:ln w="9525">
              <a:noFill/>
              <a:miter lim="800000"/>
              <a:headEnd/>
              <a:tailEnd/>
            </a:ln>
          </p:spPr>
          <p:txBody>
            <a:bodyPr wrap="none">
              <a:spAutoFit/>
            </a:bodyPr>
            <a:lstStyle/>
            <a:p>
              <a:r>
                <a:rPr lang="it-IT" sz="1100"/>
                <a:t>N</a:t>
              </a:r>
            </a:p>
          </p:txBody>
        </p:sp>
        <p:sp>
          <p:nvSpPr>
            <p:cNvPr id="18473" name="Freeform 44"/>
            <p:cNvSpPr>
              <a:spLocks/>
            </p:cNvSpPr>
            <p:nvPr/>
          </p:nvSpPr>
          <p:spPr bwMode="auto">
            <a:xfrm>
              <a:off x="1166" y="1872"/>
              <a:ext cx="375" cy="663"/>
            </a:xfrm>
            <a:custGeom>
              <a:avLst/>
              <a:gdLst>
                <a:gd name="T0" fmla="*/ 9 w 446"/>
                <a:gd name="T1" fmla="*/ 0 h 741"/>
                <a:gd name="T2" fmla="*/ 9 w 446"/>
                <a:gd name="T3" fmla="*/ 98 h 741"/>
                <a:gd name="T4" fmla="*/ 63 w 446"/>
                <a:gd name="T5" fmla="*/ 228 h 741"/>
                <a:gd name="T6" fmla="*/ 90 w 446"/>
                <a:gd name="T7" fmla="*/ 455 h 741"/>
                <a:gd name="T8" fmla="*/ 171 w 446"/>
                <a:gd name="T9" fmla="*/ 521 h 741"/>
                <a:gd name="T10" fmla="*/ 251 w 446"/>
                <a:gd name="T11" fmla="*/ 488 h 741"/>
                <a:gd name="T12" fmla="*/ 251 w 446"/>
                <a:gd name="T13" fmla="*/ 260 h 741"/>
                <a:gd name="T14" fmla="*/ 171 w 446"/>
                <a:gd name="T15" fmla="*/ 98 h 741"/>
                <a:gd name="T16" fmla="*/ 224 w 446"/>
                <a:gd name="T17" fmla="*/ 0 h 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6"/>
                <a:gd name="T28" fmla="*/ 0 h 741"/>
                <a:gd name="T29" fmla="*/ 446 w 446"/>
                <a:gd name="T30" fmla="*/ 741 h 7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6" h="741">
                  <a:moveTo>
                    <a:pt x="15" y="0"/>
                  </a:moveTo>
                  <a:cubicBezTo>
                    <a:pt x="7" y="41"/>
                    <a:pt x="0" y="83"/>
                    <a:pt x="15" y="136"/>
                  </a:cubicBezTo>
                  <a:cubicBezTo>
                    <a:pt x="30" y="189"/>
                    <a:pt x="83" y="235"/>
                    <a:pt x="106" y="318"/>
                  </a:cubicBezTo>
                  <a:cubicBezTo>
                    <a:pt x="129" y="401"/>
                    <a:pt x="121" y="567"/>
                    <a:pt x="151" y="635"/>
                  </a:cubicBezTo>
                  <a:cubicBezTo>
                    <a:pt x="181" y="703"/>
                    <a:pt x="242" y="718"/>
                    <a:pt x="287" y="726"/>
                  </a:cubicBezTo>
                  <a:cubicBezTo>
                    <a:pt x="332" y="734"/>
                    <a:pt x="400" y="741"/>
                    <a:pt x="423" y="681"/>
                  </a:cubicBezTo>
                  <a:cubicBezTo>
                    <a:pt x="446" y="621"/>
                    <a:pt x="446" y="454"/>
                    <a:pt x="423" y="363"/>
                  </a:cubicBezTo>
                  <a:cubicBezTo>
                    <a:pt x="400" y="272"/>
                    <a:pt x="294" y="197"/>
                    <a:pt x="287" y="136"/>
                  </a:cubicBezTo>
                  <a:cubicBezTo>
                    <a:pt x="280" y="75"/>
                    <a:pt x="329" y="37"/>
                    <a:pt x="378" y="0"/>
                  </a:cubicBezTo>
                </a:path>
              </a:pathLst>
            </a:custGeom>
            <a:noFill/>
            <a:ln w="9525">
              <a:solidFill>
                <a:schemeClr val="tx1"/>
              </a:solidFill>
              <a:round/>
              <a:headEnd/>
              <a:tailEnd/>
            </a:ln>
          </p:spPr>
          <p:txBody>
            <a:bodyPr/>
            <a:lstStyle/>
            <a:p>
              <a:endParaRPr lang="it-IT"/>
            </a:p>
          </p:txBody>
        </p:sp>
        <p:sp>
          <p:nvSpPr>
            <p:cNvPr id="18474" name="Text Box 45"/>
            <p:cNvSpPr txBox="1">
              <a:spLocks noChangeArrowheads="1"/>
            </p:cNvSpPr>
            <p:nvPr/>
          </p:nvSpPr>
          <p:spPr bwMode="auto">
            <a:xfrm>
              <a:off x="1321" y="2379"/>
              <a:ext cx="196" cy="233"/>
            </a:xfrm>
            <a:prstGeom prst="rect">
              <a:avLst/>
            </a:prstGeom>
            <a:noFill/>
            <a:ln w="9525">
              <a:noFill/>
              <a:miter lim="800000"/>
              <a:headEnd/>
              <a:tailEnd/>
            </a:ln>
          </p:spPr>
          <p:txBody>
            <a:bodyPr wrap="none">
              <a:spAutoFit/>
            </a:bodyPr>
            <a:lstStyle/>
            <a:p>
              <a:r>
                <a:rPr lang="it-IT" sz="1100" b="1">
                  <a:solidFill>
                    <a:srgbClr val="CC0000"/>
                  </a:solidFill>
                </a:rPr>
                <a:t>C1</a:t>
              </a:r>
            </a:p>
          </p:txBody>
        </p:sp>
        <p:sp>
          <p:nvSpPr>
            <p:cNvPr id="18475" name="Text Box 46"/>
            <p:cNvSpPr txBox="1">
              <a:spLocks noChangeArrowheads="1"/>
            </p:cNvSpPr>
            <p:nvPr/>
          </p:nvSpPr>
          <p:spPr bwMode="auto">
            <a:xfrm>
              <a:off x="455" y="1599"/>
              <a:ext cx="214" cy="246"/>
            </a:xfrm>
            <a:prstGeom prst="rect">
              <a:avLst/>
            </a:prstGeom>
            <a:noFill/>
            <a:ln w="9525">
              <a:noFill/>
              <a:miter lim="800000"/>
              <a:headEnd/>
              <a:tailEnd/>
            </a:ln>
          </p:spPr>
          <p:txBody>
            <a:bodyPr wrap="none">
              <a:spAutoFit/>
            </a:bodyPr>
            <a:lstStyle/>
            <a:p>
              <a:r>
                <a:rPr lang="it-IT" sz="1200"/>
                <a:t>M1</a:t>
              </a:r>
            </a:p>
          </p:txBody>
        </p:sp>
        <p:sp>
          <p:nvSpPr>
            <p:cNvPr id="18476" name="Text Box 47"/>
            <p:cNvSpPr txBox="1">
              <a:spLocks noChangeArrowheads="1"/>
            </p:cNvSpPr>
            <p:nvPr/>
          </p:nvSpPr>
          <p:spPr bwMode="auto">
            <a:xfrm>
              <a:off x="2007" y="1595"/>
              <a:ext cx="214" cy="246"/>
            </a:xfrm>
            <a:prstGeom prst="rect">
              <a:avLst/>
            </a:prstGeom>
            <a:noFill/>
            <a:ln w="9525">
              <a:noFill/>
              <a:miter lim="800000"/>
              <a:headEnd/>
              <a:tailEnd/>
            </a:ln>
          </p:spPr>
          <p:txBody>
            <a:bodyPr wrap="none">
              <a:spAutoFit/>
            </a:bodyPr>
            <a:lstStyle/>
            <a:p>
              <a:r>
                <a:rPr lang="it-IT" sz="1200"/>
                <a:t>M2</a:t>
              </a:r>
            </a:p>
          </p:txBody>
        </p:sp>
        <p:sp>
          <p:nvSpPr>
            <p:cNvPr id="18477" name="Text Box 49"/>
            <p:cNvSpPr txBox="1">
              <a:spLocks noChangeArrowheads="1"/>
            </p:cNvSpPr>
            <p:nvPr/>
          </p:nvSpPr>
          <p:spPr bwMode="auto">
            <a:xfrm>
              <a:off x="2362" y="1913"/>
              <a:ext cx="154" cy="233"/>
            </a:xfrm>
            <a:prstGeom prst="rect">
              <a:avLst/>
            </a:prstGeom>
            <a:noFill/>
            <a:ln w="9525">
              <a:noFill/>
              <a:miter lim="800000"/>
              <a:headEnd/>
              <a:tailEnd/>
            </a:ln>
          </p:spPr>
          <p:txBody>
            <a:bodyPr wrap="none">
              <a:spAutoFit/>
            </a:bodyPr>
            <a:lstStyle/>
            <a:p>
              <a:r>
                <a:rPr lang="it-IT" sz="1100"/>
                <a:t>C</a:t>
              </a:r>
            </a:p>
          </p:txBody>
        </p:sp>
        <p:sp>
          <p:nvSpPr>
            <p:cNvPr id="18478" name="Freeform 50"/>
            <p:cNvSpPr>
              <a:spLocks/>
            </p:cNvSpPr>
            <p:nvPr/>
          </p:nvSpPr>
          <p:spPr bwMode="auto">
            <a:xfrm>
              <a:off x="1631" y="1872"/>
              <a:ext cx="768" cy="671"/>
            </a:xfrm>
            <a:custGeom>
              <a:avLst/>
              <a:gdLst>
                <a:gd name="T0" fmla="*/ 246 w 914"/>
                <a:gd name="T1" fmla="*/ 0 h 749"/>
                <a:gd name="T2" fmla="*/ 218 w 914"/>
                <a:gd name="T3" fmla="*/ 98 h 749"/>
                <a:gd name="T4" fmla="*/ 166 w 914"/>
                <a:gd name="T5" fmla="*/ 261 h 749"/>
                <a:gd name="T6" fmla="*/ 58 w 914"/>
                <a:gd name="T7" fmla="*/ 358 h 749"/>
                <a:gd name="T8" fmla="*/ 4 w 914"/>
                <a:gd name="T9" fmla="*/ 425 h 749"/>
                <a:gd name="T10" fmla="*/ 31 w 914"/>
                <a:gd name="T11" fmla="*/ 521 h 749"/>
                <a:gd name="T12" fmla="*/ 139 w 914"/>
                <a:gd name="T13" fmla="*/ 521 h 749"/>
                <a:gd name="T14" fmla="*/ 246 w 914"/>
                <a:gd name="T15" fmla="*/ 425 h 749"/>
                <a:gd name="T16" fmla="*/ 273 w 914"/>
                <a:gd name="T17" fmla="*/ 294 h 749"/>
                <a:gd name="T18" fmla="*/ 327 w 914"/>
                <a:gd name="T19" fmla="*/ 196 h 749"/>
                <a:gd name="T20" fmla="*/ 408 w 914"/>
                <a:gd name="T21" fmla="*/ 131 h 749"/>
                <a:gd name="T22" fmla="*/ 542 w 914"/>
                <a:gd name="T23" fmla="*/ 98 h 7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4"/>
                <a:gd name="T37" fmla="*/ 0 h 749"/>
                <a:gd name="T38" fmla="*/ 914 w 914"/>
                <a:gd name="T39" fmla="*/ 749 h 7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4" h="749">
                  <a:moveTo>
                    <a:pt x="415" y="0"/>
                  </a:moveTo>
                  <a:cubicBezTo>
                    <a:pt x="403" y="37"/>
                    <a:pt x="392" y="75"/>
                    <a:pt x="369" y="136"/>
                  </a:cubicBezTo>
                  <a:cubicBezTo>
                    <a:pt x="346" y="197"/>
                    <a:pt x="324" y="303"/>
                    <a:pt x="279" y="363"/>
                  </a:cubicBezTo>
                  <a:cubicBezTo>
                    <a:pt x="234" y="423"/>
                    <a:pt x="142" y="461"/>
                    <a:pt x="97" y="499"/>
                  </a:cubicBezTo>
                  <a:cubicBezTo>
                    <a:pt x="52" y="537"/>
                    <a:pt x="14" y="552"/>
                    <a:pt x="7" y="590"/>
                  </a:cubicBezTo>
                  <a:cubicBezTo>
                    <a:pt x="0" y="628"/>
                    <a:pt x="15" y="703"/>
                    <a:pt x="52" y="726"/>
                  </a:cubicBezTo>
                  <a:cubicBezTo>
                    <a:pt x="89" y="749"/>
                    <a:pt x="173" y="749"/>
                    <a:pt x="233" y="726"/>
                  </a:cubicBezTo>
                  <a:cubicBezTo>
                    <a:pt x="293" y="703"/>
                    <a:pt x="377" y="643"/>
                    <a:pt x="415" y="590"/>
                  </a:cubicBezTo>
                  <a:cubicBezTo>
                    <a:pt x="453" y="537"/>
                    <a:pt x="437" y="461"/>
                    <a:pt x="460" y="408"/>
                  </a:cubicBezTo>
                  <a:cubicBezTo>
                    <a:pt x="483" y="355"/>
                    <a:pt x="513" y="310"/>
                    <a:pt x="551" y="272"/>
                  </a:cubicBezTo>
                  <a:cubicBezTo>
                    <a:pt x="589" y="234"/>
                    <a:pt x="627" y="205"/>
                    <a:pt x="687" y="182"/>
                  </a:cubicBezTo>
                  <a:cubicBezTo>
                    <a:pt x="747" y="159"/>
                    <a:pt x="830" y="147"/>
                    <a:pt x="914" y="136"/>
                  </a:cubicBezTo>
                </a:path>
              </a:pathLst>
            </a:custGeom>
            <a:noFill/>
            <a:ln w="9525">
              <a:solidFill>
                <a:schemeClr val="tx1"/>
              </a:solidFill>
              <a:round/>
              <a:headEnd/>
              <a:tailEnd/>
            </a:ln>
          </p:spPr>
          <p:txBody>
            <a:bodyPr/>
            <a:lstStyle/>
            <a:p>
              <a:endParaRPr lang="it-IT"/>
            </a:p>
          </p:txBody>
        </p:sp>
        <p:sp>
          <p:nvSpPr>
            <p:cNvPr id="18479" name="Text Box 51"/>
            <p:cNvSpPr txBox="1">
              <a:spLocks noChangeArrowheads="1"/>
            </p:cNvSpPr>
            <p:nvPr/>
          </p:nvSpPr>
          <p:spPr bwMode="auto">
            <a:xfrm>
              <a:off x="1634" y="2400"/>
              <a:ext cx="196" cy="233"/>
            </a:xfrm>
            <a:prstGeom prst="rect">
              <a:avLst/>
            </a:prstGeom>
            <a:noFill/>
            <a:ln w="9525">
              <a:noFill/>
              <a:miter lim="800000"/>
              <a:headEnd/>
              <a:tailEnd/>
            </a:ln>
          </p:spPr>
          <p:txBody>
            <a:bodyPr wrap="none">
              <a:spAutoFit/>
            </a:bodyPr>
            <a:lstStyle/>
            <a:p>
              <a:r>
                <a:rPr lang="it-IT" sz="1100" b="1">
                  <a:solidFill>
                    <a:srgbClr val="CC0000"/>
                  </a:solidFill>
                </a:rPr>
                <a:t>C2</a:t>
              </a:r>
            </a:p>
          </p:txBody>
        </p:sp>
      </p:grpSp>
      <p:sp>
        <p:nvSpPr>
          <p:cNvPr id="18437" name="Text Box 54"/>
          <p:cNvSpPr txBox="1">
            <a:spLocks noChangeArrowheads="1"/>
          </p:cNvSpPr>
          <p:nvPr/>
        </p:nvSpPr>
        <p:spPr bwMode="auto">
          <a:xfrm>
            <a:off x="1370013" y="4456113"/>
            <a:ext cx="520700" cy="306387"/>
          </a:xfrm>
          <a:prstGeom prst="rect">
            <a:avLst/>
          </a:prstGeom>
          <a:noFill/>
          <a:ln w="9525">
            <a:noFill/>
            <a:miter lim="800000"/>
            <a:headEnd/>
            <a:tailEnd/>
          </a:ln>
        </p:spPr>
        <p:txBody>
          <a:bodyPr wrap="none">
            <a:spAutoFit/>
          </a:bodyPr>
          <a:lstStyle/>
          <a:p>
            <a:r>
              <a:rPr lang="it-IT" sz="1400"/>
              <a:t>ATP</a:t>
            </a:r>
          </a:p>
        </p:txBody>
      </p:sp>
      <p:sp>
        <p:nvSpPr>
          <p:cNvPr id="18438" name="Text Box 55"/>
          <p:cNvSpPr txBox="1">
            <a:spLocks noChangeArrowheads="1"/>
          </p:cNvSpPr>
          <p:nvPr/>
        </p:nvSpPr>
        <p:spPr bwMode="auto">
          <a:xfrm>
            <a:off x="2627313" y="4365625"/>
            <a:ext cx="684212" cy="307975"/>
          </a:xfrm>
          <a:prstGeom prst="rect">
            <a:avLst/>
          </a:prstGeom>
          <a:noFill/>
          <a:ln w="9525">
            <a:noFill/>
            <a:miter lim="800000"/>
            <a:headEnd/>
            <a:tailEnd/>
          </a:ln>
        </p:spPr>
        <p:txBody>
          <a:bodyPr wrap="none">
            <a:spAutoFit/>
          </a:bodyPr>
          <a:lstStyle/>
          <a:p>
            <a:r>
              <a:rPr lang="it-IT" sz="1400" b="1">
                <a:solidFill>
                  <a:srgbClr val="FF0000"/>
                </a:solidFill>
              </a:rPr>
              <a:t>cAMP</a:t>
            </a:r>
          </a:p>
        </p:txBody>
      </p:sp>
      <p:sp>
        <p:nvSpPr>
          <p:cNvPr id="18439" name="Text Box 56"/>
          <p:cNvSpPr txBox="1">
            <a:spLocks noChangeArrowheads="1"/>
          </p:cNvSpPr>
          <p:nvPr/>
        </p:nvSpPr>
        <p:spPr bwMode="auto">
          <a:xfrm>
            <a:off x="2459038" y="5481638"/>
            <a:ext cx="747712" cy="307975"/>
          </a:xfrm>
          <a:prstGeom prst="rect">
            <a:avLst/>
          </a:prstGeom>
          <a:noFill/>
          <a:ln w="9525">
            <a:noFill/>
            <a:miter lim="800000"/>
            <a:headEnd/>
            <a:tailEnd/>
          </a:ln>
        </p:spPr>
        <p:txBody>
          <a:bodyPr wrap="none">
            <a:spAutoFit/>
          </a:bodyPr>
          <a:lstStyle/>
          <a:p>
            <a:r>
              <a:rPr lang="it-IT" sz="1400"/>
              <a:t>5’ AMP</a:t>
            </a:r>
          </a:p>
        </p:txBody>
      </p:sp>
      <p:sp>
        <p:nvSpPr>
          <p:cNvPr id="18440" name="AutoShape 57"/>
          <p:cNvSpPr>
            <a:spLocks noChangeArrowheads="1"/>
          </p:cNvSpPr>
          <p:nvPr/>
        </p:nvSpPr>
        <p:spPr bwMode="auto">
          <a:xfrm>
            <a:off x="1690688" y="3808413"/>
            <a:ext cx="1441450" cy="576262"/>
          </a:xfrm>
          <a:prstGeom prst="curvedDownArrow">
            <a:avLst>
              <a:gd name="adj1" fmla="val 9751"/>
              <a:gd name="adj2" fmla="val 41064"/>
              <a:gd name="adj3" fmla="val 33454"/>
            </a:avLst>
          </a:prstGeom>
          <a:solidFill>
            <a:schemeClr val="accent1"/>
          </a:solidFill>
          <a:ln w="9525">
            <a:solidFill>
              <a:schemeClr val="tx1"/>
            </a:solidFill>
            <a:miter lim="800000"/>
            <a:headEnd/>
            <a:tailEnd/>
          </a:ln>
        </p:spPr>
        <p:txBody>
          <a:bodyPr wrap="none" anchor="ctr"/>
          <a:lstStyle/>
          <a:p>
            <a:endParaRPr lang="it-IT"/>
          </a:p>
        </p:txBody>
      </p:sp>
      <p:sp>
        <p:nvSpPr>
          <p:cNvPr id="18441" name="AutoShape 59"/>
          <p:cNvSpPr>
            <a:spLocks noChangeArrowheads="1"/>
          </p:cNvSpPr>
          <p:nvPr/>
        </p:nvSpPr>
        <p:spPr bwMode="auto">
          <a:xfrm>
            <a:off x="2844800" y="4706938"/>
            <a:ext cx="144463" cy="720725"/>
          </a:xfrm>
          <a:prstGeom prst="downArrow">
            <a:avLst>
              <a:gd name="adj1" fmla="val 50000"/>
              <a:gd name="adj2" fmla="val 221733"/>
            </a:avLst>
          </a:prstGeom>
          <a:noFill/>
          <a:ln w="9525">
            <a:solidFill>
              <a:schemeClr val="tx1"/>
            </a:solidFill>
            <a:miter lim="800000"/>
            <a:headEnd/>
            <a:tailEnd/>
          </a:ln>
        </p:spPr>
        <p:txBody>
          <a:bodyPr wrap="none" anchor="ctr"/>
          <a:lstStyle/>
          <a:p>
            <a:endParaRPr lang="it-IT"/>
          </a:p>
        </p:txBody>
      </p:sp>
      <p:sp>
        <p:nvSpPr>
          <p:cNvPr id="18442" name="Text Box 60"/>
          <p:cNvSpPr txBox="1">
            <a:spLocks noChangeArrowheads="1"/>
          </p:cNvSpPr>
          <p:nvPr/>
        </p:nvSpPr>
        <p:spPr bwMode="auto">
          <a:xfrm>
            <a:off x="1692275" y="4941888"/>
            <a:ext cx="1173163" cy="276225"/>
          </a:xfrm>
          <a:prstGeom prst="rect">
            <a:avLst/>
          </a:prstGeom>
          <a:noFill/>
          <a:ln w="9525">
            <a:noFill/>
            <a:miter lim="800000"/>
            <a:headEnd/>
            <a:tailEnd/>
          </a:ln>
        </p:spPr>
        <p:txBody>
          <a:bodyPr wrap="none">
            <a:spAutoFit/>
          </a:bodyPr>
          <a:lstStyle/>
          <a:p>
            <a:r>
              <a:rPr lang="it-IT" sz="1200" i="1"/>
              <a:t>fosfodiesterasi</a:t>
            </a:r>
          </a:p>
        </p:txBody>
      </p:sp>
      <p:sp>
        <p:nvSpPr>
          <p:cNvPr id="18443" name="Text Box 61"/>
          <p:cNvSpPr txBox="1">
            <a:spLocks noChangeArrowheads="1"/>
          </p:cNvSpPr>
          <p:nvPr/>
        </p:nvSpPr>
        <p:spPr bwMode="auto">
          <a:xfrm>
            <a:off x="766763" y="3656013"/>
            <a:ext cx="393700" cy="368300"/>
          </a:xfrm>
          <a:prstGeom prst="rect">
            <a:avLst/>
          </a:prstGeom>
          <a:noFill/>
          <a:ln w="9525">
            <a:noFill/>
            <a:miter lim="800000"/>
            <a:headEnd/>
            <a:tailEnd/>
          </a:ln>
        </p:spPr>
        <p:txBody>
          <a:bodyPr wrap="none">
            <a:spAutoFit/>
          </a:bodyPr>
          <a:lstStyle/>
          <a:p>
            <a:r>
              <a:rPr lang="el-GR">
                <a:cs typeface="Arial" charset="0"/>
                <a:sym typeface="Symbol" pitchFamily="18" charset="2"/>
              </a:rPr>
              <a:t>α</a:t>
            </a:r>
            <a:r>
              <a:rPr lang="it-IT" baseline="-25000">
                <a:cs typeface="Arial" charset="0"/>
                <a:sym typeface="Symbol" pitchFamily="18" charset="2"/>
              </a:rPr>
              <a:t>s</a:t>
            </a:r>
            <a:endParaRPr lang="el-GR" baseline="-25000">
              <a:cs typeface="Arial" charset="0"/>
              <a:sym typeface="Symbol" pitchFamily="18" charset="2"/>
            </a:endParaRPr>
          </a:p>
        </p:txBody>
      </p:sp>
      <p:sp>
        <p:nvSpPr>
          <p:cNvPr id="18444" name="Text Box 62"/>
          <p:cNvSpPr txBox="1">
            <a:spLocks noChangeArrowheads="1"/>
          </p:cNvSpPr>
          <p:nvPr/>
        </p:nvSpPr>
        <p:spPr bwMode="auto">
          <a:xfrm>
            <a:off x="3303588" y="3660775"/>
            <a:ext cx="352425" cy="369888"/>
          </a:xfrm>
          <a:prstGeom prst="rect">
            <a:avLst/>
          </a:prstGeom>
          <a:noFill/>
          <a:ln w="9525">
            <a:noFill/>
            <a:miter lim="800000"/>
            <a:headEnd/>
            <a:tailEnd/>
          </a:ln>
        </p:spPr>
        <p:txBody>
          <a:bodyPr wrap="none">
            <a:spAutoFit/>
          </a:bodyPr>
          <a:lstStyle/>
          <a:p>
            <a:r>
              <a:rPr lang="el-GR">
                <a:cs typeface="Arial" charset="0"/>
              </a:rPr>
              <a:t>α</a:t>
            </a:r>
            <a:r>
              <a:rPr lang="it-IT" baseline="-25000">
                <a:cs typeface="Arial" charset="0"/>
              </a:rPr>
              <a:t>i</a:t>
            </a:r>
            <a:endParaRPr lang="el-GR" baseline="-25000">
              <a:cs typeface="Arial" charset="0"/>
            </a:endParaRPr>
          </a:p>
        </p:txBody>
      </p:sp>
      <p:sp>
        <p:nvSpPr>
          <p:cNvPr id="18445" name="Line 63"/>
          <p:cNvSpPr>
            <a:spLocks noChangeShapeType="1"/>
          </p:cNvSpPr>
          <p:nvPr/>
        </p:nvSpPr>
        <p:spPr bwMode="auto">
          <a:xfrm>
            <a:off x="1211263" y="3808413"/>
            <a:ext cx="577850" cy="0"/>
          </a:xfrm>
          <a:prstGeom prst="line">
            <a:avLst/>
          </a:prstGeom>
          <a:noFill/>
          <a:ln w="9525">
            <a:solidFill>
              <a:schemeClr val="tx1"/>
            </a:solidFill>
            <a:round/>
            <a:headEnd/>
            <a:tailEnd type="triangle" w="med" len="med"/>
          </a:ln>
        </p:spPr>
        <p:txBody>
          <a:bodyPr/>
          <a:lstStyle/>
          <a:p>
            <a:endParaRPr lang="it-IT"/>
          </a:p>
        </p:txBody>
      </p:sp>
      <p:sp>
        <p:nvSpPr>
          <p:cNvPr id="18446" name="Line 64"/>
          <p:cNvSpPr>
            <a:spLocks noChangeShapeType="1"/>
          </p:cNvSpPr>
          <p:nvPr/>
        </p:nvSpPr>
        <p:spPr bwMode="auto">
          <a:xfrm flipH="1">
            <a:off x="2747963" y="3808413"/>
            <a:ext cx="574675" cy="0"/>
          </a:xfrm>
          <a:prstGeom prst="line">
            <a:avLst/>
          </a:prstGeom>
          <a:noFill/>
          <a:ln w="9525">
            <a:solidFill>
              <a:schemeClr val="tx1"/>
            </a:solidFill>
            <a:round/>
            <a:headEnd/>
            <a:tailEnd type="triangle" w="med" len="med"/>
          </a:ln>
        </p:spPr>
        <p:txBody>
          <a:bodyPr/>
          <a:lstStyle/>
          <a:p>
            <a:endParaRPr lang="it-IT"/>
          </a:p>
        </p:txBody>
      </p:sp>
      <p:sp>
        <p:nvSpPr>
          <p:cNvPr id="18447" name="Text Box 65"/>
          <p:cNvSpPr txBox="1">
            <a:spLocks noChangeArrowheads="1"/>
          </p:cNvSpPr>
          <p:nvPr/>
        </p:nvSpPr>
        <p:spPr bwMode="auto">
          <a:xfrm>
            <a:off x="2940050" y="3548063"/>
            <a:ext cx="361950" cy="369887"/>
          </a:xfrm>
          <a:prstGeom prst="rect">
            <a:avLst/>
          </a:prstGeom>
          <a:noFill/>
          <a:ln w="9525">
            <a:noFill/>
            <a:miter lim="800000"/>
            <a:headEnd/>
            <a:tailEnd/>
          </a:ln>
        </p:spPr>
        <p:txBody>
          <a:bodyPr wrap="none">
            <a:spAutoFit/>
          </a:bodyPr>
          <a:lstStyle/>
          <a:p>
            <a:r>
              <a:rPr lang="it-IT">
                <a:sym typeface="Symbol" pitchFamily="18" charset="2"/>
              </a:rPr>
              <a:t></a:t>
            </a:r>
          </a:p>
        </p:txBody>
      </p:sp>
      <p:sp>
        <p:nvSpPr>
          <p:cNvPr id="18448" name="Text Box 66"/>
          <p:cNvSpPr txBox="1">
            <a:spLocks noChangeArrowheads="1"/>
          </p:cNvSpPr>
          <p:nvPr/>
        </p:nvSpPr>
        <p:spPr bwMode="auto">
          <a:xfrm>
            <a:off x="1211263" y="3536950"/>
            <a:ext cx="361950" cy="369888"/>
          </a:xfrm>
          <a:prstGeom prst="rect">
            <a:avLst/>
          </a:prstGeom>
          <a:noFill/>
          <a:ln w="9525">
            <a:noFill/>
            <a:miter lim="800000"/>
            <a:headEnd/>
            <a:tailEnd/>
          </a:ln>
        </p:spPr>
        <p:txBody>
          <a:bodyPr wrap="none">
            <a:spAutoFit/>
          </a:bodyPr>
          <a:lstStyle/>
          <a:p>
            <a:r>
              <a:rPr lang="it-IT">
                <a:sym typeface="Symbol" pitchFamily="18" charset="2"/>
              </a:rPr>
              <a:t></a:t>
            </a:r>
          </a:p>
        </p:txBody>
      </p:sp>
      <p:sp>
        <p:nvSpPr>
          <p:cNvPr id="18449" name="Line 72"/>
          <p:cNvSpPr>
            <a:spLocks noChangeShapeType="1"/>
          </p:cNvSpPr>
          <p:nvPr/>
        </p:nvSpPr>
        <p:spPr bwMode="auto">
          <a:xfrm>
            <a:off x="5064125" y="3536950"/>
            <a:ext cx="0" cy="431800"/>
          </a:xfrm>
          <a:prstGeom prst="line">
            <a:avLst/>
          </a:prstGeom>
          <a:noFill/>
          <a:ln w="9525">
            <a:solidFill>
              <a:schemeClr val="tx1"/>
            </a:solidFill>
            <a:round/>
            <a:headEnd type="triangle" w="med" len="med"/>
            <a:tailEnd/>
          </a:ln>
        </p:spPr>
        <p:txBody>
          <a:bodyPr/>
          <a:lstStyle/>
          <a:p>
            <a:endParaRPr lang="it-IT"/>
          </a:p>
        </p:txBody>
      </p:sp>
      <p:grpSp>
        <p:nvGrpSpPr>
          <p:cNvPr id="18450" name="Group 81"/>
          <p:cNvGrpSpPr>
            <a:grpSpLocks/>
          </p:cNvGrpSpPr>
          <p:nvPr/>
        </p:nvGrpSpPr>
        <p:grpSpPr bwMode="auto">
          <a:xfrm>
            <a:off x="4891088" y="4022725"/>
            <a:ext cx="938212" cy="431800"/>
            <a:chOff x="3334" y="2296"/>
            <a:chExt cx="591" cy="272"/>
          </a:xfrm>
        </p:grpSpPr>
        <p:sp>
          <p:nvSpPr>
            <p:cNvPr id="27716" name="Oval 68"/>
            <p:cNvSpPr>
              <a:spLocks noChangeArrowheads="1"/>
            </p:cNvSpPr>
            <p:nvPr/>
          </p:nvSpPr>
          <p:spPr bwMode="auto">
            <a:xfrm>
              <a:off x="3334" y="2296"/>
              <a:ext cx="226" cy="136"/>
            </a:xfrm>
            <a:prstGeom prst="ellipse">
              <a:avLst/>
            </a:prstGeom>
            <a:noFill/>
            <a:ln w="9525">
              <a:solidFill>
                <a:schemeClr val="tx1"/>
              </a:solidFill>
              <a:round/>
              <a:headEnd/>
              <a:tailEnd/>
            </a:ln>
            <a:effectLst/>
          </p:spPr>
          <p:txBody>
            <a:bodyPr wrap="none" anchor="ctr"/>
            <a:lstStyle/>
            <a:p>
              <a:pPr algn="ctr">
                <a:defRPr/>
              </a:pPr>
              <a:r>
                <a:rPr lang="it-IT" b="1" dirty="0">
                  <a:solidFill>
                    <a:schemeClr val="bg2">
                      <a:lumMod val="75000"/>
                    </a:schemeClr>
                  </a:solidFill>
                </a:rPr>
                <a:t>R</a:t>
              </a:r>
            </a:p>
          </p:txBody>
        </p:sp>
        <p:sp>
          <p:nvSpPr>
            <p:cNvPr id="18465" name="Oval 69"/>
            <p:cNvSpPr>
              <a:spLocks noChangeArrowheads="1"/>
            </p:cNvSpPr>
            <p:nvPr/>
          </p:nvSpPr>
          <p:spPr bwMode="auto">
            <a:xfrm>
              <a:off x="3334" y="2432"/>
              <a:ext cx="226" cy="136"/>
            </a:xfrm>
            <a:prstGeom prst="ellipse">
              <a:avLst/>
            </a:prstGeom>
            <a:noFill/>
            <a:ln w="9525">
              <a:solidFill>
                <a:schemeClr val="tx1"/>
              </a:solidFill>
              <a:round/>
              <a:headEnd/>
              <a:tailEnd/>
            </a:ln>
          </p:spPr>
          <p:txBody>
            <a:bodyPr wrap="none" anchor="ctr"/>
            <a:lstStyle/>
            <a:p>
              <a:pPr algn="ctr"/>
              <a:r>
                <a:rPr lang="it-IT" b="1">
                  <a:solidFill>
                    <a:srgbClr val="00B050"/>
                  </a:solidFill>
                </a:rPr>
                <a:t>C</a:t>
              </a:r>
            </a:p>
          </p:txBody>
        </p:sp>
        <p:sp>
          <p:nvSpPr>
            <p:cNvPr id="18466" name="Text Box 75"/>
            <p:cNvSpPr txBox="1">
              <a:spLocks noChangeArrowheads="1"/>
            </p:cNvSpPr>
            <p:nvPr/>
          </p:nvSpPr>
          <p:spPr bwMode="auto">
            <a:xfrm>
              <a:off x="3537" y="2341"/>
              <a:ext cx="388" cy="214"/>
            </a:xfrm>
            <a:prstGeom prst="rect">
              <a:avLst/>
            </a:prstGeom>
            <a:noFill/>
            <a:ln w="9525">
              <a:noFill/>
              <a:miter lim="800000"/>
              <a:headEnd/>
              <a:tailEnd/>
            </a:ln>
          </p:spPr>
          <p:txBody>
            <a:bodyPr wrap="none">
              <a:spAutoFit/>
            </a:bodyPr>
            <a:lstStyle/>
            <a:p>
              <a:r>
                <a:rPr lang="it-IT" sz="1600" b="1">
                  <a:solidFill>
                    <a:srgbClr val="00B050"/>
                  </a:solidFill>
                </a:rPr>
                <a:t>PKA</a:t>
              </a:r>
            </a:p>
          </p:txBody>
        </p:sp>
      </p:grpSp>
      <p:sp>
        <p:nvSpPr>
          <p:cNvPr id="27721" name="Oval 73"/>
          <p:cNvSpPr>
            <a:spLocks noChangeArrowheads="1"/>
          </p:cNvSpPr>
          <p:nvPr/>
        </p:nvSpPr>
        <p:spPr bwMode="auto">
          <a:xfrm>
            <a:off x="4643438" y="3267075"/>
            <a:ext cx="360362" cy="217488"/>
          </a:xfrm>
          <a:prstGeom prst="ellipse">
            <a:avLst/>
          </a:prstGeom>
          <a:noFill/>
          <a:ln w="9525">
            <a:solidFill>
              <a:schemeClr val="tx1"/>
            </a:solidFill>
            <a:round/>
            <a:headEnd/>
            <a:tailEnd/>
          </a:ln>
          <a:effectLst/>
        </p:spPr>
        <p:txBody>
          <a:bodyPr wrap="none" anchor="ctr"/>
          <a:lstStyle/>
          <a:p>
            <a:pPr algn="ctr">
              <a:defRPr/>
            </a:pPr>
            <a:r>
              <a:rPr lang="it-IT" b="1" dirty="0">
                <a:solidFill>
                  <a:schemeClr val="bg2">
                    <a:lumMod val="75000"/>
                  </a:schemeClr>
                </a:solidFill>
              </a:rPr>
              <a:t>R</a:t>
            </a:r>
          </a:p>
        </p:txBody>
      </p:sp>
      <p:sp>
        <p:nvSpPr>
          <p:cNvPr id="18452" name="Oval 74"/>
          <p:cNvSpPr>
            <a:spLocks noChangeArrowheads="1"/>
          </p:cNvSpPr>
          <p:nvPr/>
        </p:nvSpPr>
        <p:spPr bwMode="auto">
          <a:xfrm>
            <a:off x="5149850" y="3267075"/>
            <a:ext cx="357188" cy="217488"/>
          </a:xfrm>
          <a:prstGeom prst="ellipse">
            <a:avLst/>
          </a:prstGeom>
          <a:noFill/>
          <a:ln w="9525">
            <a:solidFill>
              <a:schemeClr val="tx1"/>
            </a:solidFill>
            <a:round/>
            <a:headEnd/>
            <a:tailEnd/>
          </a:ln>
        </p:spPr>
        <p:txBody>
          <a:bodyPr wrap="none" anchor="ctr"/>
          <a:lstStyle/>
          <a:p>
            <a:pPr algn="ctr"/>
            <a:r>
              <a:rPr lang="it-IT" b="1">
                <a:solidFill>
                  <a:srgbClr val="00B050"/>
                </a:solidFill>
              </a:rPr>
              <a:t>C</a:t>
            </a:r>
          </a:p>
        </p:txBody>
      </p:sp>
      <p:sp>
        <p:nvSpPr>
          <p:cNvPr id="18453" name="Text Box 76"/>
          <p:cNvSpPr txBox="1">
            <a:spLocks noChangeArrowheads="1"/>
          </p:cNvSpPr>
          <p:nvPr/>
        </p:nvSpPr>
        <p:spPr bwMode="auto">
          <a:xfrm>
            <a:off x="4062413" y="3238500"/>
            <a:ext cx="720725" cy="277813"/>
          </a:xfrm>
          <a:prstGeom prst="rect">
            <a:avLst/>
          </a:prstGeom>
          <a:noFill/>
          <a:ln w="9525">
            <a:noFill/>
            <a:miter lim="800000"/>
            <a:headEnd/>
            <a:tailEnd/>
          </a:ln>
        </p:spPr>
        <p:txBody>
          <a:bodyPr wrap="none">
            <a:spAutoFit/>
          </a:bodyPr>
          <a:lstStyle/>
          <a:p>
            <a:r>
              <a:rPr lang="it-IT" sz="1200" b="1">
                <a:solidFill>
                  <a:srgbClr val="FF0000"/>
                </a:solidFill>
              </a:rPr>
              <a:t>cAMP</a:t>
            </a:r>
            <a:r>
              <a:rPr lang="it-IT" sz="1200">
                <a:cs typeface="Arial" charset="0"/>
              </a:rPr>
              <a:t>─</a:t>
            </a:r>
          </a:p>
        </p:txBody>
      </p:sp>
      <p:sp>
        <p:nvSpPr>
          <p:cNvPr id="18454" name="Line 77"/>
          <p:cNvSpPr>
            <a:spLocks noChangeShapeType="1"/>
          </p:cNvSpPr>
          <p:nvPr/>
        </p:nvSpPr>
        <p:spPr bwMode="auto">
          <a:xfrm flipV="1">
            <a:off x="5602288" y="2887663"/>
            <a:ext cx="431800" cy="342900"/>
          </a:xfrm>
          <a:prstGeom prst="line">
            <a:avLst/>
          </a:prstGeom>
          <a:noFill/>
          <a:ln w="9525">
            <a:solidFill>
              <a:schemeClr val="tx1"/>
            </a:solidFill>
            <a:round/>
            <a:headEnd/>
            <a:tailEnd type="triangle" w="med" len="med"/>
          </a:ln>
        </p:spPr>
        <p:txBody>
          <a:bodyPr/>
          <a:lstStyle/>
          <a:p>
            <a:endParaRPr lang="it-IT"/>
          </a:p>
        </p:txBody>
      </p:sp>
      <p:sp>
        <p:nvSpPr>
          <p:cNvPr id="18455" name="Text Box 78"/>
          <p:cNvSpPr txBox="1">
            <a:spLocks noChangeArrowheads="1"/>
          </p:cNvSpPr>
          <p:nvPr/>
        </p:nvSpPr>
        <p:spPr bwMode="auto">
          <a:xfrm>
            <a:off x="5962650" y="2544763"/>
            <a:ext cx="2697163" cy="523875"/>
          </a:xfrm>
          <a:prstGeom prst="rect">
            <a:avLst/>
          </a:prstGeom>
          <a:noFill/>
          <a:ln w="9525">
            <a:noFill/>
            <a:miter lim="800000"/>
            <a:headEnd/>
            <a:tailEnd/>
          </a:ln>
        </p:spPr>
        <p:txBody>
          <a:bodyPr wrap="none">
            <a:spAutoFit/>
          </a:bodyPr>
          <a:lstStyle/>
          <a:p>
            <a:r>
              <a:rPr lang="it-IT" sz="1400"/>
              <a:t>Fosforila Ser e Thr di specifiche</a:t>
            </a:r>
          </a:p>
          <a:p>
            <a:r>
              <a:rPr lang="it-IT" sz="1400"/>
              <a:t>Proteine regolandone l’attività</a:t>
            </a:r>
          </a:p>
        </p:txBody>
      </p:sp>
      <p:sp>
        <p:nvSpPr>
          <p:cNvPr id="18456" name="Line 79"/>
          <p:cNvSpPr>
            <a:spLocks noChangeShapeType="1"/>
          </p:cNvSpPr>
          <p:nvPr/>
        </p:nvSpPr>
        <p:spPr bwMode="auto">
          <a:xfrm>
            <a:off x="5699125" y="3429000"/>
            <a:ext cx="431800" cy="288925"/>
          </a:xfrm>
          <a:prstGeom prst="line">
            <a:avLst/>
          </a:prstGeom>
          <a:noFill/>
          <a:ln w="9525">
            <a:solidFill>
              <a:schemeClr val="tx1"/>
            </a:solidFill>
            <a:round/>
            <a:headEnd/>
            <a:tailEnd type="triangle" w="med" len="med"/>
          </a:ln>
        </p:spPr>
        <p:txBody>
          <a:bodyPr/>
          <a:lstStyle/>
          <a:p>
            <a:endParaRPr lang="it-IT"/>
          </a:p>
        </p:txBody>
      </p:sp>
      <p:sp>
        <p:nvSpPr>
          <p:cNvPr id="18457" name="Text Box 80"/>
          <p:cNvSpPr txBox="1">
            <a:spLocks noChangeArrowheads="1"/>
          </p:cNvSpPr>
          <p:nvPr/>
        </p:nvSpPr>
        <p:spPr bwMode="auto">
          <a:xfrm>
            <a:off x="5788025" y="3687763"/>
            <a:ext cx="3395663" cy="1168400"/>
          </a:xfrm>
          <a:prstGeom prst="rect">
            <a:avLst/>
          </a:prstGeom>
          <a:noFill/>
          <a:ln w="9525">
            <a:noFill/>
            <a:miter lim="800000"/>
            <a:headEnd/>
            <a:tailEnd/>
          </a:ln>
        </p:spPr>
        <p:txBody>
          <a:bodyPr wrap="none">
            <a:spAutoFit/>
          </a:bodyPr>
          <a:lstStyle/>
          <a:p>
            <a:pPr algn="ctr"/>
            <a:r>
              <a:rPr lang="it-IT" sz="1400"/>
              <a:t>Fosforila e attiva inibitori delle fosfatasi</a:t>
            </a:r>
          </a:p>
          <a:p>
            <a:pPr algn="ctr"/>
            <a:r>
              <a:rPr lang="it-IT" sz="1400">
                <a:sym typeface="Symbol" pitchFamily="18" charset="2"/>
              </a:rPr>
              <a:t></a:t>
            </a:r>
          </a:p>
          <a:p>
            <a:pPr algn="ctr"/>
            <a:r>
              <a:rPr lang="it-IT" sz="1400">
                <a:sym typeface="Symbol" pitchFamily="18" charset="2"/>
              </a:rPr>
              <a:t>Ridotta degradazione delle fosfoproteine</a:t>
            </a:r>
          </a:p>
          <a:p>
            <a:pPr algn="ctr"/>
            <a:r>
              <a:rPr lang="it-IT" sz="1400">
                <a:sym typeface="Symbol" pitchFamily="18" charset="2"/>
              </a:rPr>
              <a:t></a:t>
            </a:r>
          </a:p>
          <a:p>
            <a:pPr algn="ctr"/>
            <a:r>
              <a:rPr lang="it-IT" sz="1400">
                <a:sym typeface="Symbol" pitchFamily="18" charset="2"/>
              </a:rPr>
              <a:t>Amplificazione degli effetti del cAMP</a:t>
            </a:r>
          </a:p>
        </p:txBody>
      </p:sp>
      <p:grpSp>
        <p:nvGrpSpPr>
          <p:cNvPr id="18458" name="Group 85"/>
          <p:cNvGrpSpPr>
            <a:grpSpLocks/>
          </p:cNvGrpSpPr>
          <p:nvPr/>
        </p:nvGrpSpPr>
        <p:grpSpPr bwMode="auto">
          <a:xfrm>
            <a:off x="3276600" y="3914775"/>
            <a:ext cx="1462088" cy="1441450"/>
            <a:chOff x="1605" y="3288"/>
            <a:chExt cx="918" cy="1210"/>
          </a:xfrm>
        </p:grpSpPr>
        <p:sp>
          <p:nvSpPr>
            <p:cNvPr id="18462" name="Line 67"/>
            <p:cNvSpPr>
              <a:spLocks noChangeShapeType="1"/>
            </p:cNvSpPr>
            <p:nvPr/>
          </p:nvSpPr>
          <p:spPr bwMode="auto">
            <a:xfrm flipV="1">
              <a:off x="1605" y="3288"/>
              <a:ext cx="885" cy="544"/>
            </a:xfrm>
            <a:prstGeom prst="line">
              <a:avLst/>
            </a:prstGeom>
            <a:noFill/>
            <a:ln w="9525">
              <a:solidFill>
                <a:schemeClr val="tx1"/>
              </a:solidFill>
              <a:round/>
              <a:headEnd/>
              <a:tailEnd type="triangle" w="med" len="med"/>
            </a:ln>
          </p:spPr>
          <p:txBody>
            <a:bodyPr/>
            <a:lstStyle/>
            <a:p>
              <a:endParaRPr lang="it-IT"/>
            </a:p>
          </p:txBody>
        </p:sp>
        <p:sp>
          <p:nvSpPr>
            <p:cNvPr id="18463" name="Line 83"/>
            <p:cNvSpPr>
              <a:spLocks noChangeShapeType="1"/>
            </p:cNvSpPr>
            <p:nvPr/>
          </p:nvSpPr>
          <p:spPr bwMode="auto">
            <a:xfrm>
              <a:off x="1605" y="3832"/>
              <a:ext cx="918" cy="666"/>
            </a:xfrm>
            <a:prstGeom prst="line">
              <a:avLst/>
            </a:prstGeom>
            <a:noFill/>
            <a:ln w="9525">
              <a:solidFill>
                <a:schemeClr val="tx1"/>
              </a:solidFill>
              <a:round/>
              <a:headEnd/>
              <a:tailEnd type="triangle" w="med" len="med"/>
            </a:ln>
          </p:spPr>
          <p:txBody>
            <a:bodyPr/>
            <a:lstStyle/>
            <a:p>
              <a:endParaRPr lang="it-IT"/>
            </a:p>
          </p:txBody>
        </p:sp>
      </p:grpSp>
      <p:sp>
        <p:nvSpPr>
          <p:cNvPr id="18459" name="Text Box 84"/>
          <p:cNvSpPr txBox="1">
            <a:spLocks noChangeArrowheads="1"/>
          </p:cNvSpPr>
          <p:nvPr/>
        </p:nvSpPr>
        <p:spPr bwMode="auto">
          <a:xfrm>
            <a:off x="4325938" y="5427663"/>
            <a:ext cx="4246562" cy="738187"/>
          </a:xfrm>
          <a:prstGeom prst="rect">
            <a:avLst/>
          </a:prstGeom>
          <a:noFill/>
          <a:ln w="9525">
            <a:noFill/>
            <a:miter lim="800000"/>
            <a:headEnd/>
            <a:tailEnd/>
          </a:ln>
        </p:spPr>
        <p:txBody>
          <a:bodyPr wrap="none">
            <a:spAutoFit/>
          </a:bodyPr>
          <a:lstStyle/>
          <a:p>
            <a:pPr algn="ctr"/>
            <a:r>
              <a:rPr lang="it-IT" sz="1400"/>
              <a:t>In alcuni sistemi si lega a canali cationici attivandoli</a:t>
            </a:r>
          </a:p>
          <a:p>
            <a:pPr algn="ctr"/>
            <a:r>
              <a:rPr lang="it-IT" sz="1400">
                <a:sym typeface="Symbol" pitchFamily="18" charset="2"/>
              </a:rPr>
              <a:t></a:t>
            </a:r>
          </a:p>
          <a:p>
            <a:pPr algn="ctr"/>
            <a:r>
              <a:rPr lang="it-IT" sz="1400">
                <a:sym typeface="Symbol" pitchFamily="18" charset="2"/>
              </a:rPr>
              <a:t>Influsso di Na</a:t>
            </a:r>
            <a:r>
              <a:rPr lang="it-IT" sz="1400" baseline="30000">
                <a:sym typeface="Symbol" pitchFamily="18" charset="2"/>
              </a:rPr>
              <a:t>+</a:t>
            </a:r>
            <a:r>
              <a:rPr lang="it-IT" sz="1400">
                <a:sym typeface="Symbol" pitchFamily="18" charset="2"/>
              </a:rPr>
              <a:t> e Ca </a:t>
            </a:r>
            <a:r>
              <a:rPr lang="it-IT" sz="1400" baseline="30000">
                <a:sym typeface="Symbol" pitchFamily="18" charset="2"/>
              </a:rPr>
              <a:t>2+</a:t>
            </a:r>
            <a:r>
              <a:rPr lang="it-IT" sz="1400">
                <a:sym typeface="Symbol" pitchFamily="18" charset="2"/>
              </a:rPr>
              <a:t> nella cellula</a:t>
            </a:r>
          </a:p>
        </p:txBody>
      </p:sp>
      <p:sp>
        <p:nvSpPr>
          <p:cNvPr id="18460" name="CasellaDiTesto 67"/>
          <p:cNvSpPr txBox="1">
            <a:spLocks noChangeArrowheads="1"/>
          </p:cNvSpPr>
          <p:nvPr/>
        </p:nvSpPr>
        <p:spPr bwMode="auto">
          <a:xfrm>
            <a:off x="179388" y="3716338"/>
            <a:ext cx="611187" cy="307975"/>
          </a:xfrm>
          <a:prstGeom prst="rect">
            <a:avLst/>
          </a:prstGeom>
          <a:noFill/>
          <a:ln w="9525">
            <a:solidFill>
              <a:srgbClr val="4FFF4F"/>
            </a:solidFill>
            <a:miter lim="800000"/>
            <a:headEnd/>
            <a:tailEnd/>
          </a:ln>
        </p:spPr>
        <p:txBody>
          <a:bodyPr wrap="none">
            <a:spAutoFit/>
          </a:bodyPr>
          <a:lstStyle/>
          <a:p>
            <a:r>
              <a:rPr lang="it-IT" sz="1400">
                <a:solidFill>
                  <a:srgbClr val="4FFF4F"/>
                </a:solidFill>
                <a:latin typeface="Symbol" pitchFamily="18" charset="2"/>
              </a:rPr>
              <a:t>b</a:t>
            </a:r>
            <a:r>
              <a:rPr lang="it-IT" sz="1400">
                <a:solidFill>
                  <a:srgbClr val="4FFF4F"/>
                </a:solidFill>
              </a:rPr>
              <a:t>, D1</a:t>
            </a:r>
          </a:p>
        </p:txBody>
      </p:sp>
      <p:sp>
        <p:nvSpPr>
          <p:cNvPr id="18461" name="CasellaDiTesto 68"/>
          <p:cNvSpPr txBox="1">
            <a:spLocks noChangeArrowheads="1"/>
          </p:cNvSpPr>
          <p:nvPr/>
        </p:nvSpPr>
        <p:spPr bwMode="auto">
          <a:xfrm>
            <a:off x="3563938" y="3644900"/>
            <a:ext cx="717550" cy="307975"/>
          </a:xfrm>
          <a:prstGeom prst="rect">
            <a:avLst/>
          </a:prstGeom>
          <a:noFill/>
          <a:ln w="9525">
            <a:solidFill>
              <a:srgbClr val="4FFF4F"/>
            </a:solidFill>
            <a:miter lim="800000"/>
            <a:headEnd/>
            <a:tailEnd/>
          </a:ln>
        </p:spPr>
        <p:txBody>
          <a:bodyPr wrap="none">
            <a:spAutoFit/>
          </a:bodyPr>
          <a:lstStyle/>
          <a:p>
            <a:r>
              <a:rPr lang="it-IT" sz="1400">
                <a:solidFill>
                  <a:srgbClr val="4FFF4F"/>
                </a:solidFill>
                <a:latin typeface="Symbol" pitchFamily="18" charset="2"/>
              </a:rPr>
              <a:t>a2</a:t>
            </a:r>
            <a:r>
              <a:rPr lang="it-IT" sz="1400">
                <a:solidFill>
                  <a:srgbClr val="4FFF4F"/>
                </a:solidFill>
              </a:rPr>
              <a:t>, D2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457200" y="134938"/>
            <a:ext cx="8229600" cy="633412"/>
          </a:xfrm>
        </p:spPr>
        <p:txBody>
          <a:bodyPr/>
          <a:lstStyle/>
          <a:p>
            <a:pPr eaLnBrk="1" hangingPunct="1"/>
            <a:r>
              <a:rPr lang="it-IT" sz="2400" b="1" smtClean="0">
                <a:solidFill>
                  <a:srgbClr val="C00000"/>
                </a:solidFill>
              </a:rPr>
              <a:t>L’idrolisi dei fosfoinositidi</a:t>
            </a:r>
          </a:p>
        </p:txBody>
      </p:sp>
      <p:sp>
        <p:nvSpPr>
          <p:cNvPr id="19459" name="Text Box 5"/>
          <p:cNvSpPr txBox="1">
            <a:spLocks noChangeArrowheads="1"/>
          </p:cNvSpPr>
          <p:nvPr/>
        </p:nvSpPr>
        <p:spPr bwMode="auto">
          <a:xfrm>
            <a:off x="1547813" y="1116013"/>
            <a:ext cx="6337300" cy="368300"/>
          </a:xfrm>
          <a:prstGeom prst="rect">
            <a:avLst/>
          </a:prstGeom>
          <a:noFill/>
          <a:ln w="9525">
            <a:noFill/>
            <a:miter lim="800000"/>
            <a:headEnd/>
            <a:tailEnd/>
          </a:ln>
        </p:spPr>
        <p:txBody>
          <a:bodyPr>
            <a:spAutoFit/>
          </a:bodyPr>
          <a:lstStyle/>
          <a:p>
            <a:r>
              <a:rPr lang="it-IT"/>
              <a:t>AG + R </a:t>
            </a:r>
            <a:r>
              <a:rPr lang="it-IT">
                <a:cs typeface="Arial" charset="0"/>
              </a:rPr>
              <a:t>→ </a:t>
            </a:r>
            <a:r>
              <a:rPr lang="it-IT">
                <a:cs typeface="Arial" charset="0"/>
                <a:sym typeface="Symbol" pitchFamily="18" charset="2"/>
              </a:rPr>
              <a:t> prot Gq </a:t>
            </a:r>
            <a:r>
              <a:rPr lang="it-IT"/>
              <a:t>→ </a:t>
            </a:r>
            <a:r>
              <a:rPr lang="it-IT">
                <a:sym typeface="Symbol" pitchFamily="18" charset="2"/>
              </a:rPr>
              <a:t> </a:t>
            </a:r>
            <a:r>
              <a:rPr lang="it-IT" b="1">
                <a:sym typeface="Symbol" pitchFamily="18" charset="2"/>
              </a:rPr>
              <a:t>PLC</a:t>
            </a:r>
            <a:r>
              <a:rPr lang="it-IT">
                <a:sym typeface="Symbol" pitchFamily="18" charset="2"/>
              </a:rPr>
              <a:t> </a:t>
            </a:r>
            <a:r>
              <a:rPr lang="it-IT" sz="1600">
                <a:sym typeface="Symbol" pitchFamily="18" charset="2"/>
              </a:rPr>
              <a:t>(fosfodiesterasi)</a:t>
            </a:r>
          </a:p>
        </p:txBody>
      </p:sp>
      <p:sp>
        <p:nvSpPr>
          <p:cNvPr id="19460" name="Line 6"/>
          <p:cNvSpPr>
            <a:spLocks noChangeShapeType="1"/>
          </p:cNvSpPr>
          <p:nvPr/>
        </p:nvSpPr>
        <p:spPr bwMode="auto">
          <a:xfrm>
            <a:off x="4572000" y="1712913"/>
            <a:ext cx="0" cy="503237"/>
          </a:xfrm>
          <a:prstGeom prst="line">
            <a:avLst/>
          </a:prstGeom>
          <a:noFill/>
          <a:ln w="9525">
            <a:solidFill>
              <a:schemeClr val="tx1"/>
            </a:solidFill>
            <a:round/>
            <a:headEnd/>
            <a:tailEnd type="triangle" w="med" len="med"/>
          </a:ln>
        </p:spPr>
        <p:txBody>
          <a:bodyPr/>
          <a:lstStyle/>
          <a:p>
            <a:endParaRPr lang="it-IT"/>
          </a:p>
        </p:txBody>
      </p:sp>
      <p:sp>
        <p:nvSpPr>
          <p:cNvPr id="19461" name="Text Box 7"/>
          <p:cNvSpPr txBox="1">
            <a:spLocks noChangeArrowheads="1"/>
          </p:cNvSpPr>
          <p:nvPr/>
        </p:nvSpPr>
        <p:spPr bwMode="auto">
          <a:xfrm>
            <a:off x="3341688" y="2205038"/>
            <a:ext cx="2498725" cy="615950"/>
          </a:xfrm>
          <a:prstGeom prst="rect">
            <a:avLst/>
          </a:prstGeom>
          <a:noFill/>
          <a:ln w="9525">
            <a:noFill/>
            <a:miter lim="800000"/>
            <a:headEnd/>
            <a:tailEnd/>
          </a:ln>
        </p:spPr>
        <p:txBody>
          <a:bodyPr wrap="none">
            <a:spAutoFit/>
          </a:bodyPr>
          <a:lstStyle/>
          <a:p>
            <a:pPr algn="ctr"/>
            <a:r>
              <a:rPr lang="it-IT">
                <a:sym typeface="Symbol" pitchFamily="18" charset="2"/>
              </a:rPr>
              <a:t>idrolisi PIP</a:t>
            </a:r>
            <a:r>
              <a:rPr lang="it-IT" baseline="-25000">
                <a:sym typeface="Symbol" pitchFamily="18" charset="2"/>
              </a:rPr>
              <a:t>2</a:t>
            </a:r>
            <a:r>
              <a:rPr lang="it-IT">
                <a:sym typeface="Symbol" pitchFamily="18" charset="2"/>
              </a:rPr>
              <a:t> </a:t>
            </a:r>
          </a:p>
          <a:p>
            <a:pPr algn="ctr"/>
            <a:r>
              <a:rPr lang="it-IT" sz="1600">
                <a:sym typeface="Symbol" pitchFamily="18" charset="2"/>
              </a:rPr>
              <a:t>(fosfolipide di membrana)</a:t>
            </a:r>
            <a:endParaRPr lang="it-IT" sz="1600"/>
          </a:p>
        </p:txBody>
      </p:sp>
      <p:sp>
        <p:nvSpPr>
          <p:cNvPr id="19462" name="Line 8"/>
          <p:cNvSpPr>
            <a:spLocks noChangeShapeType="1"/>
          </p:cNvSpPr>
          <p:nvPr/>
        </p:nvSpPr>
        <p:spPr bwMode="auto">
          <a:xfrm flipH="1">
            <a:off x="2171700" y="2870200"/>
            <a:ext cx="2400300" cy="990600"/>
          </a:xfrm>
          <a:prstGeom prst="line">
            <a:avLst/>
          </a:prstGeom>
          <a:noFill/>
          <a:ln w="9525">
            <a:solidFill>
              <a:schemeClr val="tx1"/>
            </a:solidFill>
            <a:round/>
            <a:headEnd/>
            <a:tailEnd type="triangle" w="med" len="med"/>
          </a:ln>
        </p:spPr>
        <p:txBody>
          <a:bodyPr/>
          <a:lstStyle/>
          <a:p>
            <a:endParaRPr lang="it-IT"/>
          </a:p>
        </p:txBody>
      </p:sp>
      <p:sp>
        <p:nvSpPr>
          <p:cNvPr id="19463" name="Text Box 11"/>
          <p:cNvSpPr txBox="1">
            <a:spLocks noChangeArrowheads="1"/>
          </p:cNvSpPr>
          <p:nvPr/>
        </p:nvSpPr>
        <p:spPr bwMode="auto">
          <a:xfrm>
            <a:off x="95250" y="3970338"/>
            <a:ext cx="3803650" cy="1501775"/>
          </a:xfrm>
          <a:prstGeom prst="rect">
            <a:avLst/>
          </a:prstGeom>
          <a:noFill/>
          <a:ln w="9525">
            <a:noFill/>
            <a:miter lim="800000"/>
            <a:headEnd/>
            <a:tailEnd/>
          </a:ln>
        </p:spPr>
        <p:txBody>
          <a:bodyPr>
            <a:spAutoFit/>
          </a:bodyPr>
          <a:lstStyle/>
          <a:p>
            <a:pPr algn="ctr"/>
            <a:r>
              <a:rPr lang="it-IT" b="1"/>
              <a:t>IP</a:t>
            </a:r>
            <a:r>
              <a:rPr lang="it-IT" b="1" baseline="-25000"/>
              <a:t>3</a:t>
            </a:r>
          </a:p>
          <a:p>
            <a:pPr algn="ctr">
              <a:lnSpc>
                <a:spcPct val="60000"/>
              </a:lnSpc>
            </a:pPr>
            <a:endParaRPr lang="it-IT" sz="1600"/>
          </a:p>
          <a:p>
            <a:pPr algn="ctr"/>
            <a:r>
              <a:rPr lang="it-IT" sz="1600"/>
              <a:t>Liberato nel citoplasma</a:t>
            </a:r>
          </a:p>
          <a:p>
            <a:pPr algn="ctr"/>
            <a:r>
              <a:rPr lang="it-IT" sz="1600">
                <a:sym typeface="Symbol" pitchFamily="18" charset="2"/>
              </a:rPr>
              <a:t>interagisce con un recettore-canale mobilitando il Ca</a:t>
            </a:r>
            <a:r>
              <a:rPr lang="it-IT" sz="1600" baseline="30000">
                <a:sym typeface="Symbol" pitchFamily="18" charset="2"/>
              </a:rPr>
              <a:t>2+</a:t>
            </a:r>
            <a:r>
              <a:rPr lang="it-IT" sz="1600">
                <a:sym typeface="Symbol" pitchFamily="18" charset="2"/>
              </a:rPr>
              <a:t> da depositi intracellulari</a:t>
            </a:r>
          </a:p>
        </p:txBody>
      </p:sp>
      <p:sp>
        <p:nvSpPr>
          <p:cNvPr id="19464" name="Text Box 13"/>
          <p:cNvSpPr txBox="1">
            <a:spLocks noChangeArrowheads="1"/>
          </p:cNvSpPr>
          <p:nvPr/>
        </p:nvSpPr>
        <p:spPr bwMode="auto">
          <a:xfrm>
            <a:off x="4764088" y="4022725"/>
            <a:ext cx="4379912" cy="1009650"/>
          </a:xfrm>
          <a:prstGeom prst="rect">
            <a:avLst/>
          </a:prstGeom>
          <a:noFill/>
          <a:ln w="9525">
            <a:noFill/>
            <a:miter lim="800000"/>
            <a:headEnd/>
            <a:tailEnd/>
          </a:ln>
        </p:spPr>
        <p:txBody>
          <a:bodyPr>
            <a:spAutoFit/>
          </a:bodyPr>
          <a:lstStyle/>
          <a:p>
            <a:pPr algn="ctr"/>
            <a:r>
              <a:rPr lang="it-IT" b="1"/>
              <a:t>DAG</a:t>
            </a:r>
          </a:p>
          <a:p>
            <a:pPr algn="ctr">
              <a:lnSpc>
                <a:spcPct val="60000"/>
              </a:lnSpc>
            </a:pPr>
            <a:endParaRPr lang="it-IT" sz="1600"/>
          </a:p>
          <a:p>
            <a:pPr algn="ctr"/>
            <a:r>
              <a:rPr lang="it-IT" sz="1600"/>
              <a:t>Rimane legato alla membrana</a:t>
            </a:r>
          </a:p>
          <a:p>
            <a:pPr algn="ctr"/>
            <a:r>
              <a:rPr lang="it-IT" sz="1600">
                <a:sym typeface="Symbol" pitchFamily="18" charset="2"/>
              </a:rPr>
              <a:t> PKC (fosforila Ser e Thr di vari substrati)</a:t>
            </a:r>
          </a:p>
        </p:txBody>
      </p:sp>
      <p:sp>
        <p:nvSpPr>
          <p:cNvPr id="19465" name="Rectangle 14"/>
          <p:cNvSpPr>
            <a:spLocks noChangeArrowheads="1"/>
          </p:cNvSpPr>
          <p:nvPr/>
        </p:nvSpPr>
        <p:spPr bwMode="auto">
          <a:xfrm>
            <a:off x="1476375" y="1052513"/>
            <a:ext cx="4991100" cy="485775"/>
          </a:xfrm>
          <a:prstGeom prst="rect">
            <a:avLst/>
          </a:prstGeom>
          <a:noFill/>
          <a:ln w="9525">
            <a:solidFill>
              <a:schemeClr val="tx1"/>
            </a:solidFill>
            <a:miter lim="800000"/>
            <a:headEnd/>
            <a:tailEnd/>
          </a:ln>
        </p:spPr>
        <p:txBody>
          <a:bodyPr wrap="none" anchor="ctr"/>
          <a:lstStyle/>
          <a:p>
            <a:endParaRPr lang="it-IT"/>
          </a:p>
        </p:txBody>
      </p:sp>
      <p:sp>
        <p:nvSpPr>
          <p:cNvPr id="19466" name="Line 15"/>
          <p:cNvSpPr>
            <a:spLocks noChangeShapeType="1"/>
          </p:cNvSpPr>
          <p:nvPr/>
        </p:nvSpPr>
        <p:spPr bwMode="auto">
          <a:xfrm>
            <a:off x="4572000" y="2870200"/>
            <a:ext cx="2400300" cy="990600"/>
          </a:xfrm>
          <a:prstGeom prst="line">
            <a:avLst/>
          </a:prstGeom>
          <a:noFill/>
          <a:ln w="9525">
            <a:solidFill>
              <a:schemeClr val="tx1"/>
            </a:solidFill>
            <a:round/>
            <a:headEnd/>
            <a:tailEnd type="triangle" w="med" len="med"/>
          </a:ln>
        </p:spPr>
        <p:txBody>
          <a:bodyPr/>
          <a:lstStyle/>
          <a:p>
            <a:endParaRPr lang="it-IT"/>
          </a:p>
        </p:txBody>
      </p:sp>
      <p:sp>
        <p:nvSpPr>
          <p:cNvPr id="19467" name="CasellaDiTesto 10"/>
          <p:cNvSpPr txBox="1">
            <a:spLocks noChangeArrowheads="1"/>
          </p:cNvSpPr>
          <p:nvPr/>
        </p:nvSpPr>
        <p:spPr bwMode="auto">
          <a:xfrm>
            <a:off x="0" y="692150"/>
            <a:ext cx="2724150" cy="307975"/>
          </a:xfrm>
          <a:prstGeom prst="rect">
            <a:avLst/>
          </a:prstGeom>
          <a:noFill/>
          <a:ln w="9525">
            <a:solidFill>
              <a:srgbClr val="4FFF4F"/>
            </a:solidFill>
            <a:miter lim="800000"/>
            <a:headEnd/>
            <a:tailEnd/>
          </a:ln>
        </p:spPr>
        <p:txBody>
          <a:bodyPr wrap="none">
            <a:spAutoFit/>
          </a:bodyPr>
          <a:lstStyle/>
          <a:p>
            <a:r>
              <a:rPr lang="it-IT" sz="1400">
                <a:solidFill>
                  <a:srgbClr val="4FFF4F"/>
                </a:solidFill>
                <a:latin typeface="Symbol" pitchFamily="18" charset="2"/>
              </a:rPr>
              <a:t>a1</a:t>
            </a:r>
            <a:r>
              <a:rPr lang="it-IT" sz="1400">
                <a:solidFill>
                  <a:srgbClr val="4FFF4F"/>
                </a:solidFill>
              </a:rPr>
              <a:t>, 5-HT2, M1,3,5, ormoni e GF</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econd Messengers"/>
          <p:cNvPicPr>
            <a:picLocks noChangeAspect="1" noChangeArrowheads="1"/>
          </p:cNvPicPr>
          <p:nvPr/>
        </p:nvPicPr>
        <p:blipFill>
          <a:blip r:embed="rId2" cstate="print"/>
          <a:srcRect/>
          <a:stretch>
            <a:fillRect/>
          </a:stretch>
        </p:blipFill>
        <p:spPr bwMode="auto">
          <a:xfrm>
            <a:off x="468313" y="549275"/>
            <a:ext cx="8302625" cy="5445125"/>
          </a:xfrm>
          <a:prstGeom prst="rect">
            <a:avLst/>
          </a:prstGeom>
          <a:noFill/>
          <a:ln w="9525">
            <a:noFill/>
            <a:miter lim="800000"/>
            <a:headEnd/>
            <a:tailEnd/>
          </a:ln>
        </p:spPr>
      </p:pic>
      <p:sp>
        <p:nvSpPr>
          <p:cNvPr id="20483" name="CasellaDiTesto 2"/>
          <p:cNvSpPr txBox="1">
            <a:spLocks noChangeArrowheads="1"/>
          </p:cNvSpPr>
          <p:nvPr/>
        </p:nvSpPr>
        <p:spPr bwMode="auto">
          <a:xfrm>
            <a:off x="5148263" y="908050"/>
            <a:ext cx="325437" cy="400050"/>
          </a:xfrm>
          <a:prstGeom prst="rect">
            <a:avLst/>
          </a:prstGeom>
          <a:noFill/>
          <a:ln w="9525">
            <a:noFill/>
            <a:miter lim="800000"/>
            <a:headEnd/>
            <a:tailEnd/>
          </a:ln>
        </p:spPr>
        <p:txBody>
          <a:bodyPr wrap="none">
            <a:spAutoFit/>
          </a:bodyPr>
          <a:lstStyle/>
          <a:p>
            <a:r>
              <a:rPr lang="it-IT" sz="2000" b="1">
                <a:latin typeface="Symbol" pitchFamily="18" charset="2"/>
              </a:rPr>
              <a:t>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asellaDiTesto 3"/>
          <p:cNvSpPr txBox="1">
            <a:spLocks noChangeArrowheads="1"/>
          </p:cNvSpPr>
          <p:nvPr/>
        </p:nvSpPr>
        <p:spPr bwMode="auto">
          <a:xfrm>
            <a:off x="250825" y="404813"/>
            <a:ext cx="8893175" cy="1754187"/>
          </a:xfrm>
          <a:prstGeom prst="rect">
            <a:avLst/>
          </a:prstGeom>
          <a:noFill/>
          <a:ln w="9525">
            <a:noFill/>
            <a:miter lim="800000"/>
            <a:headEnd/>
            <a:tailEnd/>
          </a:ln>
        </p:spPr>
        <p:txBody>
          <a:bodyPr>
            <a:spAutoFit/>
          </a:bodyPr>
          <a:lstStyle/>
          <a:p>
            <a:r>
              <a:rPr lang="it-IT"/>
              <a:t>Circa l’80% degli ormoni e dei neurotrasmettitori noti agisce su GPCRs</a:t>
            </a:r>
          </a:p>
          <a:p>
            <a:endParaRPr lang="it-IT"/>
          </a:p>
          <a:p>
            <a:r>
              <a:rPr lang="it-IT"/>
              <a:t>I GPCRs rappresentano &gt; 50% dei target farmacologici</a:t>
            </a:r>
          </a:p>
          <a:p>
            <a:endParaRPr lang="it-IT"/>
          </a:p>
          <a:p>
            <a:r>
              <a:rPr lang="it-IT"/>
              <a:t>Si conoscono ca. 2000 GPCRs: rappresentano la 3° più grande famiglia di geni presenti nel genoma umano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107950" y="-26988"/>
            <a:ext cx="8913813" cy="4524376"/>
          </a:xfrm>
          <a:prstGeom prst="rect">
            <a:avLst/>
          </a:prstGeom>
          <a:noFill/>
          <a:ln w="9525">
            <a:noFill/>
            <a:miter lim="800000"/>
            <a:headEnd/>
            <a:tailEnd/>
          </a:ln>
          <a:effectLst/>
        </p:spPr>
        <p:txBody>
          <a:bodyPr>
            <a:spAutoFit/>
          </a:bodyPr>
          <a:lstStyle/>
          <a:p>
            <a:pPr algn="ctr">
              <a:lnSpc>
                <a:spcPct val="150000"/>
              </a:lnSpc>
              <a:defRPr/>
            </a:pPr>
            <a:r>
              <a:rPr lang="it-IT" sz="2200" b="1" u="sng" dirty="0">
                <a:solidFill>
                  <a:schemeClr val="accent6">
                    <a:lumMod val="60000"/>
                    <a:lumOff val="40000"/>
                  </a:schemeClr>
                </a:solidFill>
              </a:rPr>
              <a:t>Caratteristiche della </a:t>
            </a:r>
            <a:r>
              <a:rPr lang="it-IT" sz="2200" b="1" u="sng" dirty="0" err="1">
                <a:solidFill>
                  <a:schemeClr val="accent6">
                    <a:lumMod val="60000"/>
                    <a:lumOff val="40000"/>
                  </a:schemeClr>
                </a:solidFill>
              </a:rPr>
              <a:t>Fosfolipasi</a:t>
            </a:r>
            <a:r>
              <a:rPr lang="it-IT" sz="2200" b="1" u="sng" dirty="0">
                <a:solidFill>
                  <a:schemeClr val="accent6">
                    <a:lumMod val="60000"/>
                    <a:lumOff val="40000"/>
                  </a:schemeClr>
                </a:solidFill>
              </a:rPr>
              <a:t> C</a:t>
            </a:r>
          </a:p>
          <a:p>
            <a:pPr algn="ctr">
              <a:lnSpc>
                <a:spcPct val="70000"/>
              </a:lnSpc>
              <a:defRPr/>
            </a:pPr>
            <a:endParaRPr lang="it-IT" sz="2000" b="1" dirty="0"/>
          </a:p>
          <a:p>
            <a:pPr algn="just">
              <a:lnSpc>
                <a:spcPct val="190000"/>
              </a:lnSpc>
              <a:defRPr/>
            </a:pPr>
            <a:r>
              <a:rPr lang="it-IT" sz="1600" b="1" dirty="0"/>
              <a:t> </a:t>
            </a:r>
            <a:r>
              <a:rPr lang="it-IT" dirty="0"/>
              <a:t>- </a:t>
            </a:r>
            <a:r>
              <a:rPr lang="it-IT" b="1" i="1" u="sng" dirty="0"/>
              <a:t>Molteplici isoforme</a:t>
            </a:r>
            <a:r>
              <a:rPr lang="it-IT" dirty="0"/>
              <a:t> attivate da recettori diversi</a:t>
            </a:r>
          </a:p>
          <a:p>
            <a:pPr algn="just">
              <a:lnSpc>
                <a:spcPct val="190000"/>
              </a:lnSpc>
              <a:defRPr/>
            </a:pPr>
            <a:r>
              <a:rPr lang="it-IT" dirty="0"/>
              <a:t> </a:t>
            </a:r>
            <a:r>
              <a:rPr lang="it-IT" sz="1700" dirty="0"/>
              <a:t>- Diversi tipi: </a:t>
            </a:r>
            <a:r>
              <a:rPr lang="el-GR" sz="1700" dirty="0">
                <a:cs typeface="Arial" charset="0"/>
                <a:sym typeface="Symbol" pitchFamily="18" charset="2"/>
              </a:rPr>
              <a:t></a:t>
            </a:r>
            <a:r>
              <a:rPr lang="it-IT" sz="1700" dirty="0">
                <a:cs typeface="Arial" charset="0"/>
                <a:sym typeface="Symbol" pitchFamily="18" charset="2"/>
              </a:rPr>
              <a:t>, </a:t>
            </a:r>
            <a:r>
              <a:rPr lang="el-GR" sz="1700" dirty="0">
                <a:cs typeface="Arial" charset="0"/>
                <a:sym typeface="Symbol" pitchFamily="18" charset="2"/>
              </a:rPr>
              <a:t></a:t>
            </a:r>
            <a:r>
              <a:rPr lang="it-IT" sz="1700" dirty="0">
                <a:cs typeface="Arial" charset="0"/>
                <a:sym typeface="Symbol" pitchFamily="18" charset="2"/>
              </a:rPr>
              <a:t>, e </a:t>
            </a:r>
            <a:r>
              <a:rPr lang="el-GR" sz="1700" dirty="0">
                <a:cs typeface="Arial" charset="0"/>
                <a:sym typeface="Symbol" pitchFamily="18" charset="2"/>
              </a:rPr>
              <a:t></a:t>
            </a:r>
            <a:r>
              <a:rPr lang="it-IT" sz="1700" dirty="0">
                <a:cs typeface="Arial" charset="0"/>
                <a:sym typeface="Symbol" pitchFamily="18" charset="2"/>
              </a:rPr>
              <a:t> , etc. (≠ PM e </a:t>
            </a:r>
            <a:r>
              <a:rPr lang="it-IT" sz="1700" dirty="0" err="1">
                <a:cs typeface="Arial" charset="0"/>
                <a:sym typeface="Symbol" pitchFamily="18" charset="2"/>
              </a:rPr>
              <a:t>seq</a:t>
            </a:r>
            <a:r>
              <a:rPr lang="it-IT" sz="1700" dirty="0">
                <a:cs typeface="Arial" charset="0"/>
                <a:sym typeface="Symbol" pitchFamily="18" charset="2"/>
              </a:rPr>
              <a:t> </a:t>
            </a:r>
            <a:r>
              <a:rPr lang="it-IT" sz="1700" dirty="0" err="1">
                <a:cs typeface="Arial" charset="0"/>
                <a:sym typeface="Symbol" pitchFamily="18" charset="2"/>
              </a:rPr>
              <a:t>aa</a:t>
            </a:r>
            <a:r>
              <a:rPr lang="it-IT" sz="1700" dirty="0">
                <a:cs typeface="Arial" charset="0"/>
                <a:sym typeface="Symbol" pitchFamily="18" charset="2"/>
              </a:rPr>
              <a:t>, omologia di </a:t>
            </a:r>
            <a:r>
              <a:rPr lang="it-IT" sz="1700" dirty="0" err="1">
                <a:cs typeface="Arial" charset="0"/>
                <a:sym typeface="Symbol" pitchFamily="18" charset="2"/>
              </a:rPr>
              <a:t>seq</a:t>
            </a:r>
            <a:r>
              <a:rPr lang="it-IT" sz="1700" dirty="0">
                <a:cs typeface="Arial" charset="0"/>
                <a:sym typeface="Symbol" pitchFamily="18" charset="2"/>
              </a:rPr>
              <a:t> nelle regioni catalitiche </a:t>
            </a:r>
            <a:r>
              <a:rPr lang="it-IT" sz="1700" b="1" i="1" u="sng" dirty="0">
                <a:cs typeface="Arial" charset="0"/>
                <a:sym typeface="Symbol" pitchFamily="18" charset="2"/>
              </a:rPr>
              <a:t>X e Y</a:t>
            </a:r>
            <a:r>
              <a:rPr lang="it-IT" sz="1700" dirty="0">
                <a:cs typeface="Arial" charset="0"/>
                <a:sym typeface="Symbol" pitchFamily="18" charset="2"/>
              </a:rPr>
              <a:t>)</a:t>
            </a:r>
          </a:p>
          <a:p>
            <a:pPr algn="just">
              <a:defRPr/>
            </a:pPr>
            <a:r>
              <a:rPr lang="it-IT" sz="1700" dirty="0">
                <a:cs typeface="Arial" charset="0"/>
                <a:sym typeface="Symbol" pitchFamily="18" charset="2"/>
              </a:rPr>
              <a:t>           In </a:t>
            </a:r>
            <a:r>
              <a:rPr lang="el-GR" sz="1700" dirty="0">
                <a:sym typeface="Symbol" pitchFamily="18" charset="2"/>
              </a:rPr>
              <a:t></a:t>
            </a:r>
            <a:r>
              <a:rPr lang="it-IT" sz="1700" dirty="0">
                <a:sym typeface="Symbol" pitchFamily="18" charset="2"/>
              </a:rPr>
              <a:t> e </a:t>
            </a:r>
            <a:r>
              <a:rPr lang="el-GR" sz="1700" dirty="0">
                <a:sym typeface="Symbol" pitchFamily="18" charset="2"/>
              </a:rPr>
              <a:t></a:t>
            </a:r>
            <a:r>
              <a:rPr lang="it-IT" sz="1700" dirty="0">
                <a:sym typeface="Symbol" pitchFamily="18" charset="2"/>
              </a:rPr>
              <a:t> X e Y sono divise da una breve </a:t>
            </a:r>
            <a:r>
              <a:rPr lang="it-IT" sz="1700" dirty="0" err="1">
                <a:sym typeface="Symbol" pitchFamily="18" charset="2"/>
              </a:rPr>
              <a:t>seq</a:t>
            </a:r>
            <a:r>
              <a:rPr lang="it-IT" sz="1700" dirty="0">
                <a:sym typeface="Symbol" pitchFamily="18" charset="2"/>
              </a:rPr>
              <a:t> di </a:t>
            </a:r>
            <a:r>
              <a:rPr lang="it-IT" sz="1700" dirty="0" err="1">
                <a:sym typeface="Symbol" pitchFamily="18" charset="2"/>
              </a:rPr>
              <a:t>aa</a:t>
            </a:r>
            <a:endParaRPr lang="it-IT" sz="1700" dirty="0">
              <a:sym typeface="Symbol" pitchFamily="18" charset="2"/>
            </a:endParaRPr>
          </a:p>
          <a:p>
            <a:pPr algn="just">
              <a:defRPr/>
            </a:pPr>
            <a:r>
              <a:rPr lang="it-IT" sz="1700" dirty="0">
                <a:sym typeface="Symbol" pitchFamily="18" charset="2"/>
              </a:rPr>
              <a:t>           In </a:t>
            </a:r>
            <a:r>
              <a:rPr lang="el-GR" sz="1700" dirty="0">
                <a:sym typeface="Symbol" pitchFamily="18" charset="2"/>
              </a:rPr>
              <a:t></a:t>
            </a:r>
            <a:r>
              <a:rPr lang="it-IT" sz="1700" dirty="0">
                <a:sym typeface="Symbol" pitchFamily="18" charset="2"/>
              </a:rPr>
              <a:t> X e Y sono separate da sequenze SH2 e SH3 </a:t>
            </a:r>
            <a:r>
              <a:rPr lang="it-IT" sz="1700" dirty="0" err="1">
                <a:sym typeface="Symbol" pitchFamily="18" charset="2"/>
              </a:rPr>
              <a:t>imp</a:t>
            </a:r>
            <a:r>
              <a:rPr lang="it-IT" sz="1700" dirty="0">
                <a:sym typeface="Symbol" pitchFamily="18" charset="2"/>
              </a:rPr>
              <a:t> x l’attivazione dell’enzima</a:t>
            </a:r>
          </a:p>
          <a:p>
            <a:pPr algn="just">
              <a:defRPr/>
            </a:pPr>
            <a:endParaRPr lang="it-IT" dirty="0">
              <a:sym typeface="Symbol" pitchFamily="18" charset="2"/>
            </a:endParaRPr>
          </a:p>
          <a:p>
            <a:pPr algn="just">
              <a:lnSpc>
                <a:spcPct val="190000"/>
              </a:lnSpc>
              <a:defRPr/>
            </a:pPr>
            <a:r>
              <a:rPr lang="it-IT" dirty="0">
                <a:sym typeface="Symbol" pitchFamily="18" charset="2"/>
              </a:rPr>
              <a:t> - L’attività catalitica in vitro è </a:t>
            </a:r>
            <a:r>
              <a:rPr lang="it-IT" b="1" i="1" u="sng" dirty="0">
                <a:sym typeface="Symbol" pitchFamily="18" charset="2"/>
              </a:rPr>
              <a:t>calcio-dipendente</a:t>
            </a:r>
          </a:p>
          <a:p>
            <a:pPr algn="just">
              <a:lnSpc>
                <a:spcPct val="190000"/>
              </a:lnSpc>
              <a:defRPr/>
            </a:pPr>
            <a:endParaRPr lang="it-IT" b="1" i="1" u="sng" dirty="0">
              <a:sym typeface="Symbol" pitchFamily="18" charset="2"/>
            </a:endParaRPr>
          </a:p>
          <a:p>
            <a:pPr algn="just">
              <a:lnSpc>
                <a:spcPct val="190000"/>
              </a:lnSpc>
              <a:defRPr/>
            </a:pPr>
            <a:r>
              <a:rPr lang="it-IT" dirty="0">
                <a:sym typeface="Symbol" pitchFamily="18" charset="2"/>
              </a:rPr>
              <a:t> - Localizzate nel citoplasma </a:t>
            </a:r>
            <a:r>
              <a:rPr lang="it-IT" dirty="0">
                <a:cs typeface="Arial" charset="0"/>
                <a:sym typeface="Symbol" pitchFamily="18" charset="2"/>
              </a:rPr>
              <a:t>→ L’attivazione induce </a:t>
            </a:r>
            <a:r>
              <a:rPr lang="it-IT" b="1" i="1" u="sng" dirty="0" err="1">
                <a:cs typeface="Arial" charset="0"/>
                <a:sym typeface="Symbol" pitchFamily="18" charset="2"/>
              </a:rPr>
              <a:t>traslocazione</a:t>
            </a:r>
            <a:r>
              <a:rPr lang="it-IT" dirty="0">
                <a:cs typeface="Arial" charset="0"/>
                <a:sym typeface="Symbol" pitchFamily="18" charset="2"/>
              </a:rPr>
              <a:t> alla</a:t>
            </a:r>
          </a:p>
          <a:p>
            <a:pPr algn="just">
              <a:defRPr/>
            </a:pPr>
            <a:r>
              <a:rPr lang="it-IT" dirty="0">
                <a:cs typeface="Arial" charset="0"/>
                <a:sym typeface="Symbol" pitchFamily="18" charset="2"/>
              </a:rPr>
              <a:t>                                                  membrana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058863" y="908050"/>
            <a:ext cx="7126287" cy="5113338"/>
          </a:xfrm>
          <a:prstGeom prst="rect">
            <a:avLst/>
          </a:prstGeom>
          <a:noFill/>
          <a:ln w="9525">
            <a:noFill/>
            <a:miter lim="800000"/>
            <a:headEnd/>
            <a:tailEnd/>
          </a:ln>
        </p:spPr>
      </p:pic>
      <p:sp>
        <p:nvSpPr>
          <p:cNvPr id="22531" name="CasellaDiTesto 2"/>
          <p:cNvSpPr txBox="1">
            <a:spLocks noChangeArrowheads="1"/>
          </p:cNvSpPr>
          <p:nvPr/>
        </p:nvSpPr>
        <p:spPr bwMode="auto">
          <a:xfrm>
            <a:off x="8172450" y="3141663"/>
            <a:ext cx="792163" cy="738187"/>
          </a:xfrm>
          <a:prstGeom prst="rect">
            <a:avLst/>
          </a:prstGeom>
          <a:noFill/>
          <a:ln w="9525">
            <a:noFill/>
            <a:miter lim="800000"/>
            <a:headEnd/>
            <a:tailEnd/>
          </a:ln>
        </p:spPr>
        <p:txBody>
          <a:bodyPr wrap="none">
            <a:spAutoFit/>
          </a:bodyPr>
          <a:lstStyle/>
          <a:p>
            <a:r>
              <a:rPr lang="it-IT" sz="1400"/>
              <a:t>PDGF</a:t>
            </a:r>
          </a:p>
          <a:p>
            <a:r>
              <a:rPr lang="it-IT" sz="1400"/>
              <a:t>EGF</a:t>
            </a:r>
          </a:p>
          <a:p>
            <a:r>
              <a:rPr lang="it-IT" sz="1400"/>
              <a:t>insulina</a:t>
            </a:r>
          </a:p>
        </p:txBody>
      </p:sp>
      <p:cxnSp>
        <p:nvCxnSpPr>
          <p:cNvPr id="5" name="Connettore 2 4"/>
          <p:cNvCxnSpPr>
            <a:endCxn id="22531" idx="1"/>
          </p:cNvCxnSpPr>
          <p:nvPr/>
        </p:nvCxnSpPr>
        <p:spPr>
          <a:xfrm flipV="1">
            <a:off x="7956550" y="3509963"/>
            <a:ext cx="215900" cy="63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gure 6"/>
          <p:cNvPicPr>
            <a:picLocks noChangeAspect="1" noChangeArrowheads="1"/>
          </p:cNvPicPr>
          <p:nvPr/>
        </p:nvPicPr>
        <p:blipFill>
          <a:blip r:embed="rId2" cstate="print"/>
          <a:srcRect/>
          <a:stretch>
            <a:fillRect/>
          </a:stretch>
        </p:blipFill>
        <p:spPr bwMode="auto">
          <a:xfrm>
            <a:off x="1331913" y="260350"/>
            <a:ext cx="6624637" cy="4665663"/>
          </a:xfrm>
          <a:prstGeom prst="rect">
            <a:avLst/>
          </a:prstGeom>
          <a:noFill/>
          <a:ln w="9525">
            <a:noFill/>
            <a:miter lim="800000"/>
            <a:headEnd/>
            <a:tailEnd/>
          </a:ln>
        </p:spPr>
      </p:pic>
      <p:sp>
        <p:nvSpPr>
          <p:cNvPr id="21507" name="CasellaDiTesto 2"/>
          <p:cNvSpPr txBox="1">
            <a:spLocks noChangeArrowheads="1"/>
          </p:cNvSpPr>
          <p:nvPr/>
        </p:nvSpPr>
        <p:spPr bwMode="auto">
          <a:xfrm>
            <a:off x="0" y="4941888"/>
            <a:ext cx="9144000" cy="1938337"/>
          </a:xfrm>
          <a:prstGeom prst="rect">
            <a:avLst/>
          </a:prstGeom>
          <a:noFill/>
          <a:ln w="9525">
            <a:noFill/>
            <a:miter lim="800000"/>
            <a:headEnd/>
            <a:tailEnd/>
          </a:ln>
        </p:spPr>
        <p:txBody>
          <a:bodyPr>
            <a:spAutoFit/>
          </a:bodyPr>
          <a:lstStyle/>
          <a:p>
            <a:pPr>
              <a:defRPr/>
            </a:pPr>
            <a:r>
              <a:rPr lang="en-US" sz="1500" b="1" dirty="0"/>
              <a:t>Schematic structure of mouse </a:t>
            </a:r>
            <a:r>
              <a:rPr lang="en-US" sz="1500" b="1" dirty="0" err="1"/>
              <a:t>phospholipase</a:t>
            </a:r>
            <a:r>
              <a:rPr lang="en-US" sz="1500" b="1" dirty="0"/>
              <a:t> C </a:t>
            </a:r>
            <a:r>
              <a:rPr lang="en-US" sz="1500" b="1" dirty="0" err="1"/>
              <a:t>isozymes</a:t>
            </a:r>
            <a:r>
              <a:rPr lang="en-US" sz="1500" dirty="0"/>
              <a:t>. Representative </a:t>
            </a:r>
            <a:r>
              <a:rPr lang="en-US" sz="1500" dirty="0" err="1"/>
              <a:t>isoforms</a:t>
            </a:r>
            <a:r>
              <a:rPr lang="en-US" sz="1500" dirty="0"/>
              <a:t> of each class of mouse </a:t>
            </a:r>
            <a:r>
              <a:rPr lang="en-US" sz="1500" dirty="0" err="1"/>
              <a:t>phospholipase</a:t>
            </a:r>
            <a:r>
              <a:rPr lang="en-US" sz="1500" dirty="0"/>
              <a:t> C with positions of the </a:t>
            </a:r>
            <a:r>
              <a:rPr lang="en-US" sz="1500" dirty="0" err="1"/>
              <a:t>pleckstrin</a:t>
            </a:r>
            <a:r>
              <a:rPr lang="en-US" sz="1500" dirty="0"/>
              <a:t> homology (PH) domain, EF-hand motif (EF), </a:t>
            </a:r>
            <a:r>
              <a:rPr lang="en-US" sz="1500" b="1" dirty="0">
                <a:solidFill>
                  <a:srgbClr val="FF0000"/>
                </a:solidFill>
                <a:effectLst>
                  <a:outerShdw blurRad="38100" dist="38100" dir="2700000" algn="tl">
                    <a:srgbClr val="000000">
                      <a:alpha val="43137"/>
                    </a:srgbClr>
                  </a:outerShdw>
                </a:effectLst>
              </a:rPr>
              <a:t>catalytic X and Y domain</a:t>
            </a:r>
            <a:r>
              <a:rPr lang="en-US" sz="1500" dirty="0"/>
              <a:t>, and Ca</a:t>
            </a:r>
            <a:r>
              <a:rPr lang="en-US" sz="1500" baseline="30000" dirty="0"/>
              <a:t>2+</a:t>
            </a:r>
            <a:r>
              <a:rPr lang="en-US" sz="1500" dirty="0"/>
              <a:t>-dependent </a:t>
            </a:r>
            <a:r>
              <a:rPr lang="en-US" sz="1500" dirty="0" err="1"/>
              <a:t>phospholipid</a:t>
            </a:r>
            <a:r>
              <a:rPr lang="en-US" sz="1500" dirty="0"/>
              <a:t> binding domain (C2) domain are shown. In </a:t>
            </a:r>
            <a:r>
              <a:rPr lang="en-US" sz="1500" dirty="0" err="1"/>
              <a:t>phospholipase</a:t>
            </a:r>
            <a:r>
              <a:rPr lang="en-US" sz="1500" dirty="0"/>
              <a:t> C-γ1a, two SH2, one SH3 and a split PH domain are indicated in aqua, light blue, and green, respectively. In </a:t>
            </a:r>
            <a:r>
              <a:rPr lang="en-US" sz="1500" dirty="0" err="1"/>
              <a:t>phospholipase</a:t>
            </a:r>
            <a:r>
              <a:rPr lang="en-US" sz="1500" dirty="0"/>
              <a:t> C-ε1a, </a:t>
            </a:r>
            <a:r>
              <a:rPr lang="en-US" sz="1500" dirty="0" err="1"/>
              <a:t>RasGEF</a:t>
            </a:r>
            <a:r>
              <a:rPr lang="en-US" sz="1500" dirty="0"/>
              <a:t>, RA1 &amp; 2 are indicated by pink and orange, respectively. The number of amino acid residues for each </a:t>
            </a:r>
            <a:r>
              <a:rPr lang="en-US" sz="1500" dirty="0" err="1"/>
              <a:t>isozyme</a:t>
            </a:r>
            <a:r>
              <a:rPr lang="en-US" sz="1500" dirty="0"/>
              <a:t> is indicated to the right. C2, Ca</a:t>
            </a:r>
            <a:r>
              <a:rPr lang="en-US" sz="1500" baseline="30000" dirty="0"/>
              <a:t>2+</a:t>
            </a:r>
            <a:r>
              <a:rPr lang="en-US" sz="1500" dirty="0"/>
              <a:t>-dependent </a:t>
            </a:r>
            <a:r>
              <a:rPr lang="en-US" sz="1500" dirty="0" err="1"/>
              <a:t>phospholipid</a:t>
            </a:r>
            <a:r>
              <a:rPr lang="en-US" sz="1500" dirty="0"/>
              <a:t> binding domain; EF, EF-hand motif; PH, </a:t>
            </a:r>
            <a:r>
              <a:rPr lang="en-US" sz="1500" dirty="0" err="1"/>
              <a:t>pleckstrin</a:t>
            </a:r>
            <a:r>
              <a:rPr lang="en-US" sz="1500" dirty="0"/>
              <a:t> homology domain; </a:t>
            </a:r>
            <a:r>
              <a:rPr lang="en-US" sz="1500" dirty="0" err="1"/>
              <a:t>Ras</a:t>
            </a:r>
            <a:r>
              <a:rPr lang="en-US" sz="1500" dirty="0"/>
              <a:t> GEF, </a:t>
            </a:r>
            <a:r>
              <a:rPr lang="en-US" sz="1500" dirty="0" err="1"/>
              <a:t>Ras</a:t>
            </a:r>
            <a:r>
              <a:rPr lang="en-US" sz="1500" dirty="0"/>
              <a:t> guanine nucleotide exchange factor; SH, </a:t>
            </a:r>
            <a:r>
              <a:rPr lang="en-US" sz="1500" dirty="0" err="1"/>
              <a:t>Src</a:t>
            </a:r>
            <a:r>
              <a:rPr lang="en-US" sz="1500" dirty="0"/>
              <a:t> homology. </a:t>
            </a:r>
            <a:endParaRPr lang="it-IT" sz="15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107950" y="-26988"/>
            <a:ext cx="8913813" cy="5440363"/>
          </a:xfrm>
          <a:prstGeom prst="rect">
            <a:avLst/>
          </a:prstGeom>
          <a:noFill/>
          <a:ln w="9525">
            <a:noFill/>
            <a:miter lim="800000"/>
            <a:headEnd/>
            <a:tailEnd/>
          </a:ln>
          <a:effectLst/>
        </p:spPr>
        <p:txBody>
          <a:bodyPr>
            <a:spAutoFit/>
          </a:bodyPr>
          <a:lstStyle/>
          <a:p>
            <a:pPr algn="ctr">
              <a:lnSpc>
                <a:spcPct val="150000"/>
              </a:lnSpc>
              <a:defRPr/>
            </a:pPr>
            <a:r>
              <a:rPr lang="it-IT" sz="2200" b="1" u="sng" dirty="0">
                <a:solidFill>
                  <a:schemeClr val="accent6">
                    <a:lumMod val="60000"/>
                    <a:lumOff val="40000"/>
                  </a:schemeClr>
                </a:solidFill>
              </a:rPr>
              <a:t>Meccanismi di attivazione della </a:t>
            </a:r>
            <a:r>
              <a:rPr lang="it-IT" sz="2200" b="1" u="sng" dirty="0" err="1">
                <a:solidFill>
                  <a:schemeClr val="accent6">
                    <a:lumMod val="60000"/>
                    <a:lumOff val="40000"/>
                  </a:schemeClr>
                </a:solidFill>
              </a:rPr>
              <a:t>Fosfolipasi</a:t>
            </a:r>
            <a:r>
              <a:rPr lang="it-IT" sz="2200" b="1" u="sng" dirty="0">
                <a:solidFill>
                  <a:schemeClr val="accent6">
                    <a:lumMod val="60000"/>
                    <a:lumOff val="40000"/>
                  </a:schemeClr>
                </a:solidFill>
              </a:rPr>
              <a:t> C</a:t>
            </a:r>
          </a:p>
          <a:p>
            <a:pPr algn="ctr">
              <a:lnSpc>
                <a:spcPct val="70000"/>
              </a:lnSpc>
              <a:defRPr/>
            </a:pPr>
            <a:endParaRPr lang="it-IT" sz="2000" b="1" dirty="0"/>
          </a:p>
          <a:p>
            <a:pPr algn="just">
              <a:lnSpc>
                <a:spcPct val="190000"/>
              </a:lnSpc>
              <a:defRPr/>
            </a:pPr>
            <a:r>
              <a:rPr lang="it-IT" dirty="0">
                <a:cs typeface="Arial" charset="0"/>
                <a:sym typeface="Symbol" pitchFamily="18" charset="2"/>
              </a:rPr>
              <a:t>- Due meccanismi di attivazione:</a:t>
            </a:r>
          </a:p>
          <a:p>
            <a:pPr algn="just">
              <a:lnSpc>
                <a:spcPct val="140000"/>
              </a:lnSpc>
              <a:defRPr/>
            </a:pPr>
            <a:r>
              <a:rPr lang="it-IT" dirty="0">
                <a:cs typeface="Arial" charset="0"/>
                <a:sym typeface="Symbol" pitchFamily="18" charset="2"/>
              </a:rPr>
              <a:t>               1) Legame di </a:t>
            </a:r>
            <a:r>
              <a:rPr lang="it-IT" b="1" i="1" u="sng" dirty="0">
                <a:cs typeface="Arial" charset="0"/>
                <a:sym typeface="Symbol" pitchFamily="18" charset="2"/>
              </a:rPr>
              <a:t></a:t>
            </a:r>
            <a:r>
              <a:rPr lang="it-IT" b="1" i="1" u="sng" baseline="-25000" dirty="0">
                <a:cs typeface="Arial" charset="0"/>
                <a:sym typeface="Symbol" pitchFamily="18" charset="2"/>
              </a:rPr>
              <a:t>q</a:t>
            </a:r>
            <a:r>
              <a:rPr lang="it-IT" dirty="0">
                <a:cs typeface="Arial" charset="0"/>
                <a:sym typeface="Symbol" pitchFamily="18" charset="2"/>
              </a:rPr>
              <a:t> alla regione </a:t>
            </a:r>
            <a:r>
              <a:rPr lang="it-IT" dirty="0" err="1">
                <a:cs typeface="Arial" charset="0"/>
                <a:sym typeface="Symbol" pitchFamily="18" charset="2"/>
              </a:rPr>
              <a:t>C-terminale</a:t>
            </a:r>
            <a:r>
              <a:rPr lang="it-IT" dirty="0">
                <a:cs typeface="Arial" charset="0"/>
                <a:sym typeface="Symbol" pitchFamily="18" charset="2"/>
              </a:rPr>
              <a:t> di PLC (C</a:t>
            </a:r>
            <a:r>
              <a:rPr lang="it-IT" baseline="-25000" dirty="0">
                <a:cs typeface="Arial" charset="0"/>
                <a:sym typeface="Symbol" pitchFamily="18" charset="2"/>
              </a:rPr>
              <a:t>2</a:t>
            </a:r>
            <a:r>
              <a:rPr lang="it-IT" dirty="0">
                <a:cs typeface="Arial" charset="0"/>
                <a:sym typeface="Symbol" pitchFamily="18" charset="2"/>
              </a:rPr>
              <a:t> può</a:t>
            </a:r>
          </a:p>
          <a:p>
            <a:pPr algn="just">
              <a:lnSpc>
                <a:spcPct val="140000"/>
              </a:lnSpc>
              <a:defRPr/>
            </a:pPr>
            <a:r>
              <a:rPr lang="it-IT" dirty="0">
                <a:cs typeface="Arial" charset="0"/>
                <a:sym typeface="Symbol" pitchFamily="18" charset="2"/>
              </a:rPr>
              <a:t>                 essere attivata anche dal complesso </a:t>
            </a:r>
            <a:r>
              <a:rPr lang="it-IT" b="1" i="1" u="sng" dirty="0">
                <a:cs typeface="Arial" charset="0"/>
                <a:sym typeface="Symbol" pitchFamily="18" charset="2"/>
              </a:rPr>
              <a:t> </a:t>
            </a:r>
            <a:r>
              <a:rPr lang="it-IT" dirty="0">
                <a:cs typeface="Arial" charset="0"/>
                <a:sym typeface="Symbol" pitchFamily="18" charset="2"/>
              </a:rPr>
              <a:t> di </a:t>
            </a:r>
            <a:r>
              <a:rPr lang="it-IT" dirty="0" err="1">
                <a:cs typeface="Arial" charset="0"/>
                <a:sym typeface="Symbol" pitchFamily="18" charset="2"/>
              </a:rPr>
              <a:t>prot</a:t>
            </a:r>
            <a:r>
              <a:rPr lang="it-IT" dirty="0">
                <a:cs typeface="Arial" charset="0"/>
                <a:sym typeface="Symbol" pitchFamily="18" charset="2"/>
              </a:rPr>
              <a:t> G </a:t>
            </a:r>
            <a:r>
              <a:rPr lang="it-IT" dirty="0">
                <a:sym typeface="Symbol" pitchFamily="18" charset="2"/>
              </a:rPr>
              <a:t>≠ da </a:t>
            </a:r>
            <a:r>
              <a:rPr lang="it-IT" dirty="0" err="1">
                <a:sym typeface="Symbol" pitchFamily="18" charset="2"/>
              </a:rPr>
              <a:t>G</a:t>
            </a:r>
            <a:r>
              <a:rPr lang="it-IT" baseline="-25000" dirty="0" err="1">
                <a:sym typeface="Symbol" pitchFamily="18" charset="2"/>
              </a:rPr>
              <a:t>q</a:t>
            </a:r>
            <a:r>
              <a:rPr lang="it-IT" dirty="0">
                <a:sym typeface="Symbol" pitchFamily="18" charset="2"/>
              </a:rPr>
              <a:t>)</a:t>
            </a:r>
          </a:p>
          <a:p>
            <a:pPr algn="just">
              <a:lnSpc>
                <a:spcPct val="140000"/>
              </a:lnSpc>
              <a:defRPr/>
            </a:pPr>
            <a:r>
              <a:rPr lang="it-IT" dirty="0">
                <a:sym typeface="Symbol" pitchFamily="18" charset="2"/>
              </a:rPr>
              <a:t>              </a:t>
            </a:r>
          </a:p>
          <a:p>
            <a:pPr algn="just">
              <a:lnSpc>
                <a:spcPct val="140000"/>
              </a:lnSpc>
              <a:defRPr/>
            </a:pPr>
            <a:r>
              <a:rPr lang="it-IT" dirty="0">
                <a:sym typeface="Symbol" pitchFamily="18" charset="2"/>
              </a:rPr>
              <a:t>                 2) La PLC</a:t>
            </a:r>
            <a:r>
              <a:rPr lang="el-GR" dirty="0">
                <a:sym typeface="Symbol" pitchFamily="18" charset="2"/>
              </a:rPr>
              <a:t></a:t>
            </a:r>
            <a:r>
              <a:rPr lang="it-IT" dirty="0">
                <a:sym typeface="Symbol" pitchFamily="18" charset="2"/>
              </a:rPr>
              <a:t> è attivata dai recettori per i fattori di crescita (PDGF,</a:t>
            </a:r>
          </a:p>
          <a:p>
            <a:pPr algn="just">
              <a:lnSpc>
                <a:spcPct val="140000"/>
              </a:lnSpc>
              <a:defRPr/>
            </a:pPr>
            <a:r>
              <a:rPr lang="it-IT" dirty="0">
                <a:sym typeface="Symbol" pitchFamily="18" charset="2"/>
              </a:rPr>
              <a:t>                 EGF, FGF) dotati di attività </a:t>
            </a:r>
            <a:r>
              <a:rPr lang="it-IT" b="1" i="1" u="sng" dirty="0" err="1">
                <a:sym typeface="Symbol" pitchFamily="18" charset="2"/>
              </a:rPr>
              <a:t>Tyr-chinasica</a:t>
            </a:r>
            <a:r>
              <a:rPr lang="it-IT" dirty="0">
                <a:sym typeface="Symbol" pitchFamily="18" charset="2"/>
              </a:rPr>
              <a:t> intrinseca:  </a:t>
            </a:r>
            <a:r>
              <a:rPr lang="it-IT" dirty="0" err="1">
                <a:sym typeface="Symbol" pitchFamily="18" charset="2"/>
              </a:rPr>
              <a:t>rec</a:t>
            </a:r>
            <a:endParaRPr lang="it-IT" dirty="0">
              <a:sym typeface="Symbol" pitchFamily="18" charset="2"/>
            </a:endParaRPr>
          </a:p>
          <a:p>
            <a:pPr algn="just">
              <a:lnSpc>
                <a:spcPct val="140000"/>
              </a:lnSpc>
              <a:defRPr/>
            </a:pPr>
            <a:r>
              <a:rPr lang="it-IT" dirty="0">
                <a:sym typeface="Symbol" pitchFamily="18" charset="2"/>
              </a:rPr>
              <a:t>                 </a:t>
            </a:r>
            <a:r>
              <a:rPr lang="it-IT" dirty="0">
                <a:cs typeface="Arial" charset="0"/>
                <a:sym typeface="Symbol" pitchFamily="18" charset="2"/>
              </a:rPr>
              <a:t>→ </a:t>
            </a:r>
            <a:r>
              <a:rPr lang="it-IT" dirty="0" err="1">
                <a:cs typeface="Arial" charset="0"/>
                <a:sym typeface="Symbol" pitchFamily="18" charset="2"/>
              </a:rPr>
              <a:t>autofosforilazione</a:t>
            </a:r>
            <a:r>
              <a:rPr lang="it-IT" dirty="0">
                <a:cs typeface="Arial" charset="0"/>
                <a:sym typeface="Symbol" pitchFamily="18" charset="2"/>
              </a:rPr>
              <a:t> → </a:t>
            </a:r>
            <a:r>
              <a:rPr lang="it-IT" dirty="0" err="1">
                <a:cs typeface="Arial" charset="0"/>
                <a:sym typeface="Symbol" pitchFamily="18" charset="2"/>
              </a:rPr>
              <a:t>Tyr-P</a:t>
            </a:r>
            <a:r>
              <a:rPr lang="it-IT" dirty="0">
                <a:cs typeface="Arial" charset="0"/>
                <a:sym typeface="Symbol" pitchFamily="18" charset="2"/>
              </a:rPr>
              <a:t> si lega ad una sequenza</a:t>
            </a:r>
          </a:p>
          <a:p>
            <a:pPr algn="just">
              <a:lnSpc>
                <a:spcPct val="140000"/>
              </a:lnSpc>
              <a:defRPr/>
            </a:pPr>
            <a:r>
              <a:rPr lang="it-IT" dirty="0">
                <a:cs typeface="Arial" charset="0"/>
                <a:sym typeface="Symbol" pitchFamily="18" charset="2"/>
              </a:rPr>
              <a:t>                 specifica di SH2 della PLC</a:t>
            </a:r>
            <a:r>
              <a:rPr lang="el-GR" dirty="0">
                <a:sym typeface="Symbol" pitchFamily="18" charset="2"/>
              </a:rPr>
              <a:t></a:t>
            </a:r>
            <a:r>
              <a:rPr lang="it-IT" dirty="0">
                <a:sym typeface="Symbol" pitchFamily="18" charset="2"/>
              </a:rPr>
              <a:t> </a:t>
            </a:r>
            <a:r>
              <a:rPr lang="it-IT" dirty="0">
                <a:cs typeface="Arial" charset="0"/>
                <a:sym typeface="Symbol" pitchFamily="18" charset="2"/>
              </a:rPr>
              <a:t>→ </a:t>
            </a:r>
            <a:r>
              <a:rPr lang="it-IT" dirty="0" err="1">
                <a:sym typeface="Symbol" pitchFamily="18" charset="2"/>
              </a:rPr>
              <a:t>PLC</a:t>
            </a:r>
            <a:r>
              <a:rPr lang="el-GR" dirty="0">
                <a:sym typeface="Symbol" pitchFamily="18" charset="2"/>
              </a:rPr>
              <a:t></a:t>
            </a:r>
            <a:r>
              <a:rPr lang="it-IT" dirty="0">
                <a:sym typeface="Symbol" pitchFamily="18" charset="2"/>
              </a:rPr>
              <a:t> si associa al recettore</a:t>
            </a:r>
          </a:p>
          <a:p>
            <a:pPr algn="just">
              <a:lnSpc>
                <a:spcPct val="140000"/>
              </a:lnSpc>
              <a:defRPr/>
            </a:pPr>
            <a:r>
              <a:rPr lang="it-IT" dirty="0">
                <a:sym typeface="Symbol" pitchFamily="18" charset="2"/>
              </a:rPr>
              <a:t>                 traslocando alla membrana </a:t>
            </a:r>
            <a:r>
              <a:rPr lang="it-IT" dirty="0">
                <a:cs typeface="Arial" charset="0"/>
                <a:sym typeface="Symbol" pitchFamily="18" charset="2"/>
              </a:rPr>
              <a:t>→ </a:t>
            </a:r>
            <a:r>
              <a:rPr lang="it-IT" dirty="0" err="1">
                <a:cs typeface="Arial" charset="0"/>
                <a:sym typeface="Symbol" pitchFamily="18" charset="2"/>
              </a:rPr>
              <a:t>Tyr-fosforilazione</a:t>
            </a:r>
            <a:r>
              <a:rPr lang="it-IT" dirty="0">
                <a:cs typeface="Arial" charset="0"/>
                <a:sym typeface="Symbol" pitchFamily="18" charset="2"/>
              </a:rPr>
              <a:t> di </a:t>
            </a:r>
            <a:r>
              <a:rPr lang="it-IT" dirty="0">
                <a:sym typeface="Symbol" pitchFamily="18" charset="2"/>
              </a:rPr>
              <a:t>PLC</a:t>
            </a:r>
            <a:r>
              <a:rPr lang="el-GR" dirty="0">
                <a:sym typeface="Symbol" pitchFamily="18" charset="2"/>
              </a:rPr>
              <a:t></a:t>
            </a:r>
            <a:r>
              <a:rPr lang="it-IT" dirty="0">
                <a:sym typeface="Symbol" pitchFamily="18" charset="2"/>
              </a:rPr>
              <a:t> </a:t>
            </a:r>
            <a:r>
              <a:rPr lang="it-IT" dirty="0">
                <a:cs typeface="Arial" charset="0"/>
                <a:sym typeface="Symbol" pitchFamily="18" charset="2"/>
              </a:rPr>
              <a:t>→</a:t>
            </a:r>
          </a:p>
          <a:p>
            <a:pPr algn="just">
              <a:lnSpc>
                <a:spcPct val="120000"/>
              </a:lnSpc>
              <a:defRPr/>
            </a:pPr>
            <a:r>
              <a:rPr lang="it-IT" dirty="0">
                <a:cs typeface="Arial" charset="0"/>
                <a:sym typeface="Symbol" pitchFamily="18" charset="2"/>
              </a:rPr>
              <a:t>                 cambiamento conformazionale che porta SH3 ad interagire</a:t>
            </a:r>
          </a:p>
          <a:p>
            <a:pPr algn="just">
              <a:lnSpc>
                <a:spcPct val="120000"/>
              </a:lnSpc>
              <a:defRPr/>
            </a:pPr>
            <a:r>
              <a:rPr lang="it-IT" dirty="0">
                <a:cs typeface="Arial" charset="0"/>
                <a:sym typeface="Symbol" pitchFamily="18" charset="2"/>
              </a:rPr>
              <a:t>                 con la membrana → i siti catalitici X e Y vengono esposti ai</a:t>
            </a:r>
          </a:p>
          <a:p>
            <a:pPr algn="just">
              <a:lnSpc>
                <a:spcPct val="120000"/>
              </a:lnSpc>
              <a:defRPr/>
            </a:pPr>
            <a:r>
              <a:rPr lang="it-IT" dirty="0">
                <a:cs typeface="Arial" charset="0"/>
                <a:sym typeface="Symbol" pitchFamily="18" charset="2"/>
              </a:rPr>
              <a:t>                 substrati dell’enzima che sono i </a:t>
            </a:r>
            <a:r>
              <a:rPr lang="it-IT" dirty="0" err="1">
                <a:cs typeface="Arial" charset="0"/>
                <a:sym typeface="Symbol" pitchFamily="18" charset="2"/>
              </a:rPr>
              <a:t>fosfoinositidi</a:t>
            </a:r>
            <a:r>
              <a:rPr lang="it-IT" dirty="0">
                <a:cs typeface="Arial" charset="0"/>
                <a:sym typeface="Symbol" pitchFamily="18" charset="2"/>
              </a:rPr>
              <a:t> di membrana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2290763" y="115888"/>
            <a:ext cx="4586287" cy="427037"/>
          </a:xfrm>
          <a:prstGeom prst="rect">
            <a:avLst/>
          </a:prstGeom>
          <a:noFill/>
          <a:ln w="9525">
            <a:noFill/>
            <a:miter lim="800000"/>
            <a:headEnd/>
            <a:tailEnd/>
          </a:ln>
          <a:effectLst/>
        </p:spPr>
        <p:txBody>
          <a:bodyPr wrap="none">
            <a:spAutoFit/>
          </a:bodyPr>
          <a:lstStyle/>
          <a:p>
            <a:pPr algn="ctr">
              <a:defRPr/>
            </a:pPr>
            <a:r>
              <a:rPr lang="it-IT" sz="2200" b="1" u="sng" dirty="0">
                <a:solidFill>
                  <a:schemeClr val="accent6">
                    <a:lumMod val="60000"/>
                    <a:lumOff val="40000"/>
                  </a:schemeClr>
                </a:solidFill>
              </a:rPr>
              <a:t>Caratteristiche del </a:t>
            </a:r>
            <a:r>
              <a:rPr lang="it-IT" sz="2200" b="1" u="sng" dirty="0" err="1">
                <a:solidFill>
                  <a:schemeClr val="accent6">
                    <a:lumMod val="60000"/>
                    <a:lumOff val="40000"/>
                  </a:schemeClr>
                </a:solidFill>
              </a:rPr>
              <a:t>diacilglicerolo</a:t>
            </a:r>
            <a:endParaRPr lang="it-IT" sz="2200" b="1" u="sng" dirty="0">
              <a:solidFill>
                <a:schemeClr val="accent6">
                  <a:lumMod val="60000"/>
                  <a:lumOff val="40000"/>
                </a:schemeClr>
              </a:solidFill>
            </a:endParaRPr>
          </a:p>
        </p:txBody>
      </p:sp>
      <p:sp>
        <p:nvSpPr>
          <p:cNvPr id="25603" name="Text Box 6"/>
          <p:cNvSpPr txBox="1">
            <a:spLocks noChangeArrowheads="1"/>
          </p:cNvSpPr>
          <p:nvPr/>
        </p:nvSpPr>
        <p:spPr bwMode="auto">
          <a:xfrm>
            <a:off x="0" y="1412875"/>
            <a:ext cx="9036050" cy="3055938"/>
          </a:xfrm>
          <a:prstGeom prst="rect">
            <a:avLst/>
          </a:prstGeom>
          <a:noFill/>
          <a:ln w="9525">
            <a:noFill/>
            <a:miter lim="800000"/>
            <a:headEnd/>
            <a:tailEnd/>
          </a:ln>
        </p:spPr>
        <p:txBody>
          <a:bodyPr>
            <a:spAutoFit/>
          </a:bodyPr>
          <a:lstStyle/>
          <a:p>
            <a:r>
              <a:rPr lang="it-IT"/>
              <a:t>-Deriva dall’idrolisi dei fosfoinositidi di membrana</a:t>
            </a:r>
          </a:p>
          <a:p>
            <a:pPr>
              <a:lnSpc>
                <a:spcPct val="150000"/>
              </a:lnSpc>
            </a:pPr>
            <a:endParaRPr lang="it-IT"/>
          </a:p>
          <a:p>
            <a:pPr>
              <a:lnSpc>
                <a:spcPct val="120000"/>
              </a:lnSpc>
            </a:pPr>
            <a:endParaRPr lang="it-IT"/>
          </a:p>
          <a:p>
            <a:r>
              <a:rPr lang="it-IT"/>
              <a:t>-Resta nella membrana e si lega alla PKC</a:t>
            </a:r>
          </a:p>
          <a:p>
            <a:endParaRPr lang="it-IT"/>
          </a:p>
          <a:p>
            <a:endParaRPr lang="it-IT"/>
          </a:p>
          <a:p>
            <a:endParaRPr lang="it-IT"/>
          </a:p>
          <a:p>
            <a:r>
              <a:rPr lang="it-IT"/>
              <a:t>-L’aumento di DAG è transitorio (</a:t>
            </a:r>
            <a:r>
              <a:rPr lang="it-IT">
                <a:cs typeface="Arial" charset="0"/>
              </a:rPr>
              <a:t>~ IP3): viene rapidamente metabolizzato da una </a:t>
            </a:r>
            <a:r>
              <a:rPr lang="it-IT" b="1" i="1" u="sng">
                <a:cs typeface="Arial" charset="0"/>
              </a:rPr>
              <a:t>lipasi</a:t>
            </a:r>
            <a:r>
              <a:rPr lang="it-IT">
                <a:cs typeface="Arial" charset="0"/>
              </a:rPr>
              <a:t> specifica o da una </a:t>
            </a:r>
            <a:r>
              <a:rPr lang="it-IT" b="1" i="1" u="sng">
                <a:cs typeface="Arial" charset="0"/>
              </a:rPr>
              <a:t>chinasi</a:t>
            </a:r>
            <a:r>
              <a:rPr lang="it-IT">
                <a:cs typeface="Arial" charset="0"/>
              </a:rPr>
              <a:t> che lo converte in acido fosfatidico, riutilizzato per la nuova sintesi di fosfoinositidi</a:t>
            </a:r>
          </a:p>
        </p:txBody>
      </p:sp>
      <p:sp>
        <p:nvSpPr>
          <p:cNvPr id="25604" name="Line 7"/>
          <p:cNvSpPr>
            <a:spLocks noChangeShapeType="1"/>
          </p:cNvSpPr>
          <p:nvPr/>
        </p:nvSpPr>
        <p:spPr bwMode="auto">
          <a:xfrm flipV="1">
            <a:off x="4433888" y="2349500"/>
            <a:ext cx="360362" cy="144463"/>
          </a:xfrm>
          <a:prstGeom prst="line">
            <a:avLst/>
          </a:prstGeom>
          <a:noFill/>
          <a:ln w="9525">
            <a:solidFill>
              <a:schemeClr val="tx1"/>
            </a:solidFill>
            <a:round/>
            <a:headEnd/>
            <a:tailEnd type="triangle" w="med" len="med"/>
          </a:ln>
        </p:spPr>
        <p:txBody>
          <a:bodyPr/>
          <a:lstStyle/>
          <a:p>
            <a:endParaRPr lang="it-IT"/>
          </a:p>
        </p:txBody>
      </p:sp>
      <p:sp>
        <p:nvSpPr>
          <p:cNvPr id="25605" name="Line 8"/>
          <p:cNvSpPr>
            <a:spLocks noChangeShapeType="1"/>
          </p:cNvSpPr>
          <p:nvPr/>
        </p:nvSpPr>
        <p:spPr bwMode="auto">
          <a:xfrm>
            <a:off x="4433888" y="2636838"/>
            <a:ext cx="360362" cy="144462"/>
          </a:xfrm>
          <a:prstGeom prst="line">
            <a:avLst/>
          </a:prstGeom>
          <a:noFill/>
          <a:ln w="9525">
            <a:solidFill>
              <a:schemeClr val="tx1"/>
            </a:solidFill>
            <a:round/>
            <a:headEnd/>
            <a:tailEnd type="triangle" w="med" len="med"/>
          </a:ln>
        </p:spPr>
        <p:txBody>
          <a:bodyPr/>
          <a:lstStyle/>
          <a:p>
            <a:endParaRPr lang="it-IT"/>
          </a:p>
        </p:txBody>
      </p:sp>
      <p:sp>
        <p:nvSpPr>
          <p:cNvPr id="25606" name="Text Box 9"/>
          <p:cNvSpPr txBox="1">
            <a:spLocks noChangeArrowheads="1"/>
          </p:cNvSpPr>
          <p:nvPr/>
        </p:nvSpPr>
        <p:spPr bwMode="auto">
          <a:xfrm>
            <a:off x="4932363" y="1989138"/>
            <a:ext cx="3873500" cy="369887"/>
          </a:xfrm>
          <a:prstGeom prst="rect">
            <a:avLst/>
          </a:prstGeom>
          <a:noFill/>
          <a:ln w="9525">
            <a:noFill/>
            <a:miter lim="800000"/>
            <a:headEnd/>
            <a:tailEnd/>
          </a:ln>
        </p:spPr>
        <p:txBody>
          <a:bodyPr wrap="none">
            <a:spAutoFit/>
          </a:bodyPr>
          <a:lstStyle/>
          <a:p>
            <a:r>
              <a:rPr lang="it-IT" b="1" i="1" u="sng"/>
              <a:t>Traslocazione PKC</a:t>
            </a:r>
            <a:r>
              <a:rPr lang="it-IT"/>
              <a:t>  dal citoplasma</a:t>
            </a:r>
          </a:p>
        </p:txBody>
      </p:sp>
      <p:sp>
        <p:nvSpPr>
          <p:cNvPr id="25607" name="Text Box 10"/>
          <p:cNvSpPr txBox="1">
            <a:spLocks noChangeArrowheads="1"/>
          </p:cNvSpPr>
          <p:nvPr/>
        </p:nvSpPr>
        <p:spPr bwMode="auto">
          <a:xfrm>
            <a:off x="4891088" y="2711450"/>
            <a:ext cx="4252912" cy="369888"/>
          </a:xfrm>
          <a:prstGeom prst="rect">
            <a:avLst/>
          </a:prstGeom>
          <a:noFill/>
          <a:ln w="9525">
            <a:noFill/>
            <a:miter lim="800000"/>
            <a:headEnd/>
            <a:tailEnd/>
          </a:ln>
        </p:spPr>
        <p:txBody>
          <a:bodyPr>
            <a:spAutoFit/>
          </a:bodyPr>
          <a:lstStyle/>
          <a:p>
            <a:r>
              <a:rPr lang="it-IT">
                <a:cs typeface="Arial" charset="0"/>
              </a:rPr>
              <a:t>↑ Affinità della PKC  per il </a:t>
            </a:r>
            <a:r>
              <a:rPr lang="it-IT" b="1" i="1" u="sng">
                <a:cs typeface="Arial" charset="0"/>
              </a:rPr>
              <a:t>Ca</a:t>
            </a:r>
            <a:r>
              <a:rPr lang="it-IT" b="1" i="1" u="sng" baseline="30000">
                <a:cs typeface="Arial" charset="0"/>
              </a:rPr>
              <a:t>2+</a:t>
            </a:r>
            <a:r>
              <a:rPr lang="it-IT">
                <a:cs typeface="Arial" charset="0"/>
              </a:rPr>
              <a:t> (nM)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1476375" y="188913"/>
            <a:ext cx="6170613" cy="430212"/>
          </a:xfrm>
          <a:prstGeom prst="rect">
            <a:avLst/>
          </a:prstGeom>
          <a:noFill/>
          <a:ln w="9525">
            <a:noFill/>
            <a:miter lim="800000"/>
            <a:headEnd/>
            <a:tailEnd/>
          </a:ln>
          <a:effectLst/>
        </p:spPr>
        <p:txBody>
          <a:bodyPr wrap="none">
            <a:spAutoFit/>
          </a:bodyPr>
          <a:lstStyle/>
          <a:p>
            <a:pPr algn="ctr">
              <a:defRPr/>
            </a:pPr>
            <a:r>
              <a:rPr lang="it-IT" sz="2200" b="1" u="sng" dirty="0">
                <a:solidFill>
                  <a:schemeClr val="accent6">
                    <a:lumMod val="60000"/>
                    <a:lumOff val="40000"/>
                  </a:schemeClr>
                </a:solidFill>
              </a:rPr>
              <a:t>Caratteristiche dell’inositolo 1,4,5-trisfosfato</a:t>
            </a:r>
          </a:p>
        </p:txBody>
      </p:sp>
      <p:sp>
        <p:nvSpPr>
          <p:cNvPr id="26627" name="Text Box 12"/>
          <p:cNvSpPr txBox="1">
            <a:spLocks noChangeArrowheads="1"/>
          </p:cNvSpPr>
          <p:nvPr/>
        </p:nvSpPr>
        <p:spPr bwMode="auto">
          <a:xfrm>
            <a:off x="107950" y="765175"/>
            <a:ext cx="9036050" cy="5492750"/>
          </a:xfrm>
          <a:prstGeom prst="rect">
            <a:avLst/>
          </a:prstGeom>
          <a:noFill/>
          <a:ln w="9525">
            <a:noFill/>
            <a:miter lim="800000"/>
            <a:headEnd/>
            <a:tailEnd/>
          </a:ln>
        </p:spPr>
        <p:txBody>
          <a:bodyPr>
            <a:spAutoFit/>
          </a:bodyPr>
          <a:lstStyle/>
          <a:p>
            <a:pPr>
              <a:lnSpc>
                <a:spcPct val="150000"/>
              </a:lnSpc>
              <a:tabLst>
                <a:tab pos="2152650" algn="l"/>
              </a:tabLst>
            </a:pPr>
            <a:r>
              <a:rPr lang="it-IT"/>
              <a:t>-Deriva dall’idrolisi del PIP</a:t>
            </a:r>
            <a:r>
              <a:rPr lang="it-IT" baseline="-25000"/>
              <a:t>2</a:t>
            </a:r>
          </a:p>
          <a:p>
            <a:pPr>
              <a:lnSpc>
                <a:spcPct val="150000"/>
              </a:lnSpc>
              <a:tabLst>
                <a:tab pos="2152650" algn="l"/>
              </a:tabLst>
            </a:pPr>
            <a:r>
              <a:rPr lang="it-IT"/>
              <a:t>-Idrofilo </a:t>
            </a:r>
            <a:r>
              <a:rPr lang="it-IT">
                <a:sym typeface="Symbol" pitchFamily="18" charset="2"/>
              </a:rPr>
              <a:t>diffonde nel citoplasma dove si lega a </a:t>
            </a:r>
            <a:r>
              <a:rPr lang="it-IT" b="1" i="1" u="sng">
                <a:sym typeface="Symbol" pitchFamily="18" charset="2"/>
              </a:rPr>
              <a:t>recettori-canale</a:t>
            </a:r>
            <a:r>
              <a:rPr lang="it-IT">
                <a:sym typeface="Symbol" pitchFamily="18" charset="2"/>
              </a:rPr>
              <a:t> posti</a:t>
            </a:r>
          </a:p>
          <a:p>
            <a:pPr>
              <a:lnSpc>
                <a:spcPct val="150000"/>
              </a:lnSpc>
              <a:tabLst>
                <a:tab pos="2152650" algn="l"/>
              </a:tabLst>
            </a:pPr>
            <a:r>
              <a:rPr lang="it-IT">
                <a:sym typeface="Symbol" pitchFamily="18" charset="2"/>
              </a:rPr>
              <a:t>                su strutture vescicolari associate al reticolo endoplasmatico </a:t>
            </a:r>
            <a:r>
              <a:rPr lang="it-IT">
                <a:cs typeface="Arial" charset="0"/>
                <a:sym typeface="Symbol" pitchFamily="18" charset="2"/>
              </a:rPr>
              <a:t>→</a:t>
            </a:r>
          </a:p>
          <a:p>
            <a:pPr>
              <a:lnSpc>
                <a:spcPct val="150000"/>
              </a:lnSpc>
              <a:tabLst>
                <a:tab pos="2152650" algn="l"/>
              </a:tabLst>
            </a:pPr>
            <a:r>
              <a:rPr lang="it-IT">
                <a:cs typeface="Arial" charset="0"/>
                <a:sym typeface="Symbol" pitchFamily="18" charset="2"/>
              </a:rPr>
              <a:t>                influsso di Ca</a:t>
            </a:r>
            <a:r>
              <a:rPr lang="it-IT" baseline="30000">
                <a:cs typeface="Arial" charset="0"/>
                <a:sym typeface="Symbol" pitchFamily="18" charset="2"/>
              </a:rPr>
              <a:t>2+</a:t>
            </a:r>
            <a:r>
              <a:rPr lang="it-IT">
                <a:cs typeface="Arial" charset="0"/>
                <a:sym typeface="Symbol" pitchFamily="18" charset="2"/>
              </a:rPr>
              <a:t> nel citoplasma dai depositi intracellulari a</a:t>
            </a:r>
          </a:p>
          <a:p>
            <a:pPr>
              <a:lnSpc>
                <a:spcPct val="150000"/>
              </a:lnSpc>
              <a:tabLst>
                <a:tab pos="2152650" algn="l"/>
              </a:tabLst>
            </a:pPr>
            <a:r>
              <a:rPr lang="it-IT">
                <a:cs typeface="Arial" charset="0"/>
                <a:sym typeface="Symbol" pitchFamily="18" charset="2"/>
              </a:rPr>
              <a:t>                RAPIDO SCAMBIO </a:t>
            </a:r>
            <a:r>
              <a:rPr lang="it-IT">
                <a:sym typeface="Symbol" pitchFamily="18" charset="2"/>
              </a:rPr>
              <a:t>→ </a:t>
            </a:r>
            <a:r>
              <a:rPr lang="it-IT" b="1" i="1" u="sng">
                <a:cs typeface="Arial" charset="0"/>
                <a:sym typeface="Symbol" pitchFamily="18" charset="2"/>
              </a:rPr>
              <a:t>↑ transitorio [</a:t>
            </a:r>
            <a:r>
              <a:rPr lang="it-IT" b="1" i="1" u="sng">
                <a:sym typeface="Symbol" pitchFamily="18" charset="2"/>
              </a:rPr>
              <a:t>Ca</a:t>
            </a:r>
            <a:r>
              <a:rPr lang="it-IT" b="1" i="1" u="sng" baseline="30000">
                <a:sym typeface="Symbol" pitchFamily="18" charset="2"/>
              </a:rPr>
              <a:t>2+</a:t>
            </a:r>
            <a:r>
              <a:rPr lang="it-IT" b="1" i="1" u="sng">
                <a:sym typeface="Symbol" pitchFamily="18" charset="2"/>
              </a:rPr>
              <a:t>]</a:t>
            </a:r>
            <a:r>
              <a:rPr lang="it-IT" b="1" i="1" u="sng" baseline="-25000">
                <a:sym typeface="Symbol" pitchFamily="18" charset="2"/>
              </a:rPr>
              <a:t>i</a:t>
            </a:r>
            <a:r>
              <a:rPr lang="it-IT">
                <a:sym typeface="Symbol" pitchFamily="18" charset="2"/>
              </a:rPr>
              <a:t> </a:t>
            </a:r>
            <a:r>
              <a:rPr lang="it-IT">
                <a:cs typeface="Arial" charset="0"/>
                <a:sym typeface="Symbol" pitchFamily="18" charset="2"/>
              </a:rPr>
              <a:t>→ attivazione di</a:t>
            </a:r>
          </a:p>
          <a:p>
            <a:pPr>
              <a:lnSpc>
                <a:spcPct val="150000"/>
              </a:lnSpc>
              <a:tabLst>
                <a:tab pos="2152650" algn="l"/>
              </a:tabLst>
            </a:pPr>
            <a:r>
              <a:rPr lang="it-IT">
                <a:cs typeface="Arial" charset="0"/>
                <a:sym typeface="Symbol" pitchFamily="18" charset="2"/>
              </a:rPr>
              <a:t>                canali di membrana → influsso di calcio dall’ambiente</a:t>
            </a:r>
          </a:p>
          <a:p>
            <a:pPr>
              <a:lnSpc>
                <a:spcPct val="150000"/>
              </a:lnSpc>
              <a:tabLst>
                <a:tab pos="2152650" algn="l"/>
              </a:tabLst>
            </a:pPr>
            <a:r>
              <a:rPr lang="it-IT">
                <a:cs typeface="Arial" charset="0"/>
                <a:sym typeface="Symbol" pitchFamily="18" charset="2"/>
              </a:rPr>
              <a:t>                extracellulare</a:t>
            </a:r>
          </a:p>
          <a:p>
            <a:pPr>
              <a:lnSpc>
                <a:spcPct val="150000"/>
              </a:lnSpc>
              <a:tabLst>
                <a:tab pos="2152650" algn="l"/>
              </a:tabLst>
            </a:pPr>
            <a:r>
              <a:rPr lang="it-IT">
                <a:cs typeface="Arial" charset="0"/>
                <a:sym typeface="Symbol" pitchFamily="18" charset="2"/>
              </a:rPr>
              <a:t>-L’aumento di IP</a:t>
            </a:r>
            <a:r>
              <a:rPr lang="it-IT" baseline="-25000">
                <a:cs typeface="Arial" charset="0"/>
                <a:sym typeface="Symbol" pitchFamily="18" charset="2"/>
              </a:rPr>
              <a:t>3</a:t>
            </a:r>
            <a:r>
              <a:rPr lang="it-IT">
                <a:cs typeface="Arial" charset="0"/>
                <a:sym typeface="Symbol" pitchFamily="18" charset="2"/>
              </a:rPr>
              <a:t> è rapido ma transitorio: rapido metabolismo nel</a:t>
            </a:r>
          </a:p>
          <a:p>
            <a:pPr>
              <a:lnSpc>
                <a:spcPct val="150000"/>
              </a:lnSpc>
              <a:tabLst>
                <a:tab pos="2152650" algn="l"/>
              </a:tabLst>
            </a:pPr>
            <a:r>
              <a:rPr lang="it-IT">
                <a:cs typeface="Arial" charset="0"/>
                <a:sym typeface="Symbol" pitchFamily="18" charset="2"/>
              </a:rPr>
              <a:t>  citoplasma da parte di una </a:t>
            </a:r>
            <a:r>
              <a:rPr lang="it-IT" b="1" i="1" u="sng">
                <a:cs typeface="Arial" charset="0"/>
                <a:sym typeface="Symbol" pitchFamily="18" charset="2"/>
              </a:rPr>
              <a:t>chinasi</a:t>
            </a:r>
            <a:r>
              <a:rPr lang="it-IT">
                <a:cs typeface="Arial" charset="0"/>
                <a:sym typeface="Symbol" pitchFamily="18" charset="2"/>
              </a:rPr>
              <a:t> (→IP</a:t>
            </a:r>
            <a:r>
              <a:rPr lang="it-IT" baseline="-25000">
                <a:cs typeface="Arial" charset="0"/>
                <a:sym typeface="Symbol" pitchFamily="18" charset="2"/>
              </a:rPr>
              <a:t>4</a:t>
            </a:r>
            <a:r>
              <a:rPr lang="it-IT">
                <a:cs typeface="Arial" charset="0"/>
                <a:sym typeface="Symbol" pitchFamily="18" charset="2"/>
              </a:rPr>
              <a:t>) e una </a:t>
            </a:r>
            <a:r>
              <a:rPr lang="it-IT" b="1" i="1" u="sng">
                <a:cs typeface="Arial" charset="0"/>
                <a:sym typeface="Symbol" pitchFamily="18" charset="2"/>
              </a:rPr>
              <a:t>fosfatasi</a:t>
            </a:r>
            <a:r>
              <a:rPr lang="it-IT" b="1" i="1">
                <a:cs typeface="Arial" charset="0"/>
                <a:sym typeface="Symbol" pitchFamily="18" charset="2"/>
              </a:rPr>
              <a:t> </a:t>
            </a:r>
            <a:r>
              <a:rPr lang="it-IT">
                <a:cs typeface="Arial" charset="0"/>
                <a:sym typeface="Symbol" pitchFamily="18" charset="2"/>
              </a:rPr>
              <a:t>(→IP</a:t>
            </a:r>
            <a:r>
              <a:rPr lang="it-IT" baseline="-25000">
                <a:cs typeface="Arial" charset="0"/>
                <a:sym typeface="Symbol" pitchFamily="18" charset="2"/>
              </a:rPr>
              <a:t>2</a:t>
            </a:r>
            <a:r>
              <a:rPr lang="it-IT">
                <a:cs typeface="Arial" charset="0"/>
                <a:sym typeface="Symbol" pitchFamily="18" charset="2"/>
              </a:rPr>
              <a:t>)</a:t>
            </a:r>
          </a:p>
          <a:p>
            <a:pPr>
              <a:lnSpc>
                <a:spcPct val="150000"/>
              </a:lnSpc>
              <a:tabLst>
                <a:tab pos="2152650" algn="l"/>
              </a:tabLst>
            </a:pPr>
            <a:endParaRPr lang="it-IT" i="1">
              <a:cs typeface="Arial" charset="0"/>
              <a:sym typeface="Symbol" pitchFamily="18" charset="2"/>
            </a:endParaRPr>
          </a:p>
          <a:p>
            <a:pPr>
              <a:lnSpc>
                <a:spcPct val="150000"/>
              </a:lnSpc>
              <a:tabLst>
                <a:tab pos="2152650" algn="l"/>
              </a:tabLst>
            </a:pPr>
            <a:r>
              <a:rPr lang="it-IT" i="1">
                <a:cs typeface="Arial" charset="0"/>
                <a:sym typeface="Symbol" pitchFamily="18" charset="2"/>
              </a:rPr>
              <a:t>NB: il Litio inibisce l’inositolo monofosfatasi  accumulo inositolo 1-P  interruzione ciclo di risintesi dei fosfolipidi di membrana   dopo trattamento cronicoIP</a:t>
            </a:r>
            <a:r>
              <a:rPr lang="it-IT" i="1" baseline="-25000">
                <a:cs typeface="Arial" charset="0"/>
                <a:sym typeface="Symbol" pitchFamily="18" charset="2"/>
              </a:rPr>
              <a:t>3</a:t>
            </a:r>
            <a:r>
              <a:rPr lang="it-IT" i="1">
                <a:cs typeface="Arial" charset="0"/>
                <a:sym typeface="Symbol" pitchFamily="18" charset="2"/>
              </a:rPr>
              <a:t> e Ca</a:t>
            </a:r>
            <a:r>
              <a:rPr lang="it-IT" i="1" baseline="30000">
                <a:cs typeface="Arial" charset="0"/>
                <a:sym typeface="Symbol" pitchFamily="18" charset="2"/>
              </a:rPr>
              <a:t>2+</a:t>
            </a:r>
            <a:r>
              <a:rPr lang="it-IT" i="1">
                <a:cs typeface="Arial" charset="0"/>
                <a:sym typeface="Symbol" pitchFamily="18" charset="2"/>
              </a:rPr>
              <a:t>  efficacia nella depressione bipolare (?)</a:t>
            </a:r>
            <a:endParaRPr lang="it-IT">
              <a:cs typeface="Arial" charset="0"/>
              <a:sym typeface="Symbol" pitchFamily="18" charset="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 name="Rectangle 13"/>
          <p:cNvSpPr>
            <a:spLocks noGrp="1" noChangeArrowheads="1"/>
          </p:cNvSpPr>
          <p:nvPr>
            <p:ph type="title"/>
          </p:nvPr>
        </p:nvSpPr>
        <p:spPr>
          <a:xfrm>
            <a:off x="-144463" y="-87313"/>
            <a:ext cx="9324976" cy="708026"/>
          </a:xfrm>
        </p:spPr>
        <p:txBody>
          <a:bodyPr/>
          <a:lstStyle/>
          <a:p>
            <a:pPr eaLnBrk="1" hangingPunct="1">
              <a:defRPr/>
            </a:pPr>
            <a:r>
              <a:rPr lang="it-IT" sz="2400" b="1" dirty="0" smtClean="0">
                <a:solidFill>
                  <a:srgbClr val="C00000"/>
                </a:solidFill>
                <a:effectLst>
                  <a:outerShdw blurRad="38100" dist="38100" dir="2700000" algn="tl">
                    <a:srgbClr val="000000">
                      <a:alpha val="43137"/>
                    </a:srgbClr>
                  </a:outerShdw>
                </a:effectLst>
              </a:rPr>
              <a:t>Esempi di mediatori che agiscono su </a:t>
            </a:r>
            <a:r>
              <a:rPr lang="it-IT" sz="2400" b="1" dirty="0" err="1" smtClean="0">
                <a:solidFill>
                  <a:srgbClr val="C00000"/>
                </a:solidFill>
                <a:effectLst>
                  <a:outerShdw blurRad="38100" dist="38100" dir="2700000" algn="tl">
                    <a:srgbClr val="000000">
                      <a:alpha val="43137"/>
                    </a:srgbClr>
                  </a:outerShdw>
                </a:effectLst>
              </a:rPr>
              <a:t>GPCRs</a:t>
            </a:r>
            <a:endParaRPr lang="it-IT" sz="2400" b="1" dirty="0" smtClean="0">
              <a:solidFill>
                <a:srgbClr val="C00000"/>
              </a:solidFill>
              <a:effectLst>
                <a:outerShdw blurRad="38100" dist="38100" dir="2700000" algn="tl">
                  <a:srgbClr val="000000">
                    <a:alpha val="43137"/>
                  </a:srgbClr>
                </a:outerShdw>
              </a:effectLst>
            </a:endParaRPr>
          </a:p>
        </p:txBody>
      </p:sp>
      <p:sp>
        <p:nvSpPr>
          <p:cNvPr id="4099" name="Text Box 70"/>
          <p:cNvSpPr txBox="1">
            <a:spLocks noChangeArrowheads="1"/>
          </p:cNvSpPr>
          <p:nvPr/>
        </p:nvSpPr>
        <p:spPr bwMode="auto">
          <a:xfrm>
            <a:off x="107950" y="587375"/>
            <a:ext cx="8840788" cy="6740525"/>
          </a:xfrm>
          <a:prstGeom prst="rect">
            <a:avLst/>
          </a:prstGeom>
          <a:noFill/>
          <a:ln w="9525">
            <a:noFill/>
            <a:miter lim="800000"/>
            <a:headEnd/>
            <a:tailEnd/>
          </a:ln>
        </p:spPr>
        <p:txBody>
          <a:bodyPr>
            <a:spAutoFit/>
          </a:bodyPr>
          <a:lstStyle/>
          <a:p>
            <a:r>
              <a:rPr lang="it-IT" sz="1600" b="1"/>
              <a:t>Neurotrasmettirori: </a:t>
            </a:r>
            <a:r>
              <a:rPr lang="it-IT" sz="1600"/>
              <a:t>Catecolamine (</a:t>
            </a:r>
            <a:r>
              <a:rPr lang="el-GR" sz="1600">
                <a:cs typeface="Arial" charset="0"/>
              </a:rPr>
              <a:t>β</a:t>
            </a:r>
            <a:r>
              <a:rPr lang="it-IT" sz="1600">
                <a:cs typeface="Arial" charset="0"/>
              </a:rPr>
              <a:t>1, </a:t>
            </a:r>
            <a:r>
              <a:rPr lang="el-GR" sz="1600">
                <a:cs typeface="Arial" charset="0"/>
              </a:rPr>
              <a:t>β</a:t>
            </a:r>
            <a:r>
              <a:rPr lang="it-IT" sz="1600">
                <a:cs typeface="Arial" charset="0"/>
              </a:rPr>
              <a:t>2, </a:t>
            </a:r>
            <a:r>
              <a:rPr lang="el-GR" sz="1600">
                <a:cs typeface="Arial" charset="0"/>
              </a:rPr>
              <a:t>β</a:t>
            </a:r>
            <a:r>
              <a:rPr lang="it-IT" sz="1600">
                <a:cs typeface="Arial" charset="0"/>
              </a:rPr>
              <a:t>3, </a:t>
            </a:r>
            <a:r>
              <a:rPr lang="el-GR" sz="1600">
                <a:cs typeface="Arial" charset="0"/>
              </a:rPr>
              <a:t>α</a:t>
            </a:r>
            <a:r>
              <a:rPr lang="it-IT" sz="1600">
                <a:cs typeface="Arial" charset="0"/>
              </a:rPr>
              <a:t>1, </a:t>
            </a:r>
            <a:r>
              <a:rPr lang="el-GR" sz="1600">
                <a:cs typeface="Arial" charset="0"/>
              </a:rPr>
              <a:t>α</a:t>
            </a:r>
            <a:r>
              <a:rPr lang="it-IT" sz="1600">
                <a:cs typeface="Arial" charset="0"/>
              </a:rPr>
              <a:t>2)</a:t>
            </a:r>
          </a:p>
          <a:p>
            <a:r>
              <a:rPr lang="it-IT" sz="1600">
                <a:cs typeface="Arial" charset="0"/>
              </a:rPr>
              <a:t>		     Dopamina (D1, D2)</a:t>
            </a:r>
          </a:p>
          <a:p>
            <a:r>
              <a:rPr lang="it-IT" sz="1600">
                <a:cs typeface="Arial" charset="0"/>
              </a:rPr>
              <a:t>		     Serotonina (5-HT1, 5-HT2, 5-HT4)</a:t>
            </a:r>
          </a:p>
          <a:p>
            <a:r>
              <a:rPr lang="it-IT" sz="1600">
                <a:cs typeface="Arial" charset="0"/>
              </a:rPr>
              <a:t>		     Acetilcolina (M1, M3, M5, M2, M4)</a:t>
            </a:r>
          </a:p>
          <a:p>
            <a:r>
              <a:rPr lang="it-IT" sz="1600">
                <a:cs typeface="Arial" charset="0"/>
              </a:rPr>
              <a:t>		     GABA (GABA</a:t>
            </a:r>
            <a:r>
              <a:rPr lang="it-IT" sz="1600" baseline="-25000">
                <a:cs typeface="Arial" charset="0"/>
              </a:rPr>
              <a:t>B</a:t>
            </a:r>
            <a:r>
              <a:rPr lang="it-IT" sz="1600">
                <a:cs typeface="Arial" charset="0"/>
              </a:rPr>
              <a:t>)</a:t>
            </a:r>
          </a:p>
          <a:p>
            <a:r>
              <a:rPr lang="it-IT" sz="1600">
                <a:cs typeface="Arial" charset="0"/>
              </a:rPr>
              <a:t>		     Glutammato (mGlu)</a:t>
            </a:r>
          </a:p>
          <a:p>
            <a:r>
              <a:rPr lang="it-IT" sz="1600">
                <a:cs typeface="Arial" charset="0"/>
              </a:rPr>
              <a:t>		     Oppioidi</a:t>
            </a:r>
          </a:p>
          <a:p>
            <a:endParaRPr lang="it-IT" sz="1600">
              <a:cs typeface="Arial" charset="0"/>
            </a:endParaRPr>
          </a:p>
          <a:p>
            <a:r>
              <a:rPr lang="it-IT" sz="1600" b="1">
                <a:cs typeface="Arial" charset="0"/>
              </a:rPr>
              <a:t>Ormoni peptidici: </a:t>
            </a:r>
            <a:r>
              <a:rPr lang="it-IT" sz="1600">
                <a:cs typeface="Arial" charset="0"/>
              </a:rPr>
              <a:t>ACTH, LH, FSH, TSH, GHRH, GnRH, TRH,</a:t>
            </a:r>
          </a:p>
          <a:p>
            <a:r>
              <a:rPr lang="it-IT" sz="1600">
                <a:cs typeface="Arial" charset="0"/>
              </a:rPr>
              <a:t>                               CRF, </a:t>
            </a:r>
          </a:p>
          <a:p>
            <a:r>
              <a:rPr lang="it-IT" sz="1600">
                <a:cs typeface="Arial" charset="0"/>
              </a:rPr>
              <a:t>                               Somatostatina</a:t>
            </a:r>
          </a:p>
          <a:p>
            <a:r>
              <a:rPr lang="it-IT" sz="1600">
                <a:cs typeface="Arial" charset="0"/>
              </a:rPr>
              <a:t>                               Vasopressina (V1, V2), </a:t>
            </a:r>
          </a:p>
          <a:p>
            <a:r>
              <a:rPr lang="it-IT" sz="1600">
                <a:cs typeface="Arial" charset="0"/>
              </a:rPr>
              <a:t>                               Glucagone, </a:t>
            </a:r>
          </a:p>
          <a:p>
            <a:r>
              <a:rPr lang="it-IT" sz="1600">
                <a:cs typeface="Arial" charset="0"/>
              </a:rPr>
              <a:t>                               Ormone paratiroideo, </a:t>
            </a:r>
          </a:p>
          <a:p>
            <a:r>
              <a:rPr lang="it-IT" sz="1600">
                <a:cs typeface="Arial" charset="0"/>
              </a:rPr>
              <a:t>                               Calcitonina</a:t>
            </a:r>
          </a:p>
          <a:p>
            <a:endParaRPr lang="it-IT" sz="1600">
              <a:cs typeface="Arial" charset="0"/>
            </a:endParaRPr>
          </a:p>
          <a:p>
            <a:r>
              <a:rPr lang="it-IT" sz="1600" b="1">
                <a:cs typeface="Arial" charset="0"/>
              </a:rPr>
              <a:t>Altri fattori di regolazione: </a:t>
            </a:r>
            <a:r>
              <a:rPr lang="it-IT" sz="1600">
                <a:cs typeface="Arial" charset="0"/>
              </a:rPr>
              <a:t>Trombina, Bradichinina (B2),</a:t>
            </a:r>
          </a:p>
          <a:p>
            <a:r>
              <a:rPr lang="it-IT" sz="1600">
                <a:cs typeface="Arial" charset="0"/>
              </a:rPr>
              <a:t>                               Istamina, Sostanza P, Angiotensina II, VIP, anandamide</a:t>
            </a:r>
          </a:p>
          <a:p>
            <a:endParaRPr lang="it-IT" sz="1600">
              <a:cs typeface="Arial" charset="0"/>
            </a:endParaRPr>
          </a:p>
          <a:p>
            <a:r>
              <a:rPr lang="it-IT" sz="1600" b="1">
                <a:cs typeface="Arial" charset="0"/>
              </a:rPr>
              <a:t>Eicosanoidi: </a:t>
            </a:r>
            <a:r>
              <a:rPr lang="it-IT" sz="1600">
                <a:cs typeface="Arial" charset="0"/>
              </a:rPr>
              <a:t>Prostaglandina PGE</a:t>
            </a:r>
            <a:r>
              <a:rPr lang="it-IT" sz="1600" baseline="-25000">
                <a:cs typeface="Arial" charset="0"/>
              </a:rPr>
              <a:t>2</a:t>
            </a:r>
            <a:r>
              <a:rPr lang="it-IT" sz="1600">
                <a:cs typeface="Arial" charset="0"/>
              </a:rPr>
              <a:t> (EP1, EP2, EP3),</a:t>
            </a:r>
          </a:p>
          <a:p>
            <a:r>
              <a:rPr lang="it-IT" sz="1600">
                <a:cs typeface="Arial" charset="0"/>
              </a:rPr>
              <a:t>                       Prostaglandina PGF</a:t>
            </a:r>
            <a:r>
              <a:rPr lang="it-IT" sz="1600" baseline="-25000">
                <a:cs typeface="Arial" charset="0"/>
              </a:rPr>
              <a:t>2</a:t>
            </a:r>
            <a:r>
              <a:rPr lang="el-GR" sz="1600" baseline="-25000">
                <a:cs typeface="Arial" charset="0"/>
              </a:rPr>
              <a:t>α</a:t>
            </a:r>
            <a:r>
              <a:rPr lang="it-IT" sz="1600">
                <a:cs typeface="Arial" charset="0"/>
              </a:rPr>
              <a:t>,</a:t>
            </a:r>
          </a:p>
          <a:p>
            <a:r>
              <a:rPr lang="it-IT" sz="1600">
                <a:cs typeface="Arial" charset="0"/>
              </a:rPr>
              <a:t>	         Prostaciclina </a:t>
            </a:r>
            <a:r>
              <a:rPr lang="it-IT" sz="1600"/>
              <a:t>PGI</a:t>
            </a:r>
            <a:r>
              <a:rPr lang="it-IT" sz="1600" baseline="-25000"/>
              <a:t>2</a:t>
            </a:r>
            <a:r>
              <a:rPr lang="it-IT" sz="1600"/>
              <a:t>, </a:t>
            </a:r>
          </a:p>
          <a:p>
            <a:r>
              <a:rPr lang="it-IT" sz="1600"/>
              <a:t>                       Leucotrieni LTC</a:t>
            </a:r>
            <a:r>
              <a:rPr lang="it-IT" sz="1600" baseline="-25000"/>
              <a:t>4</a:t>
            </a:r>
            <a:r>
              <a:rPr lang="it-IT" sz="1600"/>
              <a:t>/LTD</a:t>
            </a:r>
            <a:r>
              <a:rPr lang="it-IT" sz="1600" baseline="-25000"/>
              <a:t>4</a:t>
            </a:r>
            <a:r>
              <a:rPr lang="it-IT" sz="1600"/>
              <a:t>,</a:t>
            </a:r>
          </a:p>
          <a:p>
            <a:r>
              <a:rPr lang="it-IT" sz="1600"/>
              <a:t>                       Trombossano TXA</a:t>
            </a:r>
            <a:r>
              <a:rPr lang="it-IT" sz="1600" baseline="-25000"/>
              <a:t>2</a:t>
            </a:r>
          </a:p>
          <a:p>
            <a:r>
              <a:rPr lang="it-IT" sz="1600" b="1"/>
              <a:t>Recettori sensoriali x ligandi esogeni </a:t>
            </a:r>
            <a:r>
              <a:rPr lang="it-IT" sz="1600"/>
              <a:t>(sost odorose, acidificanti, dolcificanti, feromoni, fotoni della luce)</a:t>
            </a:r>
            <a:endParaRPr lang="it-IT" sz="1600" b="1"/>
          </a:p>
          <a:p>
            <a:endParaRPr lang="el-GR" sz="16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thumb/6/6d/GPCR-Zyklus.png/300px-GPCR-Zyklus.png">
            <a:hlinkClick r:id="rId2"/>
          </p:cNvPr>
          <p:cNvPicPr>
            <a:picLocks noChangeAspect="1" noChangeArrowheads="1"/>
          </p:cNvPicPr>
          <p:nvPr/>
        </p:nvPicPr>
        <p:blipFill>
          <a:blip r:embed="rId3" cstate="print"/>
          <a:srcRect/>
          <a:stretch>
            <a:fillRect/>
          </a:stretch>
        </p:blipFill>
        <p:spPr bwMode="auto">
          <a:xfrm>
            <a:off x="971550" y="981075"/>
            <a:ext cx="7339013" cy="51847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207963" y="188913"/>
            <a:ext cx="8686800" cy="490537"/>
          </a:xfrm>
        </p:spPr>
        <p:txBody>
          <a:bodyPr/>
          <a:lstStyle/>
          <a:p>
            <a:pPr eaLnBrk="1" hangingPunct="1">
              <a:defRPr/>
            </a:pPr>
            <a:r>
              <a:rPr lang="it-IT" sz="2200" b="1" dirty="0" smtClean="0">
                <a:solidFill>
                  <a:srgbClr val="C00000"/>
                </a:solidFill>
                <a:effectLst>
                  <a:outerShdw blurRad="38100" dist="38100" dir="2700000" algn="tl">
                    <a:srgbClr val="000000">
                      <a:alpha val="43137"/>
                    </a:srgbClr>
                  </a:outerShdw>
                </a:effectLst>
              </a:rPr>
              <a:t>Organizzazione molecolare dei recettori accoppiati a proteine G</a:t>
            </a:r>
          </a:p>
        </p:txBody>
      </p:sp>
      <p:sp>
        <p:nvSpPr>
          <p:cNvPr id="5123" name="Rectangle 5"/>
          <p:cNvSpPr>
            <a:spLocks noGrp="1" noChangeArrowheads="1"/>
          </p:cNvSpPr>
          <p:nvPr>
            <p:ph type="body" idx="1"/>
          </p:nvPr>
        </p:nvSpPr>
        <p:spPr>
          <a:xfrm>
            <a:off x="0" y="765175"/>
            <a:ext cx="8893175" cy="5289550"/>
          </a:xfrm>
        </p:spPr>
        <p:txBody>
          <a:bodyPr/>
          <a:lstStyle/>
          <a:p>
            <a:pPr algn="just" eaLnBrk="1" hangingPunct="1">
              <a:defRPr/>
            </a:pPr>
            <a:r>
              <a:rPr lang="it-IT" sz="1800" b="1" dirty="0" err="1" smtClean="0"/>
              <a:t>Monomeri</a:t>
            </a:r>
            <a:r>
              <a:rPr lang="it-IT" sz="1800" b="1" dirty="0" smtClean="0"/>
              <a:t>:</a:t>
            </a:r>
            <a:r>
              <a:rPr lang="it-IT" sz="1800" dirty="0" smtClean="0"/>
              <a:t> singola catena </a:t>
            </a:r>
            <a:r>
              <a:rPr lang="it-IT" sz="1800" dirty="0" err="1" smtClean="0"/>
              <a:t>polipeptidica</a:t>
            </a:r>
            <a:r>
              <a:rPr lang="it-IT" sz="1800" dirty="0" smtClean="0"/>
              <a:t> che attraversa la membrana sette volte, con l’estremità </a:t>
            </a:r>
            <a:r>
              <a:rPr lang="it-IT" sz="1800" dirty="0" err="1" smtClean="0"/>
              <a:t>N-terminale</a:t>
            </a:r>
            <a:r>
              <a:rPr lang="it-IT" sz="1800" dirty="0" smtClean="0"/>
              <a:t> extracellulare e quella </a:t>
            </a:r>
            <a:r>
              <a:rPr lang="it-IT" sz="1800" dirty="0" err="1" smtClean="0"/>
              <a:t>C-terminale</a:t>
            </a:r>
            <a:r>
              <a:rPr lang="it-IT" sz="1800" dirty="0" smtClean="0"/>
              <a:t> intracellulare (</a:t>
            </a:r>
            <a:r>
              <a:rPr lang="it-IT" sz="1800" dirty="0" smtClean="0">
                <a:solidFill>
                  <a:schemeClr val="accent2">
                    <a:lumMod val="75000"/>
                  </a:schemeClr>
                </a:solidFill>
              </a:rPr>
              <a:t>tranne alcune eccezioni, </a:t>
            </a:r>
            <a:r>
              <a:rPr lang="it-IT" sz="1800" dirty="0" err="1" smtClean="0">
                <a:solidFill>
                  <a:schemeClr val="accent2">
                    <a:lumMod val="75000"/>
                  </a:schemeClr>
                </a:solidFill>
              </a:rPr>
              <a:t>es</a:t>
            </a:r>
            <a:r>
              <a:rPr lang="it-IT" sz="1800" dirty="0" smtClean="0">
                <a:solidFill>
                  <a:schemeClr val="accent2">
                    <a:lumMod val="75000"/>
                  </a:schemeClr>
                </a:solidFill>
              </a:rPr>
              <a:t>: </a:t>
            </a:r>
            <a:r>
              <a:rPr lang="it-IT" sz="1800" dirty="0" err="1" smtClean="0">
                <a:solidFill>
                  <a:schemeClr val="accent2">
                    <a:lumMod val="75000"/>
                  </a:schemeClr>
                </a:solidFill>
              </a:rPr>
              <a:t>mGluR</a:t>
            </a:r>
            <a:r>
              <a:rPr lang="it-IT" sz="1800" dirty="0" smtClean="0">
                <a:solidFill>
                  <a:schemeClr val="accent2">
                    <a:lumMod val="75000"/>
                  </a:schemeClr>
                </a:solidFill>
              </a:rPr>
              <a:t>, GABA</a:t>
            </a:r>
            <a:r>
              <a:rPr lang="it-IT" sz="1800" baseline="-25000" dirty="0" smtClean="0">
                <a:solidFill>
                  <a:schemeClr val="accent2">
                    <a:lumMod val="75000"/>
                  </a:schemeClr>
                </a:solidFill>
              </a:rPr>
              <a:t>B, </a:t>
            </a:r>
            <a:r>
              <a:rPr lang="it-IT" sz="1800" dirty="0" smtClean="0">
                <a:solidFill>
                  <a:schemeClr val="accent2">
                    <a:lumMod val="75000"/>
                  </a:schemeClr>
                </a:solidFill>
              </a:rPr>
              <a:t>T1R</a:t>
            </a:r>
            <a:r>
              <a:rPr lang="it-IT" sz="1800" dirty="0" smtClean="0"/>
              <a:t>)</a:t>
            </a:r>
          </a:p>
          <a:p>
            <a:pPr algn="just" eaLnBrk="1" hangingPunct="1">
              <a:lnSpc>
                <a:spcPct val="130000"/>
              </a:lnSpc>
              <a:defRPr/>
            </a:pPr>
            <a:endParaRPr lang="it-IT" sz="1800" dirty="0" smtClean="0"/>
          </a:p>
          <a:p>
            <a:pPr algn="just" eaLnBrk="1" hangingPunct="1">
              <a:defRPr/>
            </a:pPr>
            <a:r>
              <a:rPr lang="it-IT" sz="1800" b="1" dirty="0" smtClean="0"/>
              <a:t>Sito di legame per l’accettore:</a:t>
            </a:r>
          </a:p>
          <a:p>
            <a:pPr algn="just" eaLnBrk="1" hangingPunct="1">
              <a:lnSpc>
                <a:spcPct val="60000"/>
              </a:lnSpc>
              <a:defRPr/>
            </a:pPr>
            <a:endParaRPr lang="it-IT" sz="1800" b="1" dirty="0" smtClean="0"/>
          </a:p>
          <a:p>
            <a:pPr lvl="1" algn="just" eaLnBrk="1" hangingPunct="1">
              <a:defRPr/>
            </a:pPr>
            <a:r>
              <a:rPr lang="it-IT" sz="1600" dirty="0" smtClean="0"/>
              <a:t>Catecolamine, 5-HT, </a:t>
            </a:r>
            <a:r>
              <a:rPr lang="it-IT" sz="1600" dirty="0" err="1" smtClean="0"/>
              <a:t>His</a:t>
            </a:r>
            <a:r>
              <a:rPr lang="it-IT" sz="1600" dirty="0" smtClean="0"/>
              <a:t>, </a:t>
            </a:r>
            <a:r>
              <a:rPr lang="it-IT" sz="1600" dirty="0" err="1" smtClean="0"/>
              <a:t>ACh</a:t>
            </a:r>
            <a:r>
              <a:rPr lang="it-IT" sz="1600" dirty="0" smtClean="0"/>
              <a:t>: si legano, a livello dello spessore della membrana, in una tasca formata da alcune o tutte le regioni idrofobiche </a:t>
            </a:r>
            <a:r>
              <a:rPr lang="it-IT" sz="1600" u="sng" dirty="0" err="1" smtClean="0"/>
              <a:t>transmembrana</a:t>
            </a:r>
            <a:r>
              <a:rPr lang="it-IT" sz="1600" u="sng" dirty="0" smtClean="0"/>
              <a:t> + ECL2</a:t>
            </a:r>
          </a:p>
          <a:p>
            <a:pPr lvl="1" algn="just" eaLnBrk="1" hangingPunct="1">
              <a:lnSpc>
                <a:spcPct val="50000"/>
              </a:lnSpc>
              <a:defRPr/>
            </a:pPr>
            <a:endParaRPr lang="it-IT" sz="1600" dirty="0" smtClean="0"/>
          </a:p>
          <a:p>
            <a:pPr lvl="1" algn="just" eaLnBrk="1" hangingPunct="1">
              <a:defRPr/>
            </a:pPr>
            <a:r>
              <a:rPr lang="it-IT" sz="1600" dirty="0" err="1" smtClean="0"/>
              <a:t>Neuropeptidi</a:t>
            </a:r>
            <a:r>
              <a:rPr lang="it-IT" sz="1600" dirty="0" smtClean="0"/>
              <a:t>: l’interazione avviene a livello di porzioni </a:t>
            </a:r>
            <a:r>
              <a:rPr lang="it-IT" sz="1600" u="sng" dirty="0" smtClean="0"/>
              <a:t>extracellulari</a:t>
            </a:r>
            <a:r>
              <a:rPr lang="it-IT" sz="1600" dirty="0" smtClean="0"/>
              <a:t> del recettore</a:t>
            </a:r>
          </a:p>
          <a:p>
            <a:pPr lvl="1" algn="just" eaLnBrk="1" hangingPunct="1">
              <a:lnSpc>
                <a:spcPct val="50000"/>
              </a:lnSpc>
              <a:defRPr/>
            </a:pPr>
            <a:endParaRPr lang="it-IT" sz="1600" dirty="0" smtClean="0"/>
          </a:p>
          <a:p>
            <a:pPr lvl="1" algn="just" eaLnBrk="1" hangingPunct="1">
              <a:defRPr/>
            </a:pPr>
            <a:r>
              <a:rPr lang="it-IT" sz="1600" dirty="0" smtClean="0">
                <a:cs typeface="Arial" charset="0"/>
              </a:rPr>
              <a:t>Trombina: riconosce e taglia una porzione </a:t>
            </a:r>
            <a:r>
              <a:rPr lang="it-IT" sz="1600" u="sng" dirty="0" err="1" smtClean="0">
                <a:cs typeface="Arial" charset="0"/>
              </a:rPr>
              <a:t>N-terminale</a:t>
            </a:r>
            <a:r>
              <a:rPr lang="it-IT" sz="1600" dirty="0" smtClean="0">
                <a:cs typeface="Arial" charset="0"/>
              </a:rPr>
              <a:t> del recettore, generando un nuovo terminale </a:t>
            </a:r>
            <a:r>
              <a:rPr lang="it-IT" sz="1600" dirty="0" err="1" smtClean="0">
                <a:cs typeface="Arial" charset="0"/>
              </a:rPr>
              <a:t>aminico</a:t>
            </a:r>
            <a:r>
              <a:rPr lang="it-IT" sz="1600" dirty="0" smtClean="0">
                <a:cs typeface="Arial" charset="0"/>
              </a:rPr>
              <a:t> che interagendo con i segmenti </a:t>
            </a:r>
            <a:r>
              <a:rPr lang="it-IT" sz="1600" dirty="0" err="1" smtClean="0">
                <a:cs typeface="Arial" charset="0"/>
              </a:rPr>
              <a:t>transmembranari</a:t>
            </a:r>
            <a:r>
              <a:rPr lang="it-IT" sz="1600" dirty="0" smtClean="0">
                <a:cs typeface="Arial" charset="0"/>
              </a:rPr>
              <a:t> porta all’attivazione del recettore</a:t>
            </a:r>
          </a:p>
          <a:p>
            <a:pPr lvl="1" algn="just" eaLnBrk="1" hangingPunct="1">
              <a:defRPr/>
            </a:pPr>
            <a:r>
              <a:rPr lang="it-IT" sz="1600" dirty="0" smtClean="0"/>
              <a:t>Ormoni </a:t>
            </a:r>
            <a:r>
              <a:rPr lang="it-IT" sz="1600" dirty="0" err="1" smtClean="0"/>
              <a:t>glicoproteici</a:t>
            </a:r>
            <a:r>
              <a:rPr lang="it-IT" sz="1600" dirty="0" smtClean="0"/>
              <a:t> (TSH, LH, FSH): si legano ad una porzione </a:t>
            </a:r>
            <a:r>
              <a:rPr lang="it-IT" sz="1600" u="sng" dirty="0" err="1" smtClean="0"/>
              <a:t>N-terminale</a:t>
            </a:r>
            <a:r>
              <a:rPr lang="it-IT" sz="1600" dirty="0" smtClean="0"/>
              <a:t> del recettore necessaria per orientare l’ormone verso la zona attiva del sito di legame (</a:t>
            </a:r>
            <a:r>
              <a:rPr lang="it-IT" sz="1600" dirty="0" err="1" smtClean="0"/>
              <a:t>TMs</a:t>
            </a:r>
            <a:r>
              <a:rPr lang="it-IT" sz="1600" dirty="0" smtClean="0"/>
              <a:t>)</a:t>
            </a:r>
          </a:p>
          <a:p>
            <a:pPr lvl="1" algn="just" eaLnBrk="1" hangingPunct="1">
              <a:lnSpc>
                <a:spcPct val="50000"/>
              </a:lnSpc>
              <a:defRPr/>
            </a:pPr>
            <a:endParaRPr lang="it-IT" sz="1600" dirty="0" smtClean="0"/>
          </a:p>
          <a:p>
            <a:pPr lvl="1" algn="just" eaLnBrk="1" hangingPunct="1">
              <a:defRPr/>
            </a:pPr>
            <a:r>
              <a:rPr lang="it-IT" sz="1600" dirty="0" smtClean="0"/>
              <a:t>Glutammato: si lega ad un tratto </a:t>
            </a:r>
            <a:r>
              <a:rPr lang="it-IT" sz="1600" u="sng" dirty="0" err="1" smtClean="0"/>
              <a:t>N-terminale</a:t>
            </a:r>
            <a:r>
              <a:rPr lang="it-IT" sz="1600" dirty="0" smtClean="0"/>
              <a:t> del recettore costringendolo a piegarsi per interagire con i segmenti </a:t>
            </a:r>
            <a:r>
              <a:rPr lang="it-IT" sz="1600" dirty="0" err="1" smtClean="0"/>
              <a:t>transmembrana</a:t>
            </a:r>
            <a:r>
              <a:rPr lang="it-IT" sz="1600" dirty="0" smtClean="0">
                <a:cs typeface="Arial" charset="0"/>
              </a:rPr>
              <a:t>→attivazione recettoriale</a:t>
            </a:r>
          </a:p>
          <a:p>
            <a:pPr lvl="1" algn="just" eaLnBrk="1" hangingPunct="1">
              <a:lnSpc>
                <a:spcPct val="40000"/>
              </a:lnSpc>
              <a:defRPr/>
            </a:pPr>
            <a:endParaRPr lang="it-IT" sz="1600" dirty="0" smtClean="0">
              <a:cs typeface="Arial" charset="0"/>
            </a:endParaRPr>
          </a:p>
          <a:p>
            <a:pPr eaLnBrk="1" hangingPunct="1">
              <a:defRPr/>
            </a:pPr>
            <a:endParaRPr lang="it-IT" sz="1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jbc.org/content/273/28/17299/F1.large.jpg">
            <a:hlinkClick r:id="rId3"/>
          </p:cNvPr>
          <p:cNvPicPr>
            <a:picLocks noChangeAspect="1" noChangeArrowheads="1"/>
          </p:cNvPicPr>
          <p:nvPr/>
        </p:nvPicPr>
        <p:blipFill>
          <a:blip r:embed="rId4" cstate="print"/>
          <a:srcRect/>
          <a:stretch>
            <a:fillRect/>
          </a:stretch>
        </p:blipFill>
        <p:spPr bwMode="auto">
          <a:xfrm>
            <a:off x="179388" y="188913"/>
            <a:ext cx="8775700" cy="4464050"/>
          </a:xfrm>
          <a:prstGeom prst="rect">
            <a:avLst/>
          </a:prstGeom>
          <a:noFill/>
          <a:ln w="9525">
            <a:noFill/>
            <a:miter lim="800000"/>
            <a:headEnd/>
            <a:tailEnd/>
          </a:ln>
        </p:spPr>
      </p:pic>
      <p:sp>
        <p:nvSpPr>
          <p:cNvPr id="7171" name="CasellaDiTesto 4"/>
          <p:cNvSpPr txBox="1">
            <a:spLocks noChangeArrowheads="1"/>
          </p:cNvSpPr>
          <p:nvPr/>
        </p:nvSpPr>
        <p:spPr bwMode="auto">
          <a:xfrm>
            <a:off x="179388" y="4873625"/>
            <a:ext cx="8964612" cy="1892300"/>
          </a:xfrm>
          <a:prstGeom prst="rect">
            <a:avLst/>
          </a:prstGeom>
          <a:noFill/>
          <a:ln w="9525">
            <a:noFill/>
            <a:miter lim="800000"/>
            <a:headEnd/>
            <a:tailEnd/>
          </a:ln>
        </p:spPr>
        <p:txBody>
          <a:bodyPr>
            <a:spAutoFit/>
          </a:bodyPr>
          <a:lstStyle/>
          <a:p>
            <a:r>
              <a:rPr lang="it-IT" sz="1300"/>
              <a:t>Several distinct modes have been observed for ligand binding and signal generation at exclusively the TM core for photon, biogenic amines, nucleosides, eicosanoids, and moieties (lysophosphatidic acid and sphingosine 1-phosphate) of lipids (</a:t>
            </a:r>
            <a:r>
              <a:rPr lang="it-IT" sz="1300" i="1"/>
              <a:t>B</a:t>
            </a:r>
            <a:r>
              <a:rPr lang="it-IT" sz="1300"/>
              <a:t>), and the core, exoloops, and N-terminal segment for peptides of ≤40 amino acids (</a:t>
            </a:r>
            <a:r>
              <a:rPr lang="it-IT" sz="1300" i="1"/>
              <a:t>C</a:t>
            </a:r>
            <a:r>
              <a:rPr lang="it-IT" sz="1300"/>
              <a:t>). </a:t>
            </a:r>
            <a:r>
              <a:rPr lang="it-IT" sz="1300" i="1"/>
              <a:t>D,</a:t>
            </a:r>
            <a:r>
              <a:rPr lang="it-IT" sz="1300"/>
              <a:t> protease ligands like thrombin bind to and cleave the N-terminal segment. The resulting shorter N-terminal segment interacts with exoloops to generate a signal, whereas the released peptide binds to platelet to stimulate platelet aggregation. </a:t>
            </a:r>
            <a:r>
              <a:rPr lang="it-IT" sz="1300" i="1"/>
              <a:t>E,</a:t>
            </a:r>
            <a:r>
              <a:rPr lang="it-IT" sz="1300"/>
              <a:t> glycoprotein hormones, LH, FSH, human CG, and TSH, bind to the ∼350-amino acid N-terminal segment and the liganded N-terminal segment interacts with exoloops to generate a signal. </a:t>
            </a:r>
            <a:r>
              <a:rPr lang="it-IT" sz="1300" i="1"/>
              <a:t>F,</a:t>
            </a:r>
            <a:r>
              <a:rPr lang="it-IT" sz="1300"/>
              <a:t> small neurotransmitters, Ca</a:t>
            </a:r>
            <a:r>
              <a:rPr lang="it-IT" sz="1300" baseline="30000"/>
              <a:t>2+</a:t>
            </a:r>
            <a:r>
              <a:rPr lang="it-IT" sz="1300"/>
              <a:t>, glutamate, and GABA, bind to the ∼600-amino acid N-terminal segment, and the liganded N-terminal segment interacts with the membrane-associated domain, thus generating a signal.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http://ajpcell.physiology.org/content/ajpcell/296/2/C221/F1.medium.gif"/>
          <p:cNvPicPr>
            <a:picLocks noChangeAspect="1" noChangeArrowheads="1"/>
          </p:cNvPicPr>
          <p:nvPr/>
        </p:nvPicPr>
        <p:blipFill>
          <a:blip r:embed="rId3" cstate="print"/>
          <a:srcRect/>
          <a:stretch>
            <a:fillRect/>
          </a:stretch>
        </p:blipFill>
        <p:spPr bwMode="auto">
          <a:xfrm>
            <a:off x="2049463" y="125413"/>
            <a:ext cx="5114925" cy="4311650"/>
          </a:xfrm>
          <a:prstGeom prst="rect">
            <a:avLst/>
          </a:prstGeom>
          <a:noFill/>
          <a:ln w="9525">
            <a:noFill/>
            <a:miter lim="800000"/>
            <a:headEnd/>
            <a:tailEnd/>
          </a:ln>
        </p:spPr>
      </p:pic>
      <p:sp>
        <p:nvSpPr>
          <p:cNvPr id="8195" name="Rettangolo 4"/>
          <p:cNvSpPr>
            <a:spLocks noChangeArrowheads="1"/>
          </p:cNvSpPr>
          <p:nvPr/>
        </p:nvSpPr>
        <p:spPr bwMode="auto">
          <a:xfrm>
            <a:off x="395288" y="4581525"/>
            <a:ext cx="8064500" cy="1754188"/>
          </a:xfrm>
          <a:prstGeom prst="rect">
            <a:avLst/>
          </a:prstGeom>
          <a:noFill/>
          <a:ln w="9525">
            <a:noFill/>
            <a:miter lim="800000"/>
            <a:headEnd/>
            <a:tailEnd/>
          </a:ln>
        </p:spPr>
        <p:txBody>
          <a:bodyPr>
            <a:spAutoFit/>
          </a:bodyPr>
          <a:lstStyle/>
          <a:p>
            <a:r>
              <a:rPr lang="en-US"/>
              <a:t>Illustration of general structure and key components of muscarinic receptors. The receptor is composed of 7 transmembrane domains (gray) connected by 3 intracellular and 3 extracellular loops (blue). The G protein-binding site is located at the junction of the third intracellular loop and sixth transmembrane domain (green). The acetylcholine (ACh) binding site is located in the cleft between the transmembrane domains (orange circle).</a:t>
            </a:r>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2"/>
          <p:cNvSpPr txBox="1">
            <a:spLocks/>
          </p:cNvSpPr>
          <p:nvPr/>
        </p:nvSpPr>
        <p:spPr bwMode="auto">
          <a:xfrm>
            <a:off x="539750" y="5445125"/>
            <a:ext cx="8153400" cy="381000"/>
          </a:xfrm>
          <a:prstGeom prst="rect">
            <a:avLst/>
          </a:prstGeom>
          <a:noFill/>
          <a:ln w="9525">
            <a:noFill/>
            <a:miter lim="800000"/>
            <a:headEnd/>
            <a:tailEnd/>
          </a:ln>
        </p:spPr>
        <p:txBody>
          <a:bodyPr/>
          <a:lstStyle/>
          <a:p>
            <a:pPr>
              <a:spcBef>
                <a:spcPct val="20000"/>
              </a:spcBef>
            </a:pPr>
            <a:r>
              <a:rPr lang="en-US" sz="1600" b="1">
                <a:latin typeface="Helvetica" pitchFamily="34" charset="0"/>
              </a:rPr>
              <a:t>Structure and features of protease-activated receptor (PAR)-1. Cleavage of PAR-1 by thrombin between arginine 41 and serine 42 exposes a new N-terminus that serves as a tethered ligand. Activation of PAR-1 is followed by a rapid burst of signaling before the receptor is desensitized and, in some cases, cleared from the cell surface.
</a:t>
            </a:r>
          </a:p>
        </p:txBody>
      </p:sp>
      <p:pic>
        <p:nvPicPr>
          <p:cNvPr id="9219" name="Picture 12" descr="Cover"/>
          <p:cNvPicPr>
            <a:picLocks noChangeAspect="1" noChangeArrowheads="1"/>
          </p:cNvPicPr>
          <p:nvPr/>
        </p:nvPicPr>
        <p:blipFill>
          <a:blip r:embed="rId3" cstate="print"/>
          <a:srcRect/>
          <a:stretch>
            <a:fillRect/>
          </a:stretch>
        </p:blipFill>
        <p:spPr bwMode="auto">
          <a:xfrm>
            <a:off x="5724525" y="981075"/>
            <a:ext cx="3036888" cy="3519488"/>
          </a:xfrm>
          <a:prstGeom prst="rect">
            <a:avLst/>
          </a:prstGeom>
          <a:noFill/>
          <a:ln w="9525">
            <a:noFill/>
            <a:miter lim="800000"/>
            <a:headEnd/>
            <a:tailEnd/>
          </a:ln>
        </p:spPr>
      </p:pic>
      <p:pic>
        <p:nvPicPr>
          <p:cNvPr id="9220" name="Picture 13" descr="http://www.j-circ.or.jp/english/scientific_sessions_74/img/mikamo_coughin_1.jpg"/>
          <p:cNvPicPr>
            <a:picLocks noChangeAspect="1" noChangeArrowheads="1"/>
          </p:cNvPicPr>
          <p:nvPr/>
        </p:nvPicPr>
        <p:blipFill>
          <a:blip r:embed="rId4" cstate="print"/>
          <a:srcRect/>
          <a:stretch>
            <a:fillRect/>
          </a:stretch>
        </p:blipFill>
        <p:spPr bwMode="auto">
          <a:xfrm>
            <a:off x="250825" y="765175"/>
            <a:ext cx="5427663" cy="407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109538" y="-100013"/>
            <a:ext cx="8686800" cy="561976"/>
          </a:xfrm>
        </p:spPr>
        <p:txBody>
          <a:bodyPr/>
          <a:lstStyle/>
          <a:p>
            <a:pPr eaLnBrk="1" hangingPunct="1"/>
            <a:r>
              <a:rPr lang="it-IT" sz="2400" b="1" smtClean="0">
                <a:solidFill>
                  <a:srgbClr val="0070C0"/>
                </a:solidFill>
              </a:rPr>
              <a:t>Organizzazione molecolare delle proteine G</a:t>
            </a:r>
          </a:p>
        </p:txBody>
      </p:sp>
      <p:sp>
        <p:nvSpPr>
          <p:cNvPr id="10243" name="Text Box 6"/>
          <p:cNvSpPr txBox="1">
            <a:spLocks noChangeArrowheads="1"/>
          </p:cNvSpPr>
          <p:nvPr/>
        </p:nvSpPr>
        <p:spPr bwMode="auto">
          <a:xfrm>
            <a:off x="1258888" y="941388"/>
            <a:ext cx="6626225" cy="2400300"/>
          </a:xfrm>
          <a:prstGeom prst="rect">
            <a:avLst/>
          </a:prstGeom>
          <a:noFill/>
          <a:ln w="9525">
            <a:noFill/>
            <a:miter lim="800000"/>
            <a:headEnd/>
            <a:tailEnd/>
          </a:ln>
        </p:spPr>
        <p:txBody>
          <a:bodyPr>
            <a:spAutoFit/>
          </a:bodyPr>
          <a:lstStyle/>
          <a:p>
            <a:pPr algn="ctr"/>
            <a:endParaRPr lang="it-IT" u="sng"/>
          </a:p>
          <a:p>
            <a:pPr algn="ctr"/>
            <a:r>
              <a:rPr lang="it-IT" u="sng"/>
              <a:t>ETEROTRIMERI</a:t>
            </a:r>
          </a:p>
          <a:p>
            <a:pPr algn="ctr"/>
            <a:endParaRPr lang="it-IT" u="sng"/>
          </a:p>
          <a:p>
            <a:pPr algn="ctr"/>
            <a:endParaRPr lang="it-IT" u="sng"/>
          </a:p>
          <a:p>
            <a:pPr algn="ctr"/>
            <a:endParaRPr lang="it-IT" u="sng"/>
          </a:p>
          <a:p>
            <a:pPr algn="ctr"/>
            <a:endParaRPr lang="it-IT" u="sng"/>
          </a:p>
          <a:p>
            <a:pPr algn="ctr"/>
            <a:r>
              <a:rPr lang="el-GR" sz="2400">
                <a:cs typeface="Arial" charset="0"/>
                <a:sym typeface="Symbol" pitchFamily="18" charset="2"/>
              </a:rPr>
              <a:t></a:t>
            </a:r>
            <a:r>
              <a:rPr lang="it-IT" sz="2400">
                <a:cs typeface="Arial" charset="0"/>
                <a:sym typeface="Symbol" pitchFamily="18" charset="2"/>
              </a:rPr>
              <a:t>                                 </a:t>
            </a:r>
            <a:r>
              <a:rPr lang="el-GR" sz="2400">
                <a:cs typeface="Arial" charset="0"/>
                <a:sym typeface="Symbol" pitchFamily="18" charset="2"/>
              </a:rPr>
              <a:t></a:t>
            </a:r>
            <a:r>
              <a:rPr lang="it-IT" sz="2400">
                <a:cs typeface="Arial" charset="0"/>
                <a:sym typeface="Symbol" pitchFamily="18" charset="2"/>
              </a:rPr>
              <a:t>                                 </a:t>
            </a:r>
            <a:r>
              <a:rPr lang="el-GR" sz="2400">
                <a:cs typeface="Arial" charset="0"/>
                <a:sym typeface="Symbol" pitchFamily="18" charset="2"/>
              </a:rPr>
              <a:t></a:t>
            </a:r>
            <a:endParaRPr lang="it-IT" sz="2400">
              <a:cs typeface="Arial" charset="0"/>
              <a:sym typeface="Symbol" pitchFamily="18" charset="2"/>
            </a:endParaRPr>
          </a:p>
          <a:p>
            <a:pPr algn="ctr"/>
            <a:r>
              <a:rPr lang="it-IT">
                <a:cs typeface="Arial" charset="0"/>
                <a:sym typeface="Symbol" pitchFamily="18" charset="2"/>
              </a:rPr>
              <a:t>(</a:t>
            </a:r>
            <a:r>
              <a:rPr lang="en-US">
                <a:cs typeface="Arial" charset="0"/>
                <a:sym typeface="Symbol" pitchFamily="18" charset="2"/>
              </a:rPr>
              <a:t>~ 30)                                     (~ 6)                                     (~ 10)</a:t>
            </a:r>
          </a:p>
        </p:txBody>
      </p:sp>
      <p:sp>
        <p:nvSpPr>
          <p:cNvPr id="10244" name="Line 7"/>
          <p:cNvSpPr>
            <a:spLocks noChangeShapeType="1"/>
          </p:cNvSpPr>
          <p:nvPr/>
        </p:nvSpPr>
        <p:spPr bwMode="auto">
          <a:xfrm flipH="1">
            <a:off x="1892300" y="1628775"/>
            <a:ext cx="2689225" cy="917575"/>
          </a:xfrm>
          <a:prstGeom prst="line">
            <a:avLst/>
          </a:prstGeom>
          <a:noFill/>
          <a:ln w="9525">
            <a:solidFill>
              <a:schemeClr val="tx1"/>
            </a:solidFill>
            <a:round/>
            <a:headEnd/>
            <a:tailEnd type="triangle" w="med" len="med"/>
          </a:ln>
        </p:spPr>
        <p:txBody>
          <a:bodyPr/>
          <a:lstStyle/>
          <a:p>
            <a:endParaRPr lang="it-IT"/>
          </a:p>
        </p:txBody>
      </p:sp>
      <p:sp>
        <p:nvSpPr>
          <p:cNvPr id="10245" name="Line 8"/>
          <p:cNvSpPr>
            <a:spLocks noChangeShapeType="1"/>
          </p:cNvSpPr>
          <p:nvPr/>
        </p:nvSpPr>
        <p:spPr bwMode="auto">
          <a:xfrm>
            <a:off x="4572000" y="1633538"/>
            <a:ext cx="0" cy="865187"/>
          </a:xfrm>
          <a:prstGeom prst="line">
            <a:avLst/>
          </a:prstGeom>
          <a:noFill/>
          <a:ln w="9525">
            <a:solidFill>
              <a:schemeClr val="tx1"/>
            </a:solidFill>
            <a:round/>
            <a:headEnd/>
            <a:tailEnd type="triangle" w="med" len="med"/>
          </a:ln>
        </p:spPr>
        <p:txBody>
          <a:bodyPr/>
          <a:lstStyle/>
          <a:p>
            <a:endParaRPr lang="it-IT"/>
          </a:p>
        </p:txBody>
      </p:sp>
      <p:sp>
        <p:nvSpPr>
          <p:cNvPr id="10246" name="Line 9"/>
          <p:cNvSpPr>
            <a:spLocks noChangeShapeType="1"/>
          </p:cNvSpPr>
          <p:nvPr/>
        </p:nvSpPr>
        <p:spPr bwMode="auto">
          <a:xfrm>
            <a:off x="4572000" y="1635125"/>
            <a:ext cx="2782888" cy="863600"/>
          </a:xfrm>
          <a:prstGeom prst="line">
            <a:avLst/>
          </a:prstGeom>
          <a:noFill/>
          <a:ln w="9525">
            <a:solidFill>
              <a:schemeClr val="tx1"/>
            </a:solidFill>
            <a:round/>
            <a:headEnd/>
            <a:tailEnd type="triangle" w="med" len="med"/>
          </a:ln>
        </p:spPr>
        <p:txBody>
          <a:bodyPr/>
          <a:lstStyle/>
          <a:p>
            <a:endParaRPr lang="it-IT"/>
          </a:p>
        </p:txBody>
      </p:sp>
      <p:sp>
        <p:nvSpPr>
          <p:cNvPr id="10247" name="Text Box 11"/>
          <p:cNvSpPr txBox="1">
            <a:spLocks noChangeArrowheads="1"/>
          </p:cNvSpPr>
          <p:nvPr/>
        </p:nvSpPr>
        <p:spPr bwMode="auto">
          <a:xfrm>
            <a:off x="0" y="3536950"/>
            <a:ext cx="9144000" cy="1754188"/>
          </a:xfrm>
          <a:prstGeom prst="rect">
            <a:avLst/>
          </a:prstGeom>
          <a:noFill/>
          <a:ln w="9525">
            <a:noFill/>
            <a:miter lim="800000"/>
            <a:headEnd/>
            <a:tailEnd/>
          </a:ln>
        </p:spPr>
        <p:txBody>
          <a:bodyPr>
            <a:spAutoFit/>
          </a:bodyPr>
          <a:lstStyle/>
          <a:p>
            <a:pPr algn="ctr"/>
            <a:r>
              <a:rPr lang="it-IT"/>
              <a:t>La subunità </a:t>
            </a:r>
            <a:r>
              <a:rPr lang="el-GR">
                <a:sym typeface="Symbol" pitchFamily="18" charset="2"/>
              </a:rPr>
              <a:t></a:t>
            </a:r>
            <a:r>
              <a:rPr lang="it-IT">
                <a:sym typeface="Symbol" pitchFamily="18" charset="2"/>
              </a:rPr>
              <a:t> è capace di legare e idrolizzare il GTP </a:t>
            </a:r>
          </a:p>
          <a:p>
            <a:pPr algn="ctr"/>
            <a:r>
              <a:rPr lang="it-IT">
                <a:sym typeface="Symbol" pitchFamily="18" charset="2"/>
              </a:rPr>
              <a:t>(</a:t>
            </a:r>
            <a:r>
              <a:rPr lang="it-IT" i="1" u="sng">
                <a:sym typeface="Symbol" pitchFamily="18" charset="2"/>
              </a:rPr>
              <a:t>attività GTPasica</a:t>
            </a:r>
            <a:r>
              <a:rPr lang="it-IT">
                <a:sym typeface="Symbol" pitchFamily="18" charset="2"/>
              </a:rPr>
              <a:t> intrinseca)</a:t>
            </a:r>
          </a:p>
          <a:p>
            <a:pPr algn="ctr"/>
            <a:endParaRPr lang="it-IT">
              <a:sym typeface="Symbol" pitchFamily="18" charset="2"/>
            </a:endParaRPr>
          </a:p>
          <a:p>
            <a:pPr algn="ctr"/>
            <a:endParaRPr lang="it-IT">
              <a:sym typeface="Symbol" pitchFamily="18" charset="2"/>
            </a:endParaRPr>
          </a:p>
          <a:p>
            <a:pPr algn="ctr"/>
            <a:endParaRPr lang="it-IT">
              <a:sym typeface="Symbol" pitchFamily="18" charset="2"/>
            </a:endParaRPr>
          </a:p>
          <a:p>
            <a:pPr algn="ctr"/>
            <a:r>
              <a:rPr lang="it-IT" i="1" u="sng">
                <a:sym typeface="Symbol" pitchFamily="18" charset="2"/>
              </a:rPr>
              <a:t>Trasduzione</a:t>
            </a:r>
            <a:r>
              <a:rPr lang="it-IT">
                <a:sym typeface="Symbol" pitchFamily="18" charset="2"/>
              </a:rPr>
              <a:t> del segnale dal recettore alle molecole effettrici</a:t>
            </a:r>
          </a:p>
        </p:txBody>
      </p:sp>
      <p:sp>
        <p:nvSpPr>
          <p:cNvPr id="10248" name="AutoShape 12"/>
          <p:cNvSpPr>
            <a:spLocks noChangeArrowheads="1"/>
          </p:cNvSpPr>
          <p:nvPr/>
        </p:nvSpPr>
        <p:spPr bwMode="auto">
          <a:xfrm>
            <a:off x="4427538" y="4292600"/>
            <a:ext cx="215900" cy="431800"/>
          </a:xfrm>
          <a:prstGeom prst="downArrow">
            <a:avLst>
              <a:gd name="adj1" fmla="val 50000"/>
              <a:gd name="adj2" fmla="val 88889"/>
            </a:avLst>
          </a:prstGeom>
          <a:noFill/>
          <a:ln w="9525">
            <a:solidFill>
              <a:schemeClr val="tx1"/>
            </a:solidFill>
            <a:miter lim="800000"/>
            <a:headEnd/>
            <a:tailEnd/>
          </a:ln>
        </p:spPr>
        <p:txBody>
          <a:bodyPr wrap="none" anchor="ctr"/>
          <a:lstStyle/>
          <a:p>
            <a:endParaRPr lang="it-IT"/>
          </a:p>
        </p:txBody>
      </p:sp>
      <p:sp>
        <p:nvSpPr>
          <p:cNvPr id="8201" name="Rectangle 14"/>
          <p:cNvSpPr>
            <a:spLocks noChangeArrowheads="1"/>
          </p:cNvSpPr>
          <p:nvPr/>
        </p:nvSpPr>
        <p:spPr bwMode="auto">
          <a:xfrm>
            <a:off x="3605213" y="5400675"/>
            <a:ext cx="2112962" cy="430213"/>
          </a:xfrm>
          <a:prstGeom prst="rect">
            <a:avLst/>
          </a:prstGeom>
          <a:solidFill>
            <a:schemeClr val="accent1">
              <a:lumMod val="75000"/>
            </a:schemeClr>
          </a:solidFill>
          <a:ln w="9525">
            <a:solidFill>
              <a:schemeClr val="tx1"/>
            </a:solidFill>
            <a:miter lim="800000"/>
            <a:headEnd/>
            <a:tailEnd/>
          </a:ln>
        </p:spPr>
        <p:txBody>
          <a:bodyPr wrap="none" anchor="ctr"/>
          <a:lstStyle/>
          <a:p>
            <a:pPr>
              <a:defRPr/>
            </a:pPr>
            <a:endParaRPr lang="it-IT"/>
          </a:p>
        </p:txBody>
      </p:sp>
      <p:sp>
        <p:nvSpPr>
          <p:cNvPr id="8202" name="Text Box 13"/>
          <p:cNvSpPr txBox="1">
            <a:spLocks noChangeArrowheads="1"/>
          </p:cNvSpPr>
          <p:nvPr/>
        </p:nvSpPr>
        <p:spPr bwMode="auto">
          <a:xfrm>
            <a:off x="3884613" y="5435600"/>
            <a:ext cx="1550987" cy="369888"/>
          </a:xfrm>
          <a:prstGeom prst="rect">
            <a:avLst/>
          </a:prstGeom>
          <a:noFill/>
          <a:ln w="9525">
            <a:noFill/>
            <a:miter lim="800000"/>
            <a:headEnd/>
            <a:tailEnd/>
          </a:ln>
        </p:spPr>
        <p:txBody>
          <a:bodyPr wrap="none">
            <a:spAutoFit/>
          </a:bodyPr>
          <a:lstStyle/>
          <a:p>
            <a:pPr>
              <a:defRPr/>
            </a:pPr>
            <a:r>
              <a:rPr lang="it-IT" b="1" dirty="0">
                <a:solidFill>
                  <a:schemeClr val="accent2">
                    <a:lumMod val="50000"/>
                  </a:schemeClr>
                </a:solidFill>
              </a:rPr>
              <a:t>PM: </a:t>
            </a:r>
            <a:r>
              <a:rPr lang="el-GR" b="1" dirty="0">
                <a:solidFill>
                  <a:schemeClr val="accent2">
                    <a:lumMod val="50000"/>
                  </a:schemeClr>
                </a:solidFill>
                <a:sym typeface="Symbol" pitchFamily="18" charset="2"/>
              </a:rPr>
              <a:t></a:t>
            </a:r>
            <a:r>
              <a:rPr lang="it-IT" b="1" dirty="0">
                <a:solidFill>
                  <a:schemeClr val="accent2">
                    <a:lumMod val="50000"/>
                  </a:schemeClr>
                </a:solidFill>
                <a:sym typeface="Symbol" pitchFamily="18" charset="2"/>
              </a:rPr>
              <a:t> &gt; </a:t>
            </a:r>
            <a:r>
              <a:rPr lang="el-GR" b="1" dirty="0">
                <a:solidFill>
                  <a:schemeClr val="accent2">
                    <a:lumMod val="50000"/>
                  </a:schemeClr>
                </a:solidFill>
                <a:sym typeface="Symbol" pitchFamily="18" charset="2"/>
              </a:rPr>
              <a:t></a:t>
            </a:r>
            <a:r>
              <a:rPr lang="it-IT" b="1" dirty="0">
                <a:solidFill>
                  <a:schemeClr val="accent2">
                    <a:lumMod val="50000"/>
                  </a:schemeClr>
                </a:solidFill>
                <a:sym typeface="Symbol" pitchFamily="18" charset="2"/>
              </a:rPr>
              <a:t> &gt; </a:t>
            </a:r>
            <a:r>
              <a:rPr lang="el-GR" b="1" dirty="0">
                <a:solidFill>
                  <a:schemeClr val="accent2">
                    <a:lumMod val="50000"/>
                  </a:schemeClr>
                </a:solidFill>
                <a:sym typeface="Symbol" pitchFamily="18" charset="2"/>
              </a:rPr>
              <a:t></a:t>
            </a:r>
            <a:endParaRPr lang="it-IT" b="1" dirty="0">
              <a:solidFill>
                <a:schemeClr val="accent2">
                  <a:lumMod val="50000"/>
                </a:schemeClr>
              </a:solidFill>
            </a:endParaRPr>
          </a:p>
        </p:txBody>
      </p:sp>
      <p:sp>
        <p:nvSpPr>
          <p:cNvPr id="10251" name="Text Box 15"/>
          <p:cNvSpPr txBox="1">
            <a:spLocks noChangeArrowheads="1"/>
          </p:cNvSpPr>
          <p:nvPr/>
        </p:nvSpPr>
        <p:spPr bwMode="auto">
          <a:xfrm>
            <a:off x="192088" y="6159500"/>
            <a:ext cx="9467850" cy="322263"/>
          </a:xfrm>
          <a:prstGeom prst="rect">
            <a:avLst/>
          </a:prstGeom>
          <a:noFill/>
          <a:ln w="9525">
            <a:noFill/>
            <a:miter lim="800000"/>
            <a:headEnd/>
            <a:tailEnd/>
          </a:ln>
        </p:spPr>
        <p:txBody>
          <a:bodyPr>
            <a:spAutoFit/>
          </a:bodyPr>
          <a:lstStyle/>
          <a:p>
            <a:r>
              <a:rPr lang="it-IT" sz="1500"/>
              <a:t>Le proteine G sono associate alla superficie citoplasmatica della membrana</a:t>
            </a:r>
          </a:p>
        </p:txBody>
      </p:sp>
      <p:sp>
        <p:nvSpPr>
          <p:cNvPr id="10252" name="CasellaDiTesto 11"/>
          <p:cNvSpPr txBox="1">
            <a:spLocks noChangeArrowheads="1"/>
          </p:cNvSpPr>
          <p:nvPr/>
        </p:nvSpPr>
        <p:spPr bwMode="auto">
          <a:xfrm>
            <a:off x="0" y="549275"/>
            <a:ext cx="9144000" cy="554038"/>
          </a:xfrm>
          <a:prstGeom prst="rect">
            <a:avLst/>
          </a:prstGeom>
          <a:noFill/>
          <a:ln w="9525">
            <a:noFill/>
            <a:miter lim="800000"/>
            <a:headEnd/>
            <a:tailEnd/>
          </a:ln>
        </p:spPr>
        <p:txBody>
          <a:bodyPr>
            <a:spAutoFit/>
          </a:bodyPr>
          <a:lstStyle/>
          <a:p>
            <a:r>
              <a:rPr lang="it-IT" sz="1500"/>
              <a:t>Proteine G: ETEROTRIMERICHE (associate a GPCRs) o </a:t>
            </a:r>
          </a:p>
          <a:p>
            <a:r>
              <a:rPr lang="it-IT" sz="1500"/>
              <a:t>                  SMALL CYTOPLASMIC G PROTEINS (attivano PL e chinasi; es M3 e H2 </a:t>
            </a:r>
            <a:r>
              <a:rPr lang="it-IT" sz="1500">
                <a:sym typeface="Symbol" pitchFamily="18" charset="2"/>
              </a:rPr>
              <a:t></a:t>
            </a:r>
            <a:r>
              <a:rPr lang="it-IT" sz="1500"/>
              <a:t> SGPs =&gt; </a:t>
            </a:r>
            <a:r>
              <a:rPr lang="it-IT" sz="1500">
                <a:sym typeface="Symbol" pitchFamily="18" charset="2"/>
              </a:rPr>
              <a:t></a:t>
            </a:r>
            <a:r>
              <a:rPr lang="it-IT" sz="1500"/>
              <a:t>PLD)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TotalTime>
  <Words>1948</Words>
  <Application>Microsoft Office PowerPoint</Application>
  <PresentationFormat>Presentazione su schermo (4:3)</PresentationFormat>
  <Paragraphs>253</Paragraphs>
  <Slides>25</Slides>
  <Notes>9</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Struttura predefinita</vt:lpstr>
      <vt:lpstr>RECETTORI ACCOPPIATI ALLE PROTEINE G (GPCRs)</vt:lpstr>
      <vt:lpstr>Diapositiva 2</vt:lpstr>
      <vt:lpstr>Esempi di mediatori che agiscono su GPCRs</vt:lpstr>
      <vt:lpstr>Diapositiva 4</vt:lpstr>
      <vt:lpstr>Organizzazione molecolare dei recettori accoppiati a proteine G</vt:lpstr>
      <vt:lpstr>Diapositiva 6</vt:lpstr>
      <vt:lpstr>Diapositiva 7</vt:lpstr>
      <vt:lpstr>Diapositiva 8</vt:lpstr>
      <vt:lpstr>Organizzazione molecolare delle proteine G</vt:lpstr>
      <vt:lpstr>Ciclo delle proteine G</vt:lpstr>
      <vt:lpstr>Diapositiva 11</vt:lpstr>
      <vt:lpstr>Struttura e funzione della subunità α</vt:lpstr>
      <vt:lpstr>Diapositiva 13</vt:lpstr>
      <vt:lpstr>Diapositiva 14</vt:lpstr>
      <vt:lpstr>Ruolo del complesso </vt:lpstr>
      <vt:lpstr>I SISTEMI EFFETTORI</vt:lpstr>
      <vt:lpstr>Il sistema dell’adenilato ciclasi (AC)</vt:lpstr>
      <vt:lpstr>L’idrolisi dei fosfoinositidi</vt:lpstr>
      <vt:lpstr>Diapositiva 19</vt:lpstr>
      <vt:lpstr>Diapositiva 20</vt:lpstr>
      <vt:lpstr>Diapositiva 21</vt:lpstr>
      <vt:lpstr>Diapositiva 22</vt:lpstr>
      <vt:lpstr>Diapositiva 23</vt:lpstr>
      <vt:lpstr>Diapositiva 24</vt:lpstr>
      <vt:lpstr>Diapositiva 25</vt:lpstr>
    </vt:vector>
  </TitlesOfParts>
  <Company>Cicos85</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RECETTORI ACCOPPIATI ALLE PROTEINE G</dc:title>
  <dc:creator>FSC</dc:creator>
  <cp:lastModifiedBy>Diana Amantea</cp:lastModifiedBy>
  <cp:revision>64</cp:revision>
  <dcterms:created xsi:type="dcterms:W3CDTF">2003-10-21T16:41:20Z</dcterms:created>
  <dcterms:modified xsi:type="dcterms:W3CDTF">2013-10-30T15:01:38Z</dcterms:modified>
</cp:coreProperties>
</file>