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78" r:id="rId6"/>
    <p:sldId id="260" r:id="rId7"/>
    <p:sldId id="261" r:id="rId8"/>
    <p:sldId id="267" r:id="rId9"/>
    <p:sldId id="262" r:id="rId10"/>
    <p:sldId id="263" r:id="rId11"/>
    <p:sldId id="264" r:id="rId12"/>
    <p:sldId id="276" r:id="rId13"/>
    <p:sldId id="284" r:id="rId14"/>
    <p:sldId id="285" r:id="rId15"/>
    <p:sldId id="286" r:id="rId16"/>
    <p:sldId id="265" r:id="rId17"/>
    <p:sldId id="279" r:id="rId18"/>
    <p:sldId id="268" r:id="rId19"/>
    <p:sldId id="280" r:id="rId20"/>
    <p:sldId id="290" r:id="rId21"/>
    <p:sldId id="287" r:id="rId22"/>
    <p:sldId id="288" r:id="rId23"/>
    <p:sldId id="289" r:id="rId24"/>
    <p:sldId id="274" r:id="rId25"/>
    <p:sldId id="283" r:id="rId26"/>
    <p:sldId id="273" r:id="rId27"/>
  </p:sldIdLst>
  <p:sldSz cx="6858000" cy="9144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88" autoAdjust="0"/>
  </p:normalViewPr>
  <p:slideViewPr>
    <p:cSldViewPr>
      <p:cViewPr>
        <p:scale>
          <a:sx n="75" d="100"/>
          <a:sy n="75" d="100"/>
        </p:scale>
        <p:origin x="-1476" y="6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5124" name="Rectangle 4"/>
          <p:cNvSpPr>
            <a:spLocks noRo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D9B2FC-DEF7-48A9-BA07-4C52D1BF2DD5}"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04A15-23E4-44B7-8104-ABC866A7DB70}" type="slidenum">
              <a:rPr lang="it-IT"/>
              <a:pPr/>
              <a:t>2</a:t>
            </a:fld>
            <a:endParaRPr lang="it-IT"/>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906A7-034A-40B2-B234-D45826C7EB19}" type="slidenum">
              <a:rPr lang="it-IT"/>
              <a:pPr/>
              <a:t>3</a:t>
            </a:fld>
            <a:endParaRPr lang="it-IT"/>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it-IT" dirty="0" smtClean="0"/>
              <a:t>A</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038"/>
            <a:ext cx="5829300" cy="196056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C3A5D95-CE01-41B1-BD6C-8B26BBC11EFA}"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430FE45-B4E6-45BE-A2F1-E6CAD2899189}"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713"/>
            <a:ext cx="1543050" cy="78009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66713"/>
            <a:ext cx="4476750" cy="78009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A4002FF-F10B-47DC-BC76-8BAC6BACB6D2}"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E670681-DC1B-4BE5-AC50-B8175CA20DFB}"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5875338"/>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0E3F2372-1C2C-4BE7-B680-DCEAABFA18D0}"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2AA927F-E0AB-4EA6-A285-F80707B73601}"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A9D59EB7-50FC-4D39-BB05-F0F1F3955750}"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B19206E9-22C3-438A-8FE9-4439C0D235C5}"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FE727FE5-CD74-4580-83C5-1D1BF077887E}"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3538"/>
            <a:ext cx="2255838"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4A52C1BF-EAB0-4987-888D-B6EEBFFD6B15}"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400800"/>
            <a:ext cx="4114800" cy="755650"/>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56948718-8250-46DD-83BF-3616F814CB2C}"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CBA6AA-D444-4BC8-931D-4585FFCEA36F}"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it-IT" sz="3400" b="1"/>
              <a:t>Neurotrasmissione mediata da amminoacidi eccitatori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2700" y="60325"/>
            <a:ext cx="6858000" cy="366713"/>
          </a:xfrm>
          <a:prstGeom prst="rect">
            <a:avLst/>
          </a:prstGeom>
          <a:noFill/>
          <a:ln w="9525">
            <a:noFill/>
            <a:miter lim="800000"/>
            <a:headEnd/>
            <a:tailEnd/>
          </a:ln>
          <a:effectLst/>
        </p:spPr>
        <p:txBody>
          <a:bodyPr>
            <a:spAutoFit/>
          </a:bodyPr>
          <a:lstStyle/>
          <a:p>
            <a:pPr algn="ctr">
              <a:spcBef>
                <a:spcPct val="50000"/>
              </a:spcBef>
            </a:pPr>
            <a:r>
              <a:rPr lang="it-IT" b="1"/>
              <a:t>RECETTORI NMDA</a:t>
            </a:r>
          </a:p>
        </p:txBody>
      </p:sp>
      <p:sp>
        <p:nvSpPr>
          <p:cNvPr id="12293" name="Text Box 5"/>
          <p:cNvSpPr txBox="1">
            <a:spLocks noChangeArrowheads="1"/>
          </p:cNvSpPr>
          <p:nvPr/>
        </p:nvSpPr>
        <p:spPr bwMode="auto">
          <a:xfrm>
            <a:off x="0" y="3059113"/>
            <a:ext cx="6858000" cy="2035175"/>
          </a:xfrm>
          <a:prstGeom prst="rect">
            <a:avLst/>
          </a:prstGeom>
          <a:noFill/>
          <a:ln w="9525">
            <a:noFill/>
            <a:miter lim="800000"/>
            <a:headEnd/>
            <a:tailEnd/>
          </a:ln>
          <a:effectLst/>
        </p:spPr>
        <p:txBody>
          <a:bodyPr>
            <a:spAutoFit/>
          </a:bodyPr>
          <a:lstStyle/>
          <a:p>
            <a:pPr>
              <a:spcBef>
                <a:spcPct val="50000"/>
              </a:spcBef>
            </a:pPr>
            <a:r>
              <a:rPr lang="it-IT" sz="1500"/>
              <a:t>Localizzazione: prevalentemente </a:t>
            </a:r>
            <a:r>
              <a:rPr lang="it-IT" sz="1500" u="sng"/>
              <a:t>post-sinaptica</a:t>
            </a:r>
            <a:r>
              <a:rPr lang="it-IT" sz="1500"/>
              <a:t> (come gli AMPA-R)</a:t>
            </a:r>
          </a:p>
          <a:p>
            <a:pPr>
              <a:spcBef>
                <a:spcPct val="50000"/>
              </a:spcBef>
            </a:pPr>
            <a:r>
              <a:rPr lang="it-IT" sz="1500" u="sng"/>
              <a:t>Cinetica di attivazione lenta</a:t>
            </a:r>
            <a:r>
              <a:rPr lang="it-IT" sz="1500"/>
              <a:t> (</a:t>
            </a:r>
            <a:r>
              <a:rPr lang="en-US" sz="1500">
                <a:cs typeface="Arial" charset="0"/>
              </a:rPr>
              <a:t>~ centinaia di msec)</a:t>
            </a:r>
          </a:p>
          <a:p>
            <a:pPr>
              <a:spcBef>
                <a:spcPct val="50000"/>
              </a:spcBef>
            </a:pPr>
            <a:endParaRPr lang="en-US" sz="1500">
              <a:cs typeface="Arial" charset="0"/>
            </a:endParaRPr>
          </a:p>
          <a:p>
            <a:pPr>
              <a:spcBef>
                <a:spcPct val="50000"/>
              </a:spcBef>
            </a:pPr>
            <a:endParaRPr lang="en-US" sz="1500">
              <a:cs typeface="Arial" charset="0"/>
            </a:endParaRPr>
          </a:p>
          <a:p>
            <a:pPr>
              <a:spcBef>
                <a:spcPct val="50000"/>
              </a:spcBef>
            </a:pPr>
            <a:r>
              <a:rPr lang="en-US" sz="1500" u="sng">
                <a:cs typeface="Arial" charset="0"/>
              </a:rPr>
              <a:t>STRUTTURA:</a:t>
            </a:r>
          </a:p>
          <a:p>
            <a:pPr>
              <a:spcBef>
                <a:spcPct val="50000"/>
              </a:spcBef>
            </a:pPr>
            <a:r>
              <a:rPr lang="en-US" sz="1500">
                <a:cs typeface="Arial" charset="0"/>
              </a:rPr>
              <a:t>Composizione: NR1 + almeno una delle subunità NR2A-D o NR3A-B</a:t>
            </a:r>
          </a:p>
        </p:txBody>
      </p:sp>
      <p:sp>
        <p:nvSpPr>
          <p:cNvPr id="12294" name="Freeform 6"/>
          <p:cNvSpPr>
            <a:spLocks/>
          </p:cNvSpPr>
          <p:nvPr/>
        </p:nvSpPr>
        <p:spPr bwMode="auto">
          <a:xfrm>
            <a:off x="1557338" y="5018088"/>
            <a:ext cx="142875" cy="288925"/>
          </a:xfrm>
          <a:custGeom>
            <a:avLst/>
            <a:gdLst/>
            <a:ahLst/>
            <a:cxnLst>
              <a:cxn ang="0">
                <a:pos x="8" y="0"/>
              </a:cxn>
              <a:cxn ang="0">
                <a:pos x="8" y="91"/>
              </a:cxn>
              <a:cxn ang="0">
                <a:pos x="54" y="136"/>
              </a:cxn>
              <a:cxn ang="0">
                <a:pos x="99" y="45"/>
              </a:cxn>
              <a:cxn ang="0">
                <a:pos x="144" y="91"/>
              </a:cxn>
              <a:cxn ang="0">
                <a:pos x="190" y="227"/>
              </a:cxn>
            </a:cxnLst>
            <a:rect l="0" t="0" r="r" b="b"/>
            <a:pathLst>
              <a:path w="190" h="227">
                <a:moveTo>
                  <a:pt x="8" y="0"/>
                </a:moveTo>
                <a:cubicBezTo>
                  <a:pt x="4" y="34"/>
                  <a:pt x="0" y="68"/>
                  <a:pt x="8" y="91"/>
                </a:cubicBezTo>
                <a:cubicBezTo>
                  <a:pt x="16" y="114"/>
                  <a:pt x="39" y="144"/>
                  <a:pt x="54" y="136"/>
                </a:cubicBezTo>
                <a:cubicBezTo>
                  <a:pt x="69" y="128"/>
                  <a:pt x="84" y="52"/>
                  <a:pt x="99" y="45"/>
                </a:cubicBezTo>
                <a:cubicBezTo>
                  <a:pt x="114" y="38"/>
                  <a:pt x="129" y="61"/>
                  <a:pt x="144" y="91"/>
                </a:cubicBezTo>
                <a:cubicBezTo>
                  <a:pt x="159" y="121"/>
                  <a:pt x="174" y="174"/>
                  <a:pt x="190" y="227"/>
                </a:cubicBezTo>
              </a:path>
            </a:pathLst>
          </a:custGeom>
          <a:noFill/>
          <a:ln w="9525">
            <a:solidFill>
              <a:schemeClr val="tx1"/>
            </a:solidFill>
            <a:round/>
            <a:headEnd/>
            <a:tailEnd type="arrow" w="med" len="med"/>
          </a:ln>
          <a:effectLst/>
        </p:spPr>
        <p:txBody>
          <a:bodyPr/>
          <a:lstStyle/>
          <a:p>
            <a:endParaRPr lang="it-IT"/>
          </a:p>
        </p:txBody>
      </p:sp>
      <p:sp>
        <p:nvSpPr>
          <p:cNvPr id="12295" name="Text Box 7"/>
          <p:cNvSpPr txBox="1">
            <a:spLocks noChangeArrowheads="1"/>
          </p:cNvSpPr>
          <p:nvPr/>
        </p:nvSpPr>
        <p:spPr bwMode="auto">
          <a:xfrm>
            <a:off x="1570038" y="5233988"/>
            <a:ext cx="2376487" cy="274637"/>
          </a:xfrm>
          <a:prstGeom prst="rect">
            <a:avLst/>
          </a:prstGeom>
          <a:noFill/>
          <a:ln w="9525">
            <a:noFill/>
            <a:miter lim="800000"/>
            <a:headEnd/>
            <a:tailEnd/>
          </a:ln>
          <a:effectLst/>
        </p:spPr>
        <p:txBody>
          <a:bodyPr>
            <a:spAutoFit/>
          </a:bodyPr>
          <a:lstStyle/>
          <a:p>
            <a:r>
              <a:rPr lang="it-IT" sz="1200" i="1">
                <a:latin typeface="Times New Roman" pitchFamily="18" charset="0"/>
              </a:rPr>
              <a:t>presente in tutti i recettori NMDA</a:t>
            </a:r>
          </a:p>
        </p:txBody>
      </p:sp>
      <p:sp>
        <p:nvSpPr>
          <p:cNvPr id="12297" name="Text Box 9"/>
          <p:cNvSpPr txBox="1">
            <a:spLocks noChangeArrowheads="1"/>
          </p:cNvSpPr>
          <p:nvPr/>
        </p:nvSpPr>
        <p:spPr bwMode="auto">
          <a:xfrm>
            <a:off x="142875" y="684213"/>
            <a:ext cx="6381750" cy="1784350"/>
          </a:xfrm>
          <a:prstGeom prst="rect">
            <a:avLst/>
          </a:prstGeom>
          <a:noFill/>
          <a:ln w="9525">
            <a:noFill/>
            <a:miter lim="800000"/>
            <a:headEnd/>
            <a:tailEnd/>
          </a:ln>
          <a:effectLst/>
        </p:spPr>
        <p:txBody>
          <a:bodyPr>
            <a:spAutoFit/>
          </a:bodyPr>
          <a:lstStyle/>
          <a:p>
            <a:pPr marL="95250" indent="-95250"/>
            <a:r>
              <a:rPr lang="it-IT" sz="1500"/>
              <a:t>Il recettore NMDA media diverse funzioni:</a:t>
            </a:r>
          </a:p>
          <a:p>
            <a:pPr marL="95250" indent="-95250"/>
            <a:endParaRPr lang="it-IT" sz="600"/>
          </a:p>
          <a:p>
            <a:pPr marL="95250" indent="-95250">
              <a:buFontTx/>
              <a:buChar char="•"/>
            </a:pPr>
            <a:r>
              <a:rPr lang="it-IT" sz="1500"/>
              <a:t> Azioni trofiche e di controllo della sopravvivenza neuronale durante lo sviluppo (sinaptogenesi)</a:t>
            </a:r>
          </a:p>
          <a:p>
            <a:pPr marL="95250" indent="-95250">
              <a:buFontTx/>
              <a:buChar char="•"/>
            </a:pPr>
            <a:r>
              <a:rPr lang="it-IT" sz="1500"/>
              <a:t> LTP/LTD</a:t>
            </a:r>
          </a:p>
          <a:p>
            <a:pPr marL="95250" indent="-95250">
              <a:buFontTx/>
              <a:buChar char="•"/>
            </a:pPr>
            <a:r>
              <a:rPr lang="it-IT" sz="1500"/>
              <a:t> Tossicità: morte neuronale necrotica o apoptotica (eccitotossicità in epilessia e ictus)</a:t>
            </a:r>
          </a:p>
          <a:p>
            <a:pPr marL="95250" indent="-95250">
              <a:buFontTx/>
              <a:buChar char="•"/>
            </a:pPr>
            <a:r>
              <a:rPr lang="it-IT" sz="1500"/>
              <a:t> Sensibilità dolorifica</a:t>
            </a:r>
          </a:p>
        </p:txBody>
      </p:sp>
      <p:sp>
        <p:nvSpPr>
          <p:cNvPr id="12298" name="Text Box 10"/>
          <p:cNvSpPr txBox="1">
            <a:spLocks noChangeArrowheads="1"/>
          </p:cNvSpPr>
          <p:nvPr/>
        </p:nvSpPr>
        <p:spPr bwMode="auto">
          <a:xfrm>
            <a:off x="44450" y="5786438"/>
            <a:ext cx="6802438" cy="2098675"/>
          </a:xfrm>
          <a:prstGeom prst="rect">
            <a:avLst/>
          </a:prstGeom>
          <a:noFill/>
          <a:ln w="9525">
            <a:noFill/>
            <a:miter lim="800000"/>
            <a:headEnd/>
            <a:tailEnd/>
          </a:ln>
          <a:effectLst/>
        </p:spPr>
        <p:txBody>
          <a:bodyPr wrap="none">
            <a:spAutoFit/>
          </a:bodyPr>
          <a:lstStyle/>
          <a:p>
            <a:pPr>
              <a:lnSpc>
                <a:spcPct val="110000"/>
              </a:lnSpc>
            </a:pPr>
            <a:r>
              <a:rPr lang="it-IT" sz="1500"/>
              <a:t>NR1 </a:t>
            </a:r>
            <a:r>
              <a:rPr lang="it-IT" sz="1500">
                <a:cs typeface="Arial" charset="0"/>
              </a:rPr>
              <a:t>► sito di legame per la glicina (co-agonista)</a:t>
            </a:r>
          </a:p>
          <a:p>
            <a:pPr>
              <a:lnSpc>
                <a:spcPct val="110000"/>
              </a:lnSpc>
            </a:pPr>
            <a:r>
              <a:rPr lang="it-IT" sz="1500">
                <a:cs typeface="Arial" charset="0"/>
              </a:rPr>
              <a:t>NR2 ► sito di legame per il glutammato</a:t>
            </a:r>
          </a:p>
          <a:p>
            <a:pPr>
              <a:lnSpc>
                <a:spcPct val="110000"/>
              </a:lnSpc>
            </a:pPr>
            <a:endParaRPr lang="it-IT" sz="1500">
              <a:cs typeface="Arial" charset="0"/>
            </a:endParaRPr>
          </a:p>
          <a:p>
            <a:pPr>
              <a:lnSpc>
                <a:spcPct val="110000"/>
              </a:lnSpc>
            </a:pPr>
            <a:r>
              <a:rPr lang="it-IT" sz="1500" i="1">
                <a:cs typeface="Arial" charset="0"/>
              </a:rPr>
              <a:t>Negli oociti:</a:t>
            </a:r>
          </a:p>
          <a:p>
            <a:pPr>
              <a:lnSpc>
                <a:spcPct val="110000"/>
              </a:lnSpc>
            </a:pPr>
            <a:r>
              <a:rPr lang="it-IT" sz="1500" i="1">
                <a:cs typeface="Arial" charset="0"/>
              </a:rPr>
              <a:t>NR1: forma un recettore funzionale</a:t>
            </a:r>
          </a:p>
          <a:p>
            <a:pPr>
              <a:lnSpc>
                <a:spcPct val="110000"/>
              </a:lnSpc>
            </a:pPr>
            <a:r>
              <a:rPr lang="it-IT" sz="1500" i="1">
                <a:cs typeface="Arial" charset="0"/>
              </a:rPr>
              <a:t>NR2: non forma recettori funzionali</a:t>
            </a:r>
          </a:p>
          <a:p>
            <a:pPr>
              <a:lnSpc>
                <a:spcPct val="110000"/>
              </a:lnSpc>
            </a:pPr>
            <a:r>
              <a:rPr lang="it-IT" sz="1500" i="1">
                <a:cs typeface="Arial" charset="0"/>
              </a:rPr>
              <a:t>NR1+NR2: maggiore risposta al Glu e all’NMDA (</a:t>
            </a:r>
            <a:r>
              <a:rPr lang="en-US" sz="1500" i="1">
                <a:cs typeface="Arial" charset="0"/>
              </a:rPr>
              <a:t>~ ai rec espressi sui neuroni)</a:t>
            </a:r>
          </a:p>
          <a:p>
            <a:pPr>
              <a:lnSpc>
                <a:spcPct val="110000"/>
              </a:lnSpc>
            </a:pPr>
            <a:r>
              <a:rPr lang="en-US" sz="1500" i="1">
                <a:cs typeface="Arial" charset="0"/>
              </a:rPr>
              <a:t>=&gt; I recettori NMDA sono verosimilmente ETEROOLIGOMERI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57150"/>
            <a:ext cx="6858000" cy="3543300"/>
          </a:xfrm>
          <a:prstGeom prst="rect">
            <a:avLst/>
          </a:prstGeom>
          <a:noFill/>
          <a:ln w="9525">
            <a:noFill/>
            <a:miter lim="800000"/>
            <a:headEnd/>
            <a:tailEnd/>
          </a:ln>
          <a:effectLst/>
        </p:spPr>
        <p:txBody>
          <a:bodyPr>
            <a:spAutoFit/>
          </a:bodyPr>
          <a:lstStyle/>
          <a:p>
            <a:pPr>
              <a:spcBef>
                <a:spcPct val="50000"/>
              </a:spcBef>
            </a:pPr>
            <a:r>
              <a:rPr lang="it-IT" sz="1500"/>
              <a:t>BLOCCO DA Mg</a:t>
            </a:r>
            <a:r>
              <a:rPr lang="it-IT" sz="1500" baseline="30000"/>
              <a:t>2+</a:t>
            </a:r>
            <a:r>
              <a:rPr lang="it-IT" sz="1500"/>
              <a:t>: si verifica a [Mg</a:t>
            </a:r>
            <a:r>
              <a:rPr lang="it-IT" sz="1500" baseline="30000"/>
              <a:t>2+</a:t>
            </a:r>
            <a:r>
              <a:rPr lang="it-IT" sz="1500"/>
              <a:t>]</a:t>
            </a:r>
            <a:r>
              <a:rPr lang="it-IT" sz="1500" baseline="-25000"/>
              <a:t>ext</a:t>
            </a:r>
            <a:r>
              <a:rPr lang="it-IT" sz="1500"/>
              <a:t> fisiologiche (1-2 mM)</a:t>
            </a:r>
          </a:p>
          <a:p>
            <a:pPr>
              <a:spcBef>
                <a:spcPct val="50000"/>
              </a:spcBef>
            </a:pPr>
            <a:r>
              <a:rPr lang="it-IT" sz="1500"/>
              <a:t>	               voltaggio-dipendente (+ efficace a V</a:t>
            </a:r>
            <a:r>
              <a:rPr lang="it-IT" sz="1500" baseline="-25000"/>
              <a:t>REST</a:t>
            </a:r>
            <a:r>
              <a:rPr lang="it-IT" sz="1500"/>
              <a:t>)</a:t>
            </a:r>
          </a:p>
          <a:p>
            <a:pPr>
              <a:spcBef>
                <a:spcPct val="50000"/>
              </a:spcBef>
            </a:pPr>
            <a:r>
              <a:rPr lang="it-IT" sz="1500"/>
              <a:t>	               </a:t>
            </a:r>
            <a:r>
              <a:rPr lang="it-IT" sz="1500">
                <a:cs typeface="Arial" charset="0"/>
              </a:rPr>
              <a:t>↓ quanto più V</a:t>
            </a:r>
            <a:r>
              <a:rPr lang="it-IT" sz="1500" baseline="-25000">
                <a:cs typeface="Arial" charset="0"/>
              </a:rPr>
              <a:t>M</a:t>
            </a:r>
            <a:r>
              <a:rPr lang="it-IT" sz="1500">
                <a:cs typeface="Arial" charset="0"/>
              </a:rPr>
              <a:t> si discosta da V</a:t>
            </a:r>
            <a:r>
              <a:rPr lang="it-IT" sz="1500" baseline="-25000">
                <a:cs typeface="Arial" charset="0"/>
              </a:rPr>
              <a:t>REST</a:t>
            </a:r>
            <a:r>
              <a:rPr lang="it-IT" sz="1500">
                <a:cs typeface="Arial" charset="0"/>
              </a:rPr>
              <a:t> (depolarizzazione)</a:t>
            </a:r>
          </a:p>
          <a:p>
            <a:pPr>
              <a:spcBef>
                <a:spcPct val="50000"/>
              </a:spcBef>
            </a:pPr>
            <a:endParaRPr lang="it-IT" sz="1500">
              <a:cs typeface="Arial" charset="0"/>
            </a:endParaRPr>
          </a:p>
          <a:p>
            <a:pPr>
              <a:spcBef>
                <a:spcPct val="50000"/>
              </a:spcBef>
            </a:pPr>
            <a:r>
              <a:rPr lang="it-IT" sz="1500">
                <a:cs typeface="Arial" charset="0"/>
              </a:rPr>
              <a:t>GLICINA: funziona da co-agonista =&gt; è necessaria x l’attivazione del recettore 			         da parte del glutammato                                	AT competitivo: acido chinurenico (antagonista “fisiologico”)</a:t>
            </a:r>
          </a:p>
          <a:p>
            <a:pPr>
              <a:spcBef>
                <a:spcPct val="50000"/>
              </a:spcBef>
            </a:pPr>
            <a:endParaRPr lang="it-IT" sz="1500">
              <a:cs typeface="Arial" charset="0"/>
            </a:endParaRPr>
          </a:p>
          <a:p>
            <a:pPr>
              <a:spcBef>
                <a:spcPct val="50000"/>
              </a:spcBef>
            </a:pPr>
            <a:r>
              <a:rPr lang="it-IT" sz="1500">
                <a:cs typeface="Arial" charset="0"/>
              </a:rPr>
              <a:t>POLIAMINE (spermina e spermidina): sono sostanze endogene che agiscono 		su un sito (NR2B) diverso da quello dove si lega la Gly 		facilitando l’apertura del canale</a:t>
            </a:r>
          </a:p>
          <a:p>
            <a:pPr>
              <a:lnSpc>
                <a:spcPct val="60000"/>
              </a:lnSpc>
              <a:spcBef>
                <a:spcPct val="50000"/>
              </a:spcBef>
            </a:pPr>
            <a:r>
              <a:rPr lang="it-IT" sz="1500">
                <a:cs typeface="Arial" charset="0"/>
              </a:rPr>
              <a:t>	 AT competitivo: ifemprodil </a:t>
            </a:r>
          </a:p>
        </p:txBody>
      </p:sp>
      <p:sp>
        <p:nvSpPr>
          <p:cNvPr id="13317" name="Text Box 5"/>
          <p:cNvSpPr txBox="1">
            <a:spLocks noChangeArrowheads="1"/>
          </p:cNvSpPr>
          <p:nvPr/>
        </p:nvSpPr>
        <p:spPr bwMode="auto">
          <a:xfrm>
            <a:off x="-19050" y="4976813"/>
            <a:ext cx="6877050" cy="2263775"/>
          </a:xfrm>
          <a:prstGeom prst="rect">
            <a:avLst/>
          </a:prstGeom>
          <a:noFill/>
          <a:ln w="9525">
            <a:noFill/>
            <a:miter lim="800000"/>
            <a:headEnd/>
            <a:tailEnd/>
          </a:ln>
          <a:effectLst/>
        </p:spPr>
        <p:txBody>
          <a:bodyPr>
            <a:spAutoFit/>
          </a:bodyPr>
          <a:lstStyle/>
          <a:p>
            <a:pPr>
              <a:spcBef>
                <a:spcPct val="50000"/>
              </a:spcBef>
            </a:pPr>
            <a:r>
              <a:rPr lang="it-IT" sz="1500"/>
              <a:t>INATTIVAZIONE MEDIATA DALLA CALMODULINA:</a:t>
            </a:r>
          </a:p>
          <a:p>
            <a:pPr>
              <a:spcBef>
                <a:spcPct val="50000"/>
              </a:spcBef>
            </a:pPr>
            <a:r>
              <a:rPr lang="it-IT" sz="1500">
                <a:sym typeface="Symbol" pitchFamily="18" charset="2"/>
              </a:rPr>
              <a:t> NMDA </a:t>
            </a:r>
            <a:r>
              <a:rPr lang="it-IT" sz="1500">
                <a:sym typeface="Wingdings 3" pitchFamily="18" charset="2"/>
              </a:rPr>
              <a:t> </a:t>
            </a:r>
            <a:r>
              <a:rPr lang="it-IT" sz="1500">
                <a:cs typeface="Arial" charset="0"/>
                <a:sym typeface="Wingdings 3" pitchFamily="18" charset="2"/>
              </a:rPr>
              <a:t>↑ [Ca</a:t>
            </a:r>
            <a:r>
              <a:rPr lang="it-IT" sz="1500" baseline="30000">
                <a:cs typeface="Arial" charset="0"/>
                <a:sym typeface="Wingdings 3" pitchFamily="18" charset="2"/>
              </a:rPr>
              <a:t>2+</a:t>
            </a:r>
            <a:r>
              <a:rPr lang="it-IT" sz="1500">
                <a:cs typeface="Arial" charset="0"/>
                <a:sym typeface="Wingdings 3" pitchFamily="18" charset="2"/>
              </a:rPr>
              <a:t>]</a:t>
            </a:r>
            <a:r>
              <a:rPr lang="it-IT" sz="1500" baseline="-25000">
                <a:cs typeface="Arial" charset="0"/>
                <a:sym typeface="Wingdings 3" pitchFamily="18" charset="2"/>
              </a:rPr>
              <a:t>i</a:t>
            </a:r>
            <a:r>
              <a:rPr lang="it-IT" sz="1500">
                <a:cs typeface="Arial" charset="0"/>
                <a:sym typeface="Wingdings 3" pitchFamily="18" charset="2"/>
              </a:rPr>
              <a:t> =&gt; il complesso </a:t>
            </a:r>
            <a:r>
              <a:rPr lang="it-IT" sz="1500" b="1">
                <a:cs typeface="Arial" charset="0"/>
                <a:sym typeface="Wingdings 3" pitchFamily="18" charset="2"/>
              </a:rPr>
              <a:t>CaM</a:t>
            </a:r>
            <a:r>
              <a:rPr lang="it-IT" sz="1500">
                <a:cs typeface="Arial" charset="0"/>
                <a:sym typeface="Wingdings 3" pitchFamily="18" charset="2"/>
              </a:rPr>
              <a:t>-Ca</a:t>
            </a:r>
            <a:r>
              <a:rPr lang="it-IT" sz="1500" baseline="30000">
                <a:cs typeface="Arial" charset="0"/>
                <a:sym typeface="Wingdings 3" pitchFamily="18" charset="2"/>
              </a:rPr>
              <a:t>2+</a:t>
            </a:r>
            <a:r>
              <a:rPr lang="it-IT" sz="1500">
                <a:cs typeface="Arial" charset="0"/>
                <a:sym typeface="Wingdings 3" pitchFamily="18" charset="2"/>
              </a:rPr>
              <a:t> si lega ad NR1 =&gt; inattivazione</a:t>
            </a:r>
          </a:p>
          <a:p>
            <a:pPr>
              <a:spcBef>
                <a:spcPct val="50000"/>
              </a:spcBef>
            </a:pPr>
            <a:endParaRPr lang="it-IT" sz="1500">
              <a:cs typeface="Arial" charset="0"/>
              <a:sym typeface="Wingdings 3" pitchFamily="18" charset="2"/>
            </a:endParaRPr>
          </a:p>
          <a:p>
            <a:pPr>
              <a:spcBef>
                <a:spcPct val="50000"/>
              </a:spcBef>
            </a:pPr>
            <a:endParaRPr lang="it-IT" sz="1500">
              <a:cs typeface="Arial" charset="0"/>
              <a:sym typeface="Wingdings 3" pitchFamily="18" charset="2"/>
            </a:endParaRPr>
          </a:p>
          <a:p>
            <a:pPr>
              <a:spcBef>
                <a:spcPct val="50000"/>
              </a:spcBef>
            </a:pPr>
            <a:endParaRPr lang="it-IT" sz="1500">
              <a:cs typeface="Arial" charset="0"/>
              <a:sym typeface="Wingdings 3" pitchFamily="18" charset="2"/>
            </a:endParaRPr>
          </a:p>
          <a:p>
            <a:pPr>
              <a:spcBef>
                <a:spcPct val="50000"/>
              </a:spcBef>
            </a:pPr>
            <a:r>
              <a:rPr lang="it-IT" sz="1500" b="1">
                <a:cs typeface="Arial" charset="0"/>
                <a:sym typeface="Wingdings 3" pitchFamily="18" charset="2"/>
              </a:rPr>
              <a:t>PKC</a:t>
            </a:r>
            <a:r>
              <a:rPr lang="it-IT" sz="1500">
                <a:cs typeface="Arial" charset="0"/>
                <a:sym typeface="Wingdings 3" pitchFamily="18" charset="2"/>
              </a:rPr>
              <a:t>  P-azione di Ser sul C-terminale della subunità NR1 =&gt; la CaM non può 	legare NR1 =&gt; meccanismo di potenziamento dell’LTP</a:t>
            </a:r>
          </a:p>
        </p:txBody>
      </p:sp>
      <p:sp>
        <p:nvSpPr>
          <p:cNvPr id="13318" name="Freeform 6"/>
          <p:cNvSpPr>
            <a:spLocks/>
          </p:cNvSpPr>
          <p:nvPr/>
        </p:nvSpPr>
        <p:spPr bwMode="auto">
          <a:xfrm flipH="1">
            <a:off x="276225" y="6367463"/>
            <a:ext cx="142875" cy="288925"/>
          </a:xfrm>
          <a:custGeom>
            <a:avLst/>
            <a:gdLst/>
            <a:ahLst/>
            <a:cxnLst>
              <a:cxn ang="0">
                <a:pos x="8" y="0"/>
              </a:cxn>
              <a:cxn ang="0">
                <a:pos x="8" y="91"/>
              </a:cxn>
              <a:cxn ang="0">
                <a:pos x="54" y="136"/>
              </a:cxn>
              <a:cxn ang="0">
                <a:pos x="99" y="45"/>
              </a:cxn>
              <a:cxn ang="0">
                <a:pos x="144" y="91"/>
              </a:cxn>
              <a:cxn ang="0">
                <a:pos x="190" y="227"/>
              </a:cxn>
            </a:cxnLst>
            <a:rect l="0" t="0" r="r" b="b"/>
            <a:pathLst>
              <a:path w="190" h="227">
                <a:moveTo>
                  <a:pt x="8" y="0"/>
                </a:moveTo>
                <a:cubicBezTo>
                  <a:pt x="4" y="34"/>
                  <a:pt x="0" y="68"/>
                  <a:pt x="8" y="91"/>
                </a:cubicBezTo>
                <a:cubicBezTo>
                  <a:pt x="16" y="114"/>
                  <a:pt x="39" y="144"/>
                  <a:pt x="54" y="136"/>
                </a:cubicBezTo>
                <a:cubicBezTo>
                  <a:pt x="69" y="128"/>
                  <a:pt x="84" y="52"/>
                  <a:pt x="99" y="45"/>
                </a:cubicBezTo>
                <a:cubicBezTo>
                  <a:pt x="114" y="38"/>
                  <a:pt x="129" y="61"/>
                  <a:pt x="144" y="91"/>
                </a:cubicBezTo>
                <a:cubicBezTo>
                  <a:pt x="159" y="121"/>
                  <a:pt x="174" y="174"/>
                  <a:pt x="190" y="227"/>
                </a:cubicBezTo>
              </a:path>
            </a:pathLst>
          </a:custGeom>
          <a:noFill/>
          <a:ln w="9525">
            <a:solidFill>
              <a:schemeClr val="tx1"/>
            </a:solidFill>
            <a:round/>
            <a:headEnd/>
            <a:tailEnd type="arrow" w="med" len="med"/>
          </a:ln>
          <a:effectLst/>
        </p:spPr>
        <p:txBody>
          <a:bodyPr/>
          <a:lstStyle/>
          <a:p>
            <a:endParaRPr lang="it-IT"/>
          </a:p>
        </p:txBody>
      </p:sp>
      <p:sp>
        <p:nvSpPr>
          <p:cNvPr id="13319" name="Text Box 7"/>
          <p:cNvSpPr txBox="1">
            <a:spLocks noChangeArrowheads="1"/>
          </p:cNvSpPr>
          <p:nvPr/>
        </p:nvSpPr>
        <p:spPr bwMode="auto">
          <a:xfrm>
            <a:off x="0" y="6061075"/>
            <a:ext cx="1033463" cy="558800"/>
          </a:xfrm>
          <a:prstGeom prst="rect">
            <a:avLst/>
          </a:prstGeom>
          <a:noFill/>
          <a:ln w="9525">
            <a:noFill/>
            <a:miter lim="800000"/>
            <a:headEnd/>
            <a:tailEnd/>
          </a:ln>
          <a:effectLst/>
        </p:spPr>
        <p:txBody>
          <a:bodyPr wrap="none">
            <a:spAutoFit/>
          </a:bodyPr>
          <a:lstStyle/>
          <a:p>
            <a:pPr>
              <a:lnSpc>
                <a:spcPct val="110000"/>
              </a:lnSpc>
            </a:pPr>
            <a:r>
              <a:rPr lang="it-IT" sz="1400" i="1">
                <a:latin typeface="Times New Roman" pitchFamily="18" charset="0"/>
              </a:rPr>
              <a:t>mGluR1 e 5</a:t>
            </a:r>
            <a:endParaRPr lang="it-IT" sz="700" i="1">
              <a:latin typeface="Times New Roman" pitchFamily="18" charset="0"/>
            </a:endParaRPr>
          </a:p>
          <a:p>
            <a:pPr>
              <a:lnSpc>
                <a:spcPct val="110000"/>
              </a:lnSpc>
            </a:pPr>
            <a:r>
              <a:rPr lang="it-IT" sz="1400" i="1">
                <a:latin typeface="Times New Roman" pitchFamily="18" charset="0"/>
              </a:rPr>
              <a:t>         </a:t>
            </a:r>
            <a:r>
              <a:rPr lang="it-IT" sz="1400" i="1">
                <a:latin typeface="Times New Roman" pitchFamily="18" charset="0"/>
                <a:sym typeface="Symbol" pitchFamily="18" charset="2"/>
              </a:rPr>
              <a:t></a:t>
            </a:r>
          </a:p>
        </p:txBody>
      </p:sp>
      <p:sp>
        <p:nvSpPr>
          <p:cNvPr id="13320" name="Text Box 8"/>
          <p:cNvSpPr txBox="1">
            <a:spLocks noChangeArrowheads="1"/>
          </p:cNvSpPr>
          <p:nvPr/>
        </p:nvSpPr>
        <p:spPr bwMode="auto">
          <a:xfrm>
            <a:off x="7938" y="7983538"/>
            <a:ext cx="6950075" cy="549275"/>
          </a:xfrm>
          <a:prstGeom prst="rect">
            <a:avLst/>
          </a:prstGeom>
          <a:noFill/>
          <a:ln w="9525">
            <a:noFill/>
            <a:miter lim="800000"/>
            <a:headEnd/>
            <a:tailEnd/>
          </a:ln>
          <a:effectLst/>
        </p:spPr>
        <p:txBody>
          <a:bodyPr>
            <a:spAutoFit/>
          </a:bodyPr>
          <a:lstStyle/>
          <a:p>
            <a:r>
              <a:rPr lang="it-IT" sz="1500" b="1"/>
              <a:t>Tyr-K</a:t>
            </a:r>
            <a:r>
              <a:rPr lang="it-IT" sz="1500"/>
              <a:t> (src) </a:t>
            </a:r>
            <a:r>
              <a:rPr lang="it-IT" sz="1500">
                <a:sym typeface="Wingdings 3" pitchFamily="18" charset="2"/>
              </a:rPr>
              <a:t> P-azione NR2A =&gt; </a:t>
            </a:r>
            <a:r>
              <a:rPr lang="it-IT" sz="1500">
                <a:cs typeface="Arial" charset="0"/>
                <a:sym typeface="Wingdings 3" pitchFamily="18" charset="2"/>
              </a:rPr>
              <a:t>↓ affinità NR1/NR2A x lo ione Zn2+ =&gt; 				potenziamento delle risposte recettoriali</a:t>
            </a:r>
          </a:p>
        </p:txBody>
      </p:sp>
      <p:sp>
        <p:nvSpPr>
          <p:cNvPr id="13321" name="Text Box 9"/>
          <p:cNvSpPr txBox="1">
            <a:spLocks noChangeArrowheads="1"/>
          </p:cNvSpPr>
          <p:nvPr/>
        </p:nvSpPr>
        <p:spPr bwMode="auto">
          <a:xfrm>
            <a:off x="250825" y="4356100"/>
            <a:ext cx="6369050" cy="366713"/>
          </a:xfrm>
          <a:prstGeom prst="rect">
            <a:avLst/>
          </a:prstGeom>
          <a:noFill/>
          <a:ln w="9525">
            <a:noFill/>
            <a:miter lim="800000"/>
            <a:headEnd/>
            <a:tailEnd/>
          </a:ln>
          <a:effectLst/>
        </p:spPr>
        <p:txBody>
          <a:bodyPr wrap="none">
            <a:spAutoFit/>
          </a:bodyPr>
          <a:lstStyle/>
          <a:p>
            <a:r>
              <a:rPr lang="it-IT" u="sng"/>
              <a:t>MECCANISMI DI REGOLAZIONE DEL RECETTORE NMDA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 1 full size"/>
          <p:cNvPicPr>
            <a:picLocks noChangeAspect="1" noChangeArrowheads="1"/>
          </p:cNvPicPr>
          <p:nvPr/>
        </p:nvPicPr>
        <p:blipFill>
          <a:blip r:embed="rId2" cstate="print"/>
          <a:srcRect/>
          <a:stretch>
            <a:fillRect/>
          </a:stretch>
        </p:blipFill>
        <p:spPr bwMode="auto">
          <a:xfrm>
            <a:off x="476250" y="900113"/>
            <a:ext cx="5715000" cy="5286375"/>
          </a:xfrm>
          <a:prstGeom prst="rect">
            <a:avLst/>
          </a:prstGeom>
          <a:noFill/>
        </p:spPr>
      </p:pic>
      <p:sp>
        <p:nvSpPr>
          <p:cNvPr id="25603" name="Text Box 3"/>
          <p:cNvSpPr txBox="1">
            <a:spLocks noChangeArrowheads="1"/>
          </p:cNvSpPr>
          <p:nvPr/>
        </p:nvSpPr>
        <p:spPr bwMode="auto">
          <a:xfrm>
            <a:off x="0" y="6877050"/>
            <a:ext cx="6858000" cy="2089150"/>
          </a:xfrm>
          <a:prstGeom prst="rect">
            <a:avLst/>
          </a:prstGeom>
          <a:noFill/>
          <a:ln w="9525">
            <a:noFill/>
            <a:miter lim="800000"/>
            <a:headEnd/>
            <a:tailEnd/>
          </a:ln>
          <a:effectLst/>
        </p:spPr>
        <p:txBody>
          <a:bodyPr>
            <a:spAutoFit/>
          </a:bodyPr>
          <a:lstStyle/>
          <a:p>
            <a:pPr algn="just">
              <a:lnSpc>
                <a:spcPct val="130000"/>
              </a:lnSpc>
              <a:spcBef>
                <a:spcPct val="50000"/>
              </a:spcBef>
            </a:pPr>
            <a:r>
              <a:rPr lang="it-IT" sz="1200" b="1"/>
              <a:t>NMDA receptor model showing potential sites for drug action.</a:t>
            </a:r>
          </a:p>
          <a:p>
            <a:pPr algn="just">
              <a:lnSpc>
                <a:spcPct val="130000"/>
              </a:lnSpc>
              <a:spcBef>
                <a:spcPct val="50000"/>
              </a:spcBef>
            </a:pPr>
            <a:r>
              <a:rPr lang="it-IT" sz="1200"/>
              <a:t>The extracellular part, made up of the N-terminal region and the extracellular loop between TM3 and TM4, contains two clam shell-like domains per subunit that for the agonist binding sites and modulatory binding sites37. The endogenous ligand for the modulatory domain on NR2A appears to be zinc. Although an endogenous ligand remains to be determined for NR2B, it is the site of action of ifenprodil-like compounds on NR2B. In addition to its critical channel blocking action, Mg2+ also appears to be the endogenous ligand for the polyamine modulatory site. Possible drug targets are highlighted in yellow.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88900" y="107950"/>
            <a:ext cx="6724650" cy="366713"/>
          </a:xfrm>
          <a:prstGeom prst="rect">
            <a:avLst/>
          </a:prstGeom>
          <a:noFill/>
          <a:ln w="9525">
            <a:noFill/>
            <a:miter lim="800000"/>
            <a:headEnd/>
            <a:tailEnd/>
          </a:ln>
          <a:effectLst/>
        </p:spPr>
        <p:txBody>
          <a:bodyPr wrap="none">
            <a:spAutoFit/>
          </a:bodyPr>
          <a:lstStyle/>
          <a:p>
            <a:r>
              <a:rPr lang="it-IT" b="1"/>
              <a:t>Ruolo del glutammato nei meccanismi di plasticità sinaptica</a:t>
            </a:r>
          </a:p>
        </p:txBody>
      </p:sp>
      <p:sp>
        <p:nvSpPr>
          <p:cNvPr id="30725" name="Text Box 5"/>
          <p:cNvSpPr txBox="1">
            <a:spLocks noChangeArrowheads="1"/>
          </p:cNvSpPr>
          <p:nvPr/>
        </p:nvSpPr>
        <p:spPr bwMode="auto">
          <a:xfrm>
            <a:off x="44450" y="827088"/>
            <a:ext cx="6813550" cy="777875"/>
          </a:xfrm>
          <a:prstGeom prst="rect">
            <a:avLst/>
          </a:prstGeom>
          <a:noFill/>
          <a:ln w="9525">
            <a:noFill/>
            <a:miter lim="800000"/>
            <a:headEnd/>
            <a:tailEnd/>
          </a:ln>
          <a:effectLst/>
        </p:spPr>
        <p:txBody>
          <a:bodyPr>
            <a:spAutoFit/>
          </a:bodyPr>
          <a:lstStyle/>
          <a:p>
            <a:r>
              <a:rPr lang="it-IT" sz="1500" b="1"/>
              <a:t>Plasticità sinaptica (LTP/LTD):</a:t>
            </a:r>
          </a:p>
          <a:p>
            <a:r>
              <a:rPr lang="it-IT" sz="1500"/>
              <a:t>La neurotrasmissione può essere potenziata o inibita da precedenti esperienze della sinapsi (</a:t>
            </a:r>
            <a:r>
              <a:rPr lang="it-IT" sz="1500" i="1"/>
              <a:t>use-dependent change in synaptic efficacy</a:t>
            </a:r>
            <a:r>
              <a:rPr lang="it-IT" sz="1500"/>
              <a:t>)</a:t>
            </a:r>
          </a:p>
        </p:txBody>
      </p:sp>
      <p:sp>
        <p:nvSpPr>
          <p:cNvPr id="30726" name="Text Box 6"/>
          <p:cNvSpPr txBox="1">
            <a:spLocks noChangeArrowheads="1"/>
          </p:cNvSpPr>
          <p:nvPr/>
        </p:nvSpPr>
        <p:spPr bwMode="auto">
          <a:xfrm>
            <a:off x="1665288" y="2211388"/>
            <a:ext cx="1054100" cy="320675"/>
          </a:xfrm>
          <a:prstGeom prst="rect">
            <a:avLst/>
          </a:prstGeom>
          <a:noFill/>
          <a:ln w="9525">
            <a:noFill/>
            <a:miter lim="800000"/>
            <a:headEnd/>
            <a:tailEnd/>
          </a:ln>
          <a:effectLst/>
        </p:spPr>
        <p:txBody>
          <a:bodyPr wrap="none">
            <a:spAutoFit/>
          </a:bodyPr>
          <a:lstStyle/>
          <a:p>
            <a:r>
              <a:rPr lang="it-IT" sz="1500"/>
              <a:t>Long-term</a:t>
            </a:r>
          </a:p>
        </p:txBody>
      </p:sp>
      <p:sp>
        <p:nvSpPr>
          <p:cNvPr id="30727" name="Line 7"/>
          <p:cNvSpPr>
            <a:spLocks noChangeShapeType="1"/>
          </p:cNvSpPr>
          <p:nvPr/>
        </p:nvSpPr>
        <p:spPr bwMode="auto">
          <a:xfrm flipV="1">
            <a:off x="2693988" y="2139950"/>
            <a:ext cx="360362" cy="215900"/>
          </a:xfrm>
          <a:prstGeom prst="line">
            <a:avLst/>
          </a:prstGeom>
          <a:noFill/>
          <a:ln w="9525">
            <a:solidFill>
              <a:schemeClr val="tx1"/>
            </a:solidFill>
            <a:round/>
            <a:headEnd/>
            <a:tailEnd type="triangle" w="med" len="med"/>
          </a:ln>
          <a:effectLst/>
        </p:spPr>
        <p:txBody>
          <a:bodyPr/>
          <a:lstStyle/>
          <a:p>
            <a:endParaRPr lang="it-IT"/>
          </a:p>
        </p:txBody>
      </p:sp>
      <p:sp>
        <p:nvSpPr>
          <p:cNvPr id="30728" name="Line 8"/>
          <p:cNvSpPr>
            <a:spLocks noChangeShapeType="1"/>
          </p:cNvSpPr>
          <p:nvPr/>
        </p:nvSpPr>
        <p:spPr bwMode="auto">
          <a:xfrm>
            <a:off x="2693988" y="2428875"/>
            <a:ext cx="360362" cy="215900"/>
          </a:xfrm>
          <a:prstGeom prst="line">
            <a:avLst/>
          </a:prstGeom>
          <a:noFill/>
          <a:ln w="9525">
            <a:solidFill>
              <a:schemeClr val="tx1"/>
            </a:solidFill>
            <a:round/>
            <a:headEnd/>
            <a:tailEnd type="triangle" w="med" len="med"/>
          </a:ln>
          <a:effectLst/>
        </p:spPr>
        <p:txBody>
          <a:bodyPr/>
          <a:lstStyle/>
          <a:p>
            <a:endParaRPr lang="it-IT"/>
          </a:p>
        </p:txBody>
      </p:sp>
      <p:sp>
        <p:nvSpPr>
          <p:cNvPr id="30729" name="Text Box 9"/>
          <p:cNvSpPr txBox="1">
            <a:spLocks noChangeArrowheads="1"/>
          </p:cNvSpPr>
          <p:nvPr/>
        </p:nvSpPr>
        <p:spPr bwMode="auto">
          <a:xfrm>
            <a:off x="3033713" y="1979613"/>
            <a:ext cx="1763712" cy="854075"/>
          </a:xfrm>
          <a:prstGeom prst="rect">
            <a:avLst/>
          </a:prstGeom>
          <a:noFill/>
          <a:ln w="9525">
            <a:noFill/>
            <a:miter lim="800000"/>
            <a:headEnd/>
            <a:tailEnd/>
          </a:ln>
          <a:effectLst/>
        </p:spPr>
        <p:txBody>
          <a:bodyPr wrap="none">
            <a:spAutoFit/>
          </a:bodyPr>
          <a:lstStyle/>
          <a:p>
            <a:r>
              <a:rPr lang="it-IT" sz="1500"/>
              <a:t>Ore (</a:t>
            </a:r>
            <a:r>
              <a:rPr lang="it-IT" sz="1500" i="1"/>
              <a:t>in vitro</a:t>
            </a:r>
            <a:r>
              <a:rPr lang="it-IT" sz="1500"/>
              <a:t>)</a:t>
            </a:r>
          </a:p>
          <a:p>
            <a:endParaRPr lang="it-IT" sz="2000"/>
          </a:p>
          <a:p>
            <a:r>
              <a:rPr lang="it-IT" sz="1500"/>
              <a:t>Settimane (</a:t>
            </a:r>
            <a:r>
              <a:rPr lang="it-IT" sz="1500" i="1"/>
              <a:t>in vivo</a:t>
            </a:r>
            <a:r>
              <a:rPr lang="it-IT" sz="1500"/>
              <a:t>)</a:t>
            </a:r>
          </a:p>
        </p:txBody>
      </p:sp>
      <p:sp>
        <p:nvSpPr>
          <p:cNvPr id="30730" name="Text Box 10"/>
          <p:cNvSpPr txBox="1">
            <a:spLocks noChangeArrowheads="1"/>
          </p:cNvSpPr>
          <p:nvPr/>
        </p:nvSpPr>
        <p:spPr bwMode="auto">
          <a:xfrm>
            <a:off x="0" y="3419475"/>
            <a:ext cx="2152650" cy="366713"/>
          </a:xfrm>
          <a:prstGeom prst="rect">
            <a:avLst/>
          </a:prstGeom>
          <a:noFill/>
          <a:ln w="9525">
            <a:noFill/>
            <a:miter lim="800000"/>
            <a:headEnd/>
            <a:tailEnd/>
          </a:ln>
          <a:effectLst/>
        </p:spPr>
        <p:txBody>
          <a:bodyPr wrap="none">
            <a:spAutoFit/>
          </a:bodyPr>
          <a:lstStyle/>
          <a:p>
            <a:r>
              <a:rPr lang="it-IT" b="1"/>
              <a:t>LTP ippocampale:</a:t>
            </a:r>
          </a:p>
        </p:txBody>
      </p:sp>
      <p:sp>
        <p:nvSpPr>
          <p:cNvPr id="30731" name="Text Box 11"/>
          <p:cNvSpPr txBox="1">
            <a:spLocks noChangeArrowheads="1"/>
          </p:cNvSpPr>
          <p:nvPr/>
        </p:nvSpPr>
        <p:spPr bwMode="auto">
          <a:xfrm>
            <a:off x="312738" y="4016375"/>
            <a:ext cx="2179637" cy="777875"/>
          </a:xfrm>
          <a:prstGeom prst="rect">
            <a:avLst/>
          </a:prstGeom>
          <a:noFill/>
          <a:ln w="9525">
            <a:noFill/>
            <a:miter lim="800000"/>
            <a:headEnd/>
            <a:tailEnd/>
          </a:ln>
          <a:effectLst/>
        </p:spPr>
        <p:txBody>
          <a:bodyPr>
            <a:spAutoFit/>
          </a:bodyPr>
          <a:lstStyle/>
          <a:p>
            <a:r>
              <a:rPr lang="it-IT" sz="1500"/>
              <a:t>Serie (</a:t>
            </a:r>
            <a:r>
              <a:rPr lang="it-IT" sz="1500" i="1"/>
              <a:t>train</a:t>
            </a:r>
            <a:r>
              <a:rPr lang="it-IT" sz="1500"/>
              <a:t>) di stimoli ad alta frequenza </a:t>
            </a:r>
          </a:p>
          <a:p>
            <a:r>
              <a:rPr lang="it-IT" sz="1500"/>
              <a:t>(es: 100Hz x 1 sec)</a:t>
            </a:r>
          </a:p>
        </p:txBody>
      </p:sp>
      <p:sp>
        <p:nvSpPr>
          <p:cNvPr id="30732" name="Line 12"/>
          <p:cNvSpPr>
            <a:spLocks noChangeShapeType="1"/>
          </p:cNvSpPr>
          <p:nvPr/>
        </p:nvSpPr>
        <p:spPr bwMode="auto">
          <a:xfrm>
            <a:off x="2276475" y="3995738"/>
            <a:ext cx="0" cy="792162"/>
          </a:xfrm>
          <a:prstGeom prst="line">
            <a:avLst/>
          </a:prstGeom>
          <a:noFill/>
          <a:ln w="9525">
            <a:solidFill>
              <a:schemeClr val="tx1"/>
            </a:solidFill>
            <a:round/>
            <a:headEnd/>
            <a:tailEnd/>
          </a:ln>
          <a:effectLst/>
        </p:spPr>
        <p:txBody>
          <a:bodyPr/>
          <a:lstStyle/>
          <a:p>
            <a:endParaRPr lang="it-IT"/>
          </a:p>
        </p:txBody>
      </p:sp>
      <p:sp>
        <p:nvSpPr>
          <p:cNvPr id="30733" name="AutoShape 13"/>
          <p:cNvSpPr>
            <a:spLocks noChangeArrowheads="1"/>
          </p:cNvSpPr>
          <p:nvPr/>
        </p:nvSpPr>
        <p:spPr bwMode="auto">
          <a:xfrm>
            <a:off x="2314575" y="4292600"/>
            <a:ext cx="360363"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30734" name="Text Box 14"/>
          <p:cNvSpPr txBox="1">
            <a:spLocks noChangeArrowheads="1"/>
          </p:cNvSpPr>
          <p:nvPr/>
        </p:nvSpPr>
        <p:spPr bwMode="auto">
          <a:xfrm>
            <a:off x="2644775" y="4224338"/>
            <a:ext cx="1903413" cy="320675"/>
          </a:xfrm>
          <a:prstGeom prst="rect">
            <a:avLst/>
          </a:prstGeom>
          <a:noFill/>
          <a:ln w="9525">
            <a:noFill/>
            <a:miter lim="800000"/>
            <a:headEnd/>
            <a:tailEnd/>
          </a:ln>
          <a:effectLst/>
        </p:spPr>
        <p:txBody>
          <a:bodyPr wrap="none">
            <a:spAutoFit/>
          </a:bodyPr>
          <a:lstStyle/>
          <a:p>
            <a:r>
              <a:rPr lang="it-IT" sz="1500"/>
              <a:t>Collaterali di Shaffer</a:t>
            </a:r>
          </a:p>
        </p:txBody>
      </p:sp>
      <p:sp>
        <p:nvSpPr>
          <p:cNvPr id="30735" name="AutoShape 15"/>
          <p:cNvSpPr>
            <a:spLocks noChangeArrowheads="1"/>
          </p:cNvSpPr>
          <p:nvPr/>
        </p:nvSpPr>
        <p:spPr bwMode="auto">
          <a:xfrm>
            <a:off x="4581525" y="3924300"/>
            <a:ext cx="792163" cy="1152525"/>
          </a:xfrm>
          <a:prstGeom prst="curvedRightArrow">
            <a:avLst>
              <a:gd name="adj1" fmla="val 11383"/>
              <a:gd name="adj2" fmla="val 40481"/>
              <a:gd name="adj3" fmla="val 25250"/>
            </a:avLst>
          </a:prstGeom>
          <a:solidFill>
            <a:schemeClr val="accent1"/>
          </a:solidFill>
          <a:ln w="9525">
            <a:solidFill>
              <a:schemeClr val="tx1"/>
            </a:solidFill>
            <a:miter lim="800000"/>
            <a:headEnd/>
            <a:tailEnd/>
          </a:ln>
          <a:effectLst/>
        </p:spPr>
        <p:txBody>
          <a:bodyPr wrap="none" anchor="ctr"/>
          <a:lstStyle/>
          <a:p>
            <a:endParaRPr lang="it-IT"/>
          </a:p>
        </p:txBody>
      </p:sp>
      <p:sp>
        <p:nvSpPr>
          <p:cNvPr id="30736" name="Text Box 16"/>
          <p:cNvSpPr txBox="1">
            <a:spLocks noChangeArrowheads="1"/>
          </p:cNvSpPr>
          <p:nvPr/>
        </p:nvSpPr>
        <p:spPr bwMode="auto">
          <a:xfrm>
            <a:off x="5399088" y="3790950"/>
            <a:ext cx="628650" cy="366713"/>
          </a:xfrm>
          <a:prstGeom prst="rect">
            <a:avLst/>
          </a:prstGeom>
          <a:noFill/>
          <a:ln w="9525">
            <a:noFill/>
            <a:miter lim="800000"/>
            <a:headEnd/>
            <a:tailEnd/>
          </a:ln>
          <a:effectLst/>
        </p:spPr>
        <p:txBody>
          <a:bodyPr wrap="none">
            <a:spAutoFit/>
          </a:bodyPr>
          <a:lstStyle/>
          <a:p>
            <a:r>
              <a:rPr lang="it-IT"/>
              <a:t>CA3</a:t>
            </a:r>
          </a:p>
        </p:txBody>
      </p:sp>
      <p:sp>
        <p:nvSpPr>
          <p:cNvPr id="30737" name="Text Box 17"/>
          <p:cNvSpPr txBox="1">
            <a:spLocks noChangeArrowheads="1"/>
          </p:cNvSpPr>
          <p:nvPr/>
        </p:nvSpPr>
        <p:spPr bwMode="auto">
          <a:xfrm>
            <a:off x="5895975" y="4716463"/>
            <a:ext cx="628650" cy="366712"/>
          </a:xfrm>
          <a:prstGeom prst="rect">
            <a:avLst/>
          </a:prstGeom>
          <a:noFill/>
          <a:ln w="9525">
            <a:noFill/>
            <a:miter lim="800000"/>
            <a:headEnd/>
            <a:tailEnd/>
          </a:ln>
          <a:effectLst/>
        </p:spPr>
        <p:txBody>
          <a:bodyPr wrap="none">
            <a:spAutoFit/>
          </a:bodyPr>
          <a:lstStyle/>
          <a:p>
            <a:r>
              <a:rPr lang="it-IT"/>
              <a:t>CA1</a:t>
            </a:r>
          </a:p>
        </p:txBody>
      </p:sp>
      <p:sp>
        <p:nvSpPr>
          <p:cNvPr id="30738" name="AutoShape 18"/>
          <p:cNvSpPr>
            <a:spLocks noChangeArrowheads="1"/>
          </p:cNvSpPr>
          <p:nvPr/>
        </p:nvSpPr>
        <p:spPr bwMode="auto">
          <a:xfrm>
            <a:off x="5503863" y="4716463"/>
            <a:ext cx="433387" cy="503237"/>
          </a:xfrm>
          <a:prstGeom prst="triangle">
            <a:avLst>
              <a:gd name="adj" fmla="val 50000"/>
            </a:avLst>
          </a:prstGeom>
          <a:noFill/>
          <a:ln w="9525">
            <a:solidFill>
              <a:schemeClr val="tx1"/>
            </a:solidFill>
            <a:miter lim="800000"/>
            <a:headEnd/>
            <a:tailEnd/>
          </a:ln>
          <a:effectLst/>
        </p:spPr>
        <p:txBody>
          <a:bodyPr wrap="none" anchor="ctr"/>
          <a:lstStyle/>
          <a:p>
            <a:endParaRPr lang="it-IT"/>
          </a:p>
        </p:txBody>
      </p:sp>
      <p:sp>
        <p:nvSpPr>
          <p:cNvPr id="30739" name="Line 19"/>
          <p:cNvSpPr>
            <a:spLocks noChangeShapeType="1"/>
          </p:cNvSpPr>
          <p:nvPr/>
        </p:nvSpPr>
        <p:spPr bwMode="auto">
          <a:xfrm>
            <a:off x="5734050" y="5219700"/>
            <a:ext cx="0" cy="1008063"/>
          </a:xfrm>
          <a:prstGeom prst="line">
            <a:avLst/>
          </a:prstGeom>
          <a:noFill/>
          <a:ln w="9525">
            <a:solidFill>
              <a:schemeClr val="tx1"/>
            </a:solidFill>
            <a:round/>
            <a:headEnd/>
            <a:tailEnd/>
          </a:ln>
          <a:effectLst/>
        </p:spPr>
        <p:txBody>
          <a:bodyPr/>
          <a:lstStyle/>
          <a:p>
            <a:endParaRPr lang="it-IT"/>
          </a:p>
        </p:txBody>
      </p:sp>
      <p:sp>
        <p:nvSpPr>
          <p:cNvPr id="30741" name="AutoShape 21"/>
          <p:cNvSpPr>
            <a:spLocks noChangeArrowheads="1"/>
          </p:cNvSpPr>
          <p:nvPr/>
        </p:nvSpPr>
        <p:spPr bwMode="auto">
          <a:xfrm rot="3616427">
            <a:off x="5192713" y="4752975"/>
            <a:ext cx="73025" cy="1152525"/>
          </a:xfrm>
          <a:prstGeom prst="triangle">
            <a:avLst>
              <a:gd name="adj" fmla="val 51111"/>
            </a:avLst>
          </a:prstGeom>
          <a:solidFill>
            <a:schemeClr val="tx1"/>
          </a:solidFill>
          <a:ln w="9525">
            <a:solidFill>
              <a:schemeClr val="tx1"/>
            </a:solidFill>
            <a:miter lim="800000"/>
            <a:headEnd/>
            <a:tailEnd/>
          </a:ln>
          <a:effectLst/>
        </p:spPr>
        <p:txBody>
          <a:bodyPr wrap="none" anchor="ctr"/>
          <a:lstStyle/>
          <a:p>
            <a:endParaRPr lang="it-IT"/>
          </a:p>
        </p:txBody>
      </p:sp>
      <p:sp>
        <p:nvSpPr>
          <p:cNvPr id="30742" name="Text Box 22"/>
          <p:cNvSpPr txBox="1">
            <a:spLocks noChangeArrowheads="1"/>
          </p:cNvSpPr>
          <p:nvPr/>
        </p:nvSpPr>
        <p:spPr bwMode="auto">
          <a:xfrm>
            <a:off x="2492375" y="5651500"/>
            <a:ext cx="2873375" cy="777875"/>
          </a:xfrm>
          <a:prstGeom prst="rect">
            <a:avLst/>
          </a:prstGeom>
          <a:noFill/>
          <a:ln w="9525">
            <a:noFill/>
            <a:miter lim="800000"/>
            <a:headEnd/>
            <a:tailEnd/>
          </a:ln>
          <a:effectLst/>
        </p:spPr>
        <p:txBody>
          <a:bodyPr>
            <a:spAutoFit/>
          </a:bodyPr>
          <a:lstStyle/>
          <a:p>
            <a:r>
              <a:rPr lang="it-IT" sz="1500"/>
              <a:t>Uno stimolo a bassa frequenza evoca una risposta sinaptica notevolmente aumentata (LTP)</a:t>
            </a:r>
          </a:p>
        </p:txBody>
      </p:sp>
      <p:sp>
        <p:nvSpPr>
          <p:cNvPr id="30743" name="Text Box 23"/>
          <p:cNvSpPr txBox="1">
            <a:spLocks noChangeArrowheads="1"/>
          </p:cNvSpPr>
          <p:nvPr/>
        </p:nvSpPr>
        <p:spPr bwMode="auto">
          <a:xfrm>
            <a:off x="4111625" y="5024438"/>
            <a:ext cx="1028700" cy="457200"/>
          </a:xfrm>
          <a:prstGeom prst="rect">
            <a:avLst/>
          </a:prstGeom>
          <a:noFill/>
          <a:ln w="9525">
            <a:noFill/>
            <a:miter lim="800000"/>
            <a:headEnd/>
            <a:tailEnd/>
          </a:ln>
          <a:effectLst/>
        </p:spPr>
        <p:txBody>
          <a:bodyPr>
            <a:spAutoFit/>
          </a:bodyPr>
          <a:lstStyle/>
          <a:p>
            <a:pPr algn="r"/>
            <a:r>
              <a:rPr lang="it-IT" sz="1200" i="1"/>
              <a:t>Elettrodo registratore</a:t>
            </a:r>
          </a:p>
        </p:txBody>
      </p:sp>
      <p:sp>
        <p:nvSpPr>
          <p:cNvPr id="30744" name="Text Box 24"/>
          <p:cNvSpPr txBox="1">
            <a:spLocks noChangeArrowheads="1"/>
          </p:cNvSpPr>
          <p:nvPr/>
        </p:nvSpPr>
        <p:spPr bwMode="auto">
          <a:xfrm>
            <a:off x="47625" y="6996113"/>
            <a:ext cx="6810375" cy="1585912"/>
          </a:xfrm>
          <a:prstGeom prst="rect">
            <a:avLst/>
          </a:prstGeom>
          <a:noFill/>
          <a:ln w="9525">
            <a:noFill/>
            <a:miter lim="800000"/>
            <a:headEnd/>
            <a:tailEnd/>
          </a:ln>
          <a:effectLst/>
        </p:spPr>
        <p:txBody>
          <a:bodyPr>
            <a:spAutoFit/>
          </a:bodyPr>
          <a:lstStyle/>
          <a:p>
            <a:pPr marL="342900" indent="-342900"/>
            <a:r>
              <a:rPr lang="it-IT" sz="1500" u="sng"/>
              <a:t>Meccanismi molecolari di induzione dell’LTP</a:t>
            </a:r>
            <a:r>
              <a:rPr lang="it-IT" sz="1500"/>
              <a:t>:</a:t>
            </a:r>
          </a:p>
          <a:p>
            <a:pPr marL="342900" indent="-342900"/>
            <a:endParaRPr lang="it-IT" sz="800"/>
          </a:p>
          <a:p>
            <a:pPr marL="342900" indent="-342900">
              <a:buFontTx/>
              <a:buAutoNum type="arabicParenR"/>
            </a:pPr>
            <a:r>
              <a:rPr lang="it-IT" sz="1500">
                <a:sym typeface="Symbol" pitchFamily="18" charset="2"/>
              </a:rPr>
              <a:t> NMDA post-sinaptici =&gt; </a:t>
            </a:r>
            <a:r>
              <a:rPr lang="it-IT" sz="1500">
                <a:cs typeface="Arial" charset="0"/>
                <a:sym typeface="Symbol" pitchFamily="18" charset="2"/>
              </a:rPr>
              <a:t>↑ Ca</a:t>
            </a:r>
            <a:r>
              <a:rPr lang="it-IT" sz="1500" baseline="30000">
                <a:cs typeface="Arial" charset="0"/>
                <a:sym typeface="Symbol" pitchFamily="18" charset="2"/>
              </a:rPr>
              <a:t>2+</a:t>
            </a:r>
            <a:r>
              <a:rPr lang="it-IT" sz="1500">
                <a:cs typeface="Arial" charset="0"/>
                <a:sym typeface="Symbol" pitchFamily="18" charset="2"/>
              </a:rPr>
              <a:t> =&gt; messaggero retrogrado (es. NO) =&gt; ↑↑ liberazione di Glu</a:t>
            </a:r>
          </a:p>
          <a:p>
            <a:pPr marL="342900" indent="-342900">
              <a:buFontTx/>
              <a:buAutoNum type="arabicParenR"/>
            </a:pPr>
            <a:r>
              <a:rPr lang="it-IT" sz="1500">
                <a:cs typeface="Arial" charset="0"/>
                <a:sym typeface="Symbol" pitchFamily="18" charset="2"/>
              </a:rPr>
              <a:t> mGluRs =&gt;  PKC =&gt; fosforilazione recettori NMDA =&gt; ↑ sensibilità del recettore NMDA all’azione del Glu</a:t>
            </a:r>
          </a:p>
          <a:p>
            <a:pPr marL="342900" indent="-342900">
              <a:buFontTx/>
              <a:buAutoNum type="arabicParenR"/>
            </a:pPr>
            <a:r>
              <a:rPr lang="it-IT" sz="1500">
                <a:cs typeface="Arial" charset="0"/>
                <a:sym typeface="Symbol" pitchFamily="18" charset="2"/>
              </a:rPr>
              <a:t>↑ numero dei recettori NMDA/AMPA sulla membrana post-sinaptica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srcRect/>
          <a:stretch>
            <a:fillRect/>
          </a:stretch>
        </p:blipFill>
        <p:spPr bwMode="auto">
          <a:xfrm>
            <a:off x="1581150" y="1524000"/>
            <a:ext cx="3695700" cy="6096000"/>
          </a:xfrm>
          <a:prstGeom prst="rect">
            <a:avLst/>
          </a:prstGeom>
          <a:noFill/>
        </p:spPr>
      </p:pic>
      <p:sp>
        <p:nvSpPr>
          <p:cNvPr id="33795" name="Text Box 3"/>
          <p:cNvSpPr txBox="1">
            <a:spLocks noChangeArrowheads="1"/>
          </p:cNvSpPr>
          <p:nvPr/>
        </p:nvSpPr>
        <p:spPr bwMode="auto">
          <a:xfrm>
            <a:off x="0" y="7596188"/>
            <a:ext cx="6858000" cy="1370012"/>
          </a:xfrm>
          <a:prstGeom prst="rect">
            <a:avLst/>
          </a:prstGeom>
          <a:noFill/>
          <a:ln w="9525">
            <a:noFill/>
            <a:miter lim="800000"/>
            <a:headEnd/>
            <a:tailEnd/>
          </a:ln>
          <a:effectLst/>
        </p:spPr>
        <p:txBody>
          <a:bodyPr>
            <a:spAutoFit/>
          </a:bodyPr>
          <a:lstStyle/>
          <a:p>
            <a:pPr>
              <a:lnSpc>
                <a:spcPct val="140000"/>
              </a:lnSpc>
              <a:spcBef>
                <a:spcPct val="50000"/>
              </a:spcBef>
            </a:pPr>
            <a:r>
              <a:rPr lang="it-IT" sz="1200"/>
              <a:t>Activation of nNOS in the CNS. Release of glutamate activates NMDA receptors (NMDAr), and the consequent flux of Ca2+ entering the ion channel activates nNOS, which is linked to the receptor </a:t>
            </a:r>
            <a:r>
              <a:rPr lang="it-IT" sz="1200" i="1"/>
              <a:t>via</a:t>
            </a:r>
            <a:r>
              <a:rPr lang="it-IT" sz="1200"/>
              <a:t> the postsynaptic density protein PSD-95. It is possible that NO bioactivity feeds back to control the presynaptic neuron and the activity of the channel. The protein CAPON is thought to be selectively associated with nNOS and regulates NO formation in neurones.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68275" y="200025"/>
            <a:ext cx="704850" cy="366713"/>
          </a:xfrm>
          <a:prstGeom prst="rect">
            <a:avLst/>
          </a:prstGeom>
          <a:noFill/>
          <a:ln w="9525">
            <a:noFill/>
            <a:miter lim="800000"/>
            <a:headEnd/>
            <a:tailEnd/>
          </a:ln>
          <a:effectLst/>
        </p:spPr>
        <p:txBody>
          <a:bodyPr wrap="none">
            <a:spAutoFit/>
          </a:bodyPr>
          <a:lstStyle/>
          <a:p>
            <a:r>
              <a:rPr lang="it-IT" b="1"/>
              <a:t>LTD:</a:t>
            </a:r>
          </a:p>
        </p:txBody>
      </p:sp>
      <p:sp>
        <p:nvSpPr>
          <p:cNvPr id="31749" name="Text Box 5"/>
          <p:cNvSpPr txBox="1">
            <a:spLocks noChangeArrowheads="1"/>
          </p:cNvSpPr>
          <p:nvPr/>
        </p:nvSpPr>
        <p:spPr bwMode="auto">
          <a:xfrm>
            <a:off x="115888" y="703263"/>
            <a:ext cx="6689725" cy="1006475"/>
          </a:xfrm>
          <a:prstGeom prst="rect">
            <a:avLst/>
          </a:prstGeom>
          <a:noFill/>
          <a:ln w="9525">
            <a:noFill/>
            <a:miter lim="800000"/>
            <a:headEnd/>
            <a:tailEnd/>
          </a:ln>
          <a:effectLst/>
        </p:spPr>
        <p:txBody>
          <a:bodyPr>
            <a:spAutoFit/>
          </a:bodyPr>
          <a:lstStyle/>
          <a:p>
            <a:r>
              <a:rPr lang="it-IT" sz="1500"/>
              <a:t>Nell’ippocampo: spegne LTP e contribuisce ad “eliminare” la memoria esistente. Ha anche un ruolo importante nell’acquisizione della memoria (es. </a:t>
            </a:r>
            <a:r>
              <a:rPr lang="it-IT" sz="1500" i="1"/>
              <a:t>novelty acquisition</a:t>
            </a:r>
            <a:r>
              <a:rPr lang="it-IT" sz="1500"/>
              <a:t>)</a:t>
            </a:r>
          </a:p>
          <a:p>
            <a:r>
              <a:rPr lang="it-IT" sz="1500"/>
              <a:t>Nel cervelletto: substrato cellulare dell’apprendimento motorio</a:t>
            </a:r>
          </a:p>
        </p:txBody>
      </p:sp>
      <p:sp>
        <p:nvSpPr>
          <p:cNvPr id="31750" name="Text Box 6"/>
          <p:cNvSpPr txBox="1">
            <a:spLocks noChangeArrowheads="1"/>
          </p:cNvSpPr>
          <p:nvPr/>
        </p:nvSpPr>
        <p:spPr bwMode="auto">
          <a:xfrm>
            <a:off x="188913" y="2411413"/>
            <a:ext cx="2311400" cy="549275"/>
          </a:xfrm>
          <a:prstGeom prst="rect">
            <a:avLst/>
          </a:prstGeom>
          <a:noFill/>
          <a:ln w="9525">
            <a:noFill/>
            <a:miter lim="800000"/>
            <a:headEnd/>
            <a:tailEnd/>
          </a:ln>
          <a:effectLst/>
        </p:spPr>
        <p:txBody>
          <a:bodyPr wrap="none">
            <a:spAutoFit/>
          </a:bodyPr>
          <a:lstStyle/>
          <a:p>
            <a:r>
              <a:rPr lang="it-IT" sz="1500"/>
              <a:t>PARALLEL FIBERS (PF)</a:t>
            </a:r>
          </a:p>
          <a:p>
            <a:r>
              <a:rPr lang="it-IT" sz="1500"/>
              <a:t>CLIMBING FIBERS (CF)</a:t>
            </a:r>
          </a:p>
        </p:txBody>
      </p:sp>
      <p:sp>
        <p:nvSpPr>
          <p:cNvPr id="31751" name="Line 7"/>
          <p:cNvSpPr>
            <a:spLocks noChangeShapeType="1"/>
          </p:cNvSpPr>
          <p:nvPr/>
        </p:nvSpPr>
        <p:spPr bwMode="auto">
          <a:xfrm>
            <a:off x="2492375" y="2700338"/>
            <a:ext cx="1512888" cy="0"/>
          </a:xfrm>
          <a:prstGeom prst="line">
            <a:avLst/>
          </a:prstGeom>
          <a:noFill/>
          <a:ln w="9525">
            <a:solidFill>
              <a:schemeClr val="tx1"/>
            </a:solidFill>
            <a:round/>
            <a:headEnd/>
            <a:tailEnd type="triangle" w="med" len="med"/>
          </a:ln>
          <a:effectLst/>
        </p:spPr>
        <p:txBody>
          <a:bodyPr/>
          <a:lstStyle/>
          <a:p>
            <a:endParaRPr lang="it-IT"/>
          </a:p>
        </p:txBody>
      </p:sp>
      <p:sp>
        <p:nvSpPr>
          <p:cNvPr id="31752" name="Text Box 8"/>
          <p:cNvSpPr txBox="1">
            <a:spLocks noChangeArrowheads="1"/>
          </p:cNvSpPr>
          <p:nvPr/>
        </p:nvSpPr>
        <p:spPr bwMode="auto">
          <a:xfrm>
            <a:off x="2459038" y="2339975"/>
            <a:ext cx="1487487" cy="320675"/>
          </a:xfrm>
          <a:prstGeom prst="rect">
            <a:avLst/>
          </a:prstGeom>
          <a:noFill/>
          <a:ln w="9525">
            <a:noFill/>
            <a:miter lim="800000"/>
            <a:headEnd/>
            <a:tailEnd/>
          </a:ln>
          <a:effectLst/>
        </p:spPr>
        <p:txBody>
          <a:bodyPr wrap="none">
            <a:spAutoFit/>
          </a:bodyPr>
          <a:lstStyle/>
          <a:p>
            <a:r>
              <a:rPr lang="it-IT" sz="1500" i="1"/>
              <a:t>Excitatory input</a:t>
            </a:r>
          </a:p>
        </p:txBody>
      </p:sp>
      <p:sp>
        <p:nvSpPr>
          <p:cNvPr id="31753" name="Text Box 9"/>
          <p:cNvSpPr txBox="1">
            <a:spLocks noChangeArrowheads="1"/>
          </p:cNvSpPr>
          <p:nvPr/>
        </p:nvSpPr>
        <p:spPr bwMode="auto">
          <a:xfrm>
            <a:off x="4129088" y="2522538"/>
            <a:ext cx="1319212" cy="330200"/>
          </a:xfrm>
          <a:prstGeom prst="rect">
            <a:avLst/>
          </a:prstGeom>
          <a:noFill/>
          <a:ln w="9525">
            <a:solidFill>
              <a:schemeClr val="tx1"/>
            </a:solidFill>
            <a:miter lim="800000"/>
            <a:headEnd/>
            <a:tailEnd/>
          </a:ln>
          <a:effectLst/>
        </p:spPr>
        <p:txBody>
          <a:bodyPr wrap="none">
            <a:spAutoFit/>
          </a:bodyPr>
          <a:lstStyle/>
          <a:p>
            <a:r>
              <a:rPr lang="it-IT" sz="1500"/>
              <a:t>Purkinje cells</a:t>
            </a:r>
          </a:p>
        </p:txBody>
      </p:sp>
      <p:sp>
        <p:nvSpPr>
          <p:cNvPr id="31754" name="AutoShape 10"/>
          <p:cNvSpPr>
            <a:spLocks noChangeArrowheads="1"/>
          </p:cNvSpPr>
          <p:nvPr/>
        </p:nvSpPr>
        <p:spPr bwMode="auto">
          <a:xfrm>
            <a:off x="4652963" y="2916238"/>
            <a:ext cx="288925" cy="287337"/>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
        <p:nvSpPr>
          <p:cNvPr id="31755" name="Text Box 11"/>
          <p:cNvSpPr txBox="1">
            <a:spLocks noChangeArrowheads="1"/>
          </p:cNvSpPr>
          <p:nvPr/>
        </p:nvSpPr>
        <p:spPr bwMode="auto">
          <a:xfrm>
            <a:off x="3500438" y="3276600"/>
            <a:ext cx="2876550" cy="320675"/>
          </a:xfrm>
          <a:prstGeom prst="rect">
            <a:avLst/>
          </a:prstGeom>
          <a:noFill/>
          <a:ln w="9525">
            <a:noFill/>
            <a:miter lim="800000"/>
            <a:headEnd/>
            <a:tailEnd/>
          </a:ln>
          <a:effectLst/>
        </p:spPr>
        <p:txBody>
          <a:bodyPr wrap="none">
            <a:spAutoFit/>
          </a:bodyPr>
          <a:lstStyle/>
          <a:p>
            <a:r>
              <a:rPr lang="it-IT" sz="1500"/>
              <a:t>Depression of PF synaptic drive</a:t>
            </a:r>
          </a:p>
        </p:txBody>
      </p:sp>
      <p:sp>
        <p:nvSpPr>
          <p:cNvPr id="31756" name="Text Box 12"/>
          <p:cNvSpPr txBox="1">
            <a:spLocks noChangeArrowheads="1"/>
          </p:cNvSpPr>
          <p:nvPr/>
        </p:nvSpPr>
        <p:spPr bwMode="auto">
          <a:xfrm>
            <a:off x="168275" y="4340225"/>
            <a:ext cx="5183188" cy="1357313"/>
          </a:xfrm>
          <a:prstGeom prst="rect">
            <a:avLst/>
          </a:prstGeom>
          <a:noFill/>
          <a:ln w="9525">
            <a:noFill/>
            <a:miter lim="800000"/>
            <a:headEnd/>
            <a:tailEnd/>
          </a:ln>
          <a:effectLst/>
        </p:spPr>
        <p:txBody>
          <a:bodyPr wrap="none">
            <a:spAutoFit/>
          </a:bodyPr>
          <a:lstStyle/>
          <a:p>
            <a:pPr marL="342900" indent="-342900"/>
            <a:r>
              <a:rPr lang="it-IT" sz="1500" u="sng"/>
              <a:t>Meccanismi molecolari di formazione dell’LTD</a:t>
            </a:r>
            <a:r>
              <a:rPr lang="it-IT" sz="1500"/>
              <a:t>:</a:t>
            </a:r>
          </a:p>
          <a:p>
            <a:pPr marL="342900" indent="-342900"/>
            <a:endParaRPr lang="it-IT" sz="800"/>
          </a:p>
          <a:p>
            <a:pPr marL="342900" indent="-342900">
              <a:buFontTx/>
              <a:buAutoNum type="arabicParenR"/>
            </a:pPr>
            <a:r>
              <a:rPr lang="it-IT" sz="1500">
                <a:sym typeface="Symbol" pitchFamily="18" charset="2"/>
              </a:rPr>
              <a:t> VOCCs =&gt; </a:t>
            </a:r>
            <a:r>
              <a:rPr lang="it-IT" sz="1500">
                <a:cs typeface="Arial" charset="0"/>
                <a:sym typeface="Symbol" pitchFamily="18" charset="2"/>
              </a:rPr>
              <a:t>↑ Ca</a:t>
            </a:r>
            <a:r>
              <a:rPr lang="it-IT" sz="1500" baseline="30000">
                <a:cs typeface="Arial" charset="0"/>
                <a:sym typeface="Symbol" pitchFamily="18" charset="2"/>
              </a:rPr>
              <a:t>2+</a:t>
            </a:r>
            <a:r>
              <a:rPr lang="it-IT" sz="1500">
                <a:cs typeface="Arial" charset="0"/>
                <a:sym typeface="Symbol" pitchFamily="18" charset="2"/>
              </a:rPr>
              <a:t> in Purkinje cells</a:t>
            </a:r>
          </a:p>
          <a:p>
            <a:pPr marL="342900" indent="-342900">
              <a:buFontTx/>
              <a:buAutoNum type="arabicParenR"/>
            </a:pPr>
            <a:r>
              <a:rPr lang="it-IT" sz="1500">
                <a:cs typeface="Arial" charset="0"/>
                <a:sym typeface="Symbol" pitchFamily="18" charset="2"/>
              </a:rPr>
              <a:t> AMPA-R                                                     =&gt; * PKC</a:t>
            </a:r>
          </a:p>
          <a:p>
            <a:pPr marL="342900" indent="-342900">
              <a:buFontTx/>
              <a:buAutoNum type="arabicParenR"/>
            </a:pPr>
            <a:r>
              <a:rPr lang="it-IT" sz="1500">
                <a:cs typeface="Arial" charset="0"/>
                <a:sym typeface="Symbol" pitchFamily="18" charset="2"/>
              </a:rPr>
              <a:t> mGluR (group I)*                                                NO</a:t>
            </a:r>
          </a:p>
          <a:p>
            <a:pPr marL="342900" indent="-342900"/>
            <a:r>
              <a:rPr lang="it-IT" sz="1500">
                <a:cs typeface="Arial" charset="0"/>
                <a:sym typeface="Symbol" pitchFamily="18" charset="2"/>
              </a:rPr>
              <a:t>                                                                                     cGMP</a:t>
            </a:r>
          </a:p>
        </p:txBody>
      </p:sp>
      <p:sp>
        <p:nvSpPr>
          <p:cNvPr id="31757" name="Line 13"/>
          <p:cNvSpPr>
            <a:spLocks noChangeShapeType="1"/>
          </p:cNvSpPr>
          <p:nvPr/>
        </p:nvSpPr>
        <p:spPr bwMode="auto">
          <a:xfrm>
            <a:off x="4200525" y="4716463"/>
            <a:ext cx="0" cy="792162"/>
          </a:xfrm>
          <a:prstGeom prst="line">
            <a:avLst/>
          </a:prstGeom>
          <a:noFill/>
          <a:ln w="9525">
            <a:solidFill>
              <a:schemeClr val="tx1"/>
            </a:solidFill>
            <a:round/>
            <a:headEnd/>
            <a:tailEnd/>
          </a:ln>
          <a:effectLst/>
        </p:spPr>
        <p:txBody>
          <a:bodyPr/>
          <a:lstStyle/>
          <a:p>
            <a:endParaRPr lang="it-IT"/>
          </a:p>
        </p:txBody>
      </p:sp>
      <p:sp>
        <p:nvSpPr>
          <p:cNvPr id="31758" name="AutoShape 14"/>
          <p:cNvSpPr>
            <a:spLocks noChangeArrowheads="1"/>
          </p:cNvSpPr>
          <p:nvPr/>
        </p:nvSpPr>
        <p:spPr bwMode="auto">
          <a:xfrm>
            <a:off x="4797425" y="5795963"/>
            <a:ext cx="287338" cy="360362"/>
          </a:xfrm>
          <a:prstGeom prst="downArrow">
            <a:avLst>
              <a:gd name="adj1" fmla="val 50000"/>
              <a:gd name="adj2" fmla="val 31353"/>
            </a:avLst>
          </a:prstGeom>
          <a:solidFill>
            <a:schemeClr val="accent1"/>
          </a:solidFill>
          <a:ln w="9525">
            <a:solidFill>
              <a:schemeClr val="tx1"/>
            </a:solidFill>
            <a:miter lim="800000"/>
            <a:headEnd/>
            <a:tailEnd/>
          </a:ln>
          <a:effectLst/>
        </p:spPr>
        <p:txBody>
          <a:bodyPr wrap="none" anchor="ctr"/>
          <a:lstStyle/>
          <a:p>
            <a:endParaRPr lang="it-IT"/>
          </a:p>
        </p:txBody>
      </p:sp>
      <p:sp>
        <p:nvSpPr>
          <p:cNvPr id="31759" name="Text Box 15"/>
          <p:cNvSpPr txBox="1">
            <a:spLocks noChangeArrowheads="1"/>
          </p:cNvSpPr>
          <p:nvPr/>
        </p:nvSpPr>
        <p:spPr bwMode="auto">
          <a:xfrm>
            <a:off x="3698875" y="6267450"/>
            <a:ext cx="2466975" cy="825500"/>
          </a:xfrm>
          <a:prstGeom prst="rect">
            <a:avLst/>
          </a:prstGeom>
          <a:noFill/>
          <a:ln w="9525">
            <a:noFill/>
            <a:miter lim="800000"/>
            <a:headEnd/>
            <a:tailEnd/>
          </a:ln>
          <a:effectLst/>
        </p:spPr>
        <p:txBody>
          <a:bodyPr>
            <a:spAutoFit/>
          </a:bodyPr>
          <a:lstStyle/>
          <a:p>
            <a:pPr algn="ctr"/>
            <a:r>
              <a:rPr lang="it-IT" sz="1600"/>
              <a:t>Cambiamento delle caratteristiche funzionali dei recettori AMPA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682625" y="200025"/>
            <a:ext cx="5492750" cy="366713"/>
          </a:xfrm>
          <a:prstGeom prst="rect">
            <a:avLst/>
          </a:prstGeom>
          <a:noFill/>
          <a:ln w="9525">
            <a:noFill/>
            <a:miter lim="800000"/>
            <a:headEnd/>
            <a:tailEnd/>
          </a:ln>
          <a:effectLst/>
        </p:spPr>
        <p:txBody>
          <a:bodyPr wrap="none">
            <a:spAutoFit/>
          </a:bodyPr>
          <a:lstStyle/>
          <a:p>
            <a:pPr algn="ctr"/>
            <a:r>
              <a:rPr lang="it-IT" b="1">
                <a:effectLst>
                  <a:outerShdw blurRad="38100" dist="38100" dir="2700000" algn="tl">
                    <a:srgbClr val="C0C0C0"/>
                  </a:outerShdw>
                </a:effectLst>
              </a:rPr>
              <a:t>RECETTORI METABOTROPI DEL GLUTAMMATO</a:t>
            </a:r>
          </a:p>
        </p:txBody>
      </p:sp>
      <p:sp>
        <p:nvSpPr>
          <p:cNvPr id="14341" name="Text Box 5"/>
          <p:cNvSpPr txBox="1">
            <a:spLocks noChangeArrowheads="1"/>
          </p:cNvSpPr>
          <p:nvPr/>
        </p:nvSpPr>
        <p:spPr bwMode="auto">
          <a:xfrm>
            <a:off x="0" y="900113"/>
            <a:ext cx="6858000" cy="3819525"/>
          </a:xfrm>
          <a:prstGeom prst="rect">
            <a:avLst/>
          </a:prstGeom>
          <a:noFill/>
          <a:ln w="9525">
            <a:noFill/>
            <a:miter lim="800000"/>
            <a:headEnd/>
            <a:tailEnd/>
          </a:ln>
          <a:effectLst/>
        </p:spPr>
        <p:txBody>
          <a:bodyPr>
            <a:spAutoFit/>
          </a:bodyPr>
          <a:lstStyle/>
          <a:p>
            <a:pPr marL="457200" indent="-457200">
              <a:spcBef>
                <a:spcPct val="50000"/>
              </a:spcBef>
            </a:pPr>
            <a:r>
              <a:rPr lang="it-IT" sz="1500"/>
              <a:t>Sono recettori accoppiati alle proteine G</a:t>
            </a:r>
          </a:p>
          <a:p>
            <a:pPr marL="457200" indent="-457200">
              <a:spcBef>
                <a:spcPct val="50000"/>
              </a:spcBef>
            </a:pPr>
            <a:r>
              <a:rPr lang="it-IT" sz="1500"/>
              <a:t>Selettivamente stimolati dall’acido 1-amino-ciclopentan-1,3-dicarbossilico 				       (1S,3R-ACPD)</a:t>
            </a:r>
          </a:p>
          <a:p>
            <a:pPr marL="457200" indent="-457200">
              <a:spcBef>
                <a:spcPct val="50000"/>
              </a:spcBef>
            </a:pPr>
            <a:endParaRPr lang="it-IT" sz="1500"/>
          </a:p>
          <a:p>
            <a:pPr marL="457200" indent="-457200">
              <a:spcBef>
                <a:spcPct val="50000"/>
              </a:spcBef>
            </a:pPr>
            <a:r>
              <a:rPr lang="it-IT" sz="1500"/>
              <a:t>Sono stati identificati 8 cDNA =&gt; mGluR</a:t>
            </a:r>
            <a:r>
              <a:rPr lang="it-IT" sz="1500" baseline="-25000"/>
              <a:t>1-8</a:t>
            </a:r>
          </a:p>
          <a:p>
            <a:pPr marL="457200" indent="-457200">
              <a:spcBef>
                <a:spcPct val="50000"/>
              </a:spcBef>
            </a:pPr>
            <a:endParaRPr lang="it-IT" sz="800"/>
          </a:p>
          <a:p>
            <a:pPr marL="457200" indent="-457200">
              <a:spcBef>
                <a:spcPct val="50000"/>
              </a:spcBef>
            </a:pPr>
            <a:r>
              <a:rPr lang="it-IT" sz="1500"/>
              <a:t>Vengono classificati in 3 sottogruppi:</a:t>
            </a:r>
          </a:p>
          <a:p>
            <a:pPr marL="457200" indent="-457200">
              <a:spcBef>
                <a:spcPct val="50000"/>
              </a:spcBef>
              <a:buFontTx/>
              <a:buAutoNum type="romanUcParenR"/>
            </a:pPr>
            <a:r>
              <a:rPr lang="it-IT" sz="1500"/>
              <a:t>Stimolati da di-idrossi-fenilglicina (DHPG) e quisqualato                             </a:t>
            </a:r>
            <a:r>
              <a:rPr lang="it-IT" sz="1500">
                <a:sym typeface="Symbol" pitchFamily="18" charset="2"/>
              </a:rPr>
              <a:t> PLC – [mGluR 1 e 5]</a:t>
            </a:r>
          </a:p>
          <a:p>
            <a:pPr marL="457200" indent="-457200">
              <a:spcBef>
                <a:spcPct val="50000"/>
              </a:spcBef>
              <a:buFontTx/>
              <a:buAutoNum type="romanUcParenR"/>
            </a:pPr>
            <a:r>
              <a:rPr lang="it-IT" sz="1500">
                <a:sym typeface="Symbol" pitchFamily="18" charset="2"/>
              </a:rPr>
              <a:t>Stimolati da 2-carbossi-ciclopropil-glicina (CCG)                                       </a:t>
            </a:r>
            <a:r>
              <a:rPr lang="it-IT" sz="1500">
                <a:latin typeface="Arial Unicode MS" pitchFamily="34" charset="-128"/>
                <a:ea typeface="Arial Unicode MS" pitchFamily="34" charset="-128"/>
                <a:cs typeface="Arial Unicode MS" pitchFamily="34" charset="-128"/>
                <a:sym typeface="Symbol" pitchFamily="18" charset="2"/>
              </a:rPr>
              <a:t>⊝ AC – [mGluR 2 e 3]</a:t>
            </a:r>
          </a:p>
          <a:p>
            <a:pPr marL="457200" indent="-457200">
              <a:spcBef>
                <a:spcPct val="50000"/>
              </a:spcBef>
              <a:buFontTx/>
              <a:buAutoNum type="romanUcParenR"/>
            </a:pPr>
            <a:r>
              <a:rPr lang="it-IT" sz="1500">
                <a:latin typeface="Arial Unicode MS" pitchFamily="34" charset="-128"/>
                <a:ea typeface="Arial Unicode MS" pitchFamily="34" charset="-128"/>
                <a:cs typeface="Arial Unicode MS" pitchFamily="34" charset="-128"/>
                <a:sym typeface="Symbol" pitchFamily="18" charset="2"/>
              </a:rPr>
              <a:t>Stimolati da ac. L-amino-4fosfobutirrico (L-AP4)                                        ⊝ AC – [mGluR4,6,7 e 8]</a:t>
            </a:r>
          </a:p>
        </p:txBody>
      </p:sp>
      <p:sp>
        <p:nvSpPr>
          <p:cNvPr id="14342" name="Text Box 6"/>
          <p:cNvSpPr txBox="1">
            <a:spLocks noChangeArrowheads="1"/>
          </p:cNvSpPr>
          <p:nvPr/>
        </p:nvSpPr>
        <p:spPr bwMode="auto">
          <a:xfrm>
            <a:off x="0" y="5148263"/>
            <a:ext cx="6858000" cy="3406775"/>
          </a:xfrm>
          <a:prstGeom prst="rect">
            <a:avLst/>
          </a:prstGeom>
          <a:noFill/>
          <a:ln w="9525">
            <a:noFill/>
            <a:miter lim="800000"/>
            <a:headEnd/>
            <a:tailEnd/>
          </a:ln>
          <a:effectLst/>
        </p:spPr>
        <p:txBody>
          <a:bodyPr>
            <a:spAutoFit/>
          </a:bodyPr>
          <a:lstStyle/>
          <a:p>
            <a:pPr>
              <a:spcBef>
                <a:spcPct val="50000"/>
              </a:spcBef>
            </a:pPr>
            <a:r>
              <a:rPr lang="it-IT" sz="1500" u="sng"/>
              <a:t>FUNZIONI</a:t>
            </a:r>
            <a:r>
              <a:rPr lang="it-IT" sz="1500"/>
              <a:t>:</a:t>
            </a:r>
          </a:p>
          <a:p>
            <a:pPr>
              <a:spcBef>
                <a:spcPct val="50000"/>
              </a:spcBef>
              <a:buFontTx/>
              <a:buChar char="•"/>
            </a:pPr>
            <a:r>
              <a:rPr lang="it-IT" sz="1500"/>
              <a:t> LTD (mGluR2)/LTP (mGluR1 e 5)</a:t>
            </a:r>
          </a:p>
          <a:p>
            <a:pPr>
              <a:spcBef>
                <a:spcPct val="50000"/>
              </a:spcBef>
              <a:buFontTx/>
              <a:buChar char="•"/>
            </a:pPr>
            <a:r>
              <a:rPr lang="it-IT" sz="1500"/>
              <a:t> Modulazione (</a:t>
            </a:r>
            <a:r>
              <a:rPr lang="it-IT" sz="1500">
                <a:sym typeface="Symbol" pitchFamily="18" charset="2"/>
              </a:rPr>
              <a:t>) nocicezione (mGluR1 e 5)</a:t>
            </a:r>
          </a:p>
          <a:p>
            <a:pPr>
              <a:spcBef>
                <a:spcPct val="50000"/>
              </a:spcBef>
              <a:buFontTx/>
              <a:buChar char="•"/>
            </a:pPr>
            <a:r>
              <a:rPr lang="it-IT" sz="1500">
                <a:latin typeface="Arial Unicode MS" pitchFamily="34" charset="-128"/>
                <a:ea typeface="Arial Unicode MS" pitchFamily="34" charset="-128"/>
                <a:cs typeface="Arial Unicode MS" pitchFamily="34" charset="-128"/>
                <a:sym typeface="Symbol" pitchFamily="18" charset="2"/>
              </a:rPr>
              <a:t> ⊝ Trasmissione GABAergica (mGluR sottogruppi II e III: eterocettori pre-				sinaptici sui neuroni GABAergici)</a:t>
            </a:r>
          </a:p>
          <a:p>
            <a:pPr>
              <a:spcBef>
                <a:spcPct val="50000"/>
              </a:spcBef>
              <a:buFontTx/>
              <a:buChar char="•"/>
            </a:pPr>
            <a:r>
              <a:rPr lang="it-IT" sz="1500">
                <a:ea typeface="Arial Unicode MS" pitchFamily="34" charset="-128"/>
                <a:cs typeface="Arial" charset="0"/>
                <a:sym typeface="Symbol" pitchFamily="18" charset="2"/>
              </a:rPr>
              <a:t> ↓ Liberazione sinaptica di Glu (mGluR2 e 3: autorecettori)</a:t>
            </a:r>
          </a:p>
          <a:p>
            <a:pPr>
              <a:spcBef>
                <a:spcPct val="50000"/>
              </a:spcBef>
              <a:buFontTx/>
              <a:buChar char="•"/>
            </a:pPr>
            <a:r>
              <a:rPr lang="it-IT" sz="1500">
                <a:ea typeface="Arial Unicode MS" pitchFamily="34" charset="-128"/>
                <a:cs typeface="Arial" charset="0"/>
                <a:sym typeface="Symbol" pitchFamily="18" charset="2"/>
              </a:rPr>
              <a:t> Regolazione del rilascio di DA nel nucleo accumbens ( mGluR sottogruppi II 			        e III =&gt; terapia delle tossicodipendenze?)</a:t>
            </a:r>
          </a:p>
          <a:p>
            <a:pPr>
              <a:spcBef>
                <a:spcPct val="50000"/>
              </a:spcBef>
              <a:buFontTx/>
              <a:buChar char="•"/>
            </a:pPr>
            <a:r>
              <a:rPr lang="it-IT" sz="1500">
                <a:ea typeface="Arial Unicode MS" pitchFamily="34" charset="-128"/>
                <a:cs typeface="Arial" charset="0"/>
                <a:sym typeface="Symbol" pitchFamily="18" charset="2"/>
              </a:rPr>
              <a:t>Apoptosi (</a:t>
            </a:r>
            <a:r>
              <a:rPr lang="it-IT" sz="1500">
                <a:latin typeface="Arial Unicode MS" pitchFamily="34" charset="-128"/>
                <a:ea typeface="Arial Unicode MS" pitchFamily="34" charset="-128"/>
                <a:cs typeface="Arial Unicode MS" pitchFamily="34" charset="-128"/>
                <a:sym typeface="Symbol" pitchFamily="18" charset="2"/>
              </a:rPr>
              <a:t>⊝ da mGluR5 durante lo sviluppo)</a:t>
            </a:r>
          </a:p>
          <a:p>
            <a:pPr>
              <a:spcBef>
                <a:spcPct val="50000"/>
              </a:spcBef>
              <a:buFontTx/>
              <a:buChar char="•"/>
            </a:pPr>
            <a:r>
              <a:rPr lang="it-IT" sz="1500">
                <a:latin typeface="Arial Unicode MS" pitchFamily="34" charset="-128"/>
                <a:ea typeface="Arial Unicode MS" pitchFamily="34" charset="-128"/>
                <a:cs typeface="Arial Unicode MS" pitchFamily="34" charset="-128"/>
                <a:sym typeface="Symbol" pitchFamily="18" charset="2"/>
              </a:rPr>
              <a:t>Ansia (LY-314582: mGluR2/3-AG =&gt; ansiolitico in Fase 2 di sperimentazione 						          clinica)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74625" y="101600"/>
            <a:ext cx="6508750" cy="366713"/>
          </a:xfrm>
          <a:prstGeom prst="rect">
            <a:avLst/>
          </a:prstGeom>
          <a:noFill/>
          <a:ln w="9525">
            <a:noFill/>
            <a:miter lim="800000"/>
            <a:headEnd/>
            <a:tailEnd/>
          </a:ln>
          <a:effectLst/>
        </p:spPr>
        <p:txBody>
          <a:bodyPr wrap="none">
            <a:spAutoFit/>
          </a:bodyPr>
          <a:lstStyle/>
          <a:p>
            <a:pPr algn="ctr"/>
            <a:r>
              <a:rPr lang="it-IT" b="1"/>
              <a:t>Caratteristiche strutturali dei recettori metabotropi del Glu</a:t>
            </a:r>
          </a:p>
        </p:txBody>
      </p:sp>
      <p:sp>
        <p:nvSpPr>
          <p:cNvPr id="28677" name="Text Box 5"/>
          <p:cNvSpPr txBox="1">
            <a:spLocks noChangeArrowheads="1"/>
          </p:cNvSpPr>
          <p:nvPr/>
        </p:nvSpPr>
        <p:spPr bwMode="auto">
          <a:xfrm>
            <a:off x="168275" y="612775"/>
            <a:ext cx="6689725" cy="3951288"/>
          </a:xfrm>
          <a:prstGeom prst="rect">
            <a:avLst/>
          </a:prstGeom>
          <a:noFill/>
          <a:ln w="9525">
            <a:noFill/>
            <a:miter lim="800000"/>
            <a:headEnd/>
            <a:tailEnd/>
          </a:ln>
          <a:effectLst/>
        </p:spPr>
        <p:txBody>
          <a:bodyPr>
            <a:spAutoFit/>
          </a:bodyPr>
          <a:lstStyle/>
          <a:p>
            <a:pPr>
              <a:lnSpc>
                <a:spcPct val="130000"/>
              </a:lnSpc>
            </a:pPr>
            <a:r>
              <a:rPr lang="it-IT" sz="1500">
                <a:cs typeface="Arial" charset="0"/>
              </a:rPr>
              <a:t>• </a:t>
            </a:r>
            <a:r>
              <a:rPr lang="it-IT" sz="1500"/>
              <a:t>7 TM (</a:t>
            </a:r>
            <a:r>
              <a:rPr lang="en-US" sz="1500">
                <a:cs typeface="Arial" charset="0"/>
              </a:rPr>
              <a:t>~ GPCRs)</a:t>
            </a:r>
          </a:p>
          <a:p>
            <a:pPr>
              <a:lnSpc>
                <a:spcPct val="130000"/>
              </a:lnSpc>
            </a:pPr>
            <a:r>
              <a:rPr lang="en-US" sz="1500">
                <a:cs typeface="Arial" charset="0"/>
              </a:rPr>
              <a:t>• A differenza degli altri GPCRs:</a:t>
            </a:r>
          </a:p>
          <a:p>
            <a:pPr>
              <a:lnSpc>
                <a:spcPct val="130000"/>
              </a:lnSpc>
            </a:pPr>
            <a:r>
              <a:rPr lang="en-US" sz="1500">
                <a:cs typeface="Arial" charset="0"/>
              </a:rPr>
              <a:t>	- grosso territorio N-term (~ GABA</a:t>
            </a:r>
            <a:r>
              <a:rPr lang="en-US" sz="1500" baseline="-25000">
                <a:cs typeface="Arial" charset="0"/>
              </a:rPr>
              <a:t>B</a:t>
            </a:r>
            <a:r>
              <a:rPr lang="en-US" sz="1500">
                <a:cs typeface="Arial" charset="0"/>
              </a:rPr>
              <a:t>-R, sensore x il Ca</a:t>
            </a:r>
            <a:r>
              <a:rPr lang="en-US" sz="1500" baseline="30000">
                <a:cs typeface="Arial" charset="0"/>
              </a:rPr>
              <a:t>2+</a:t>
            </a:r>
            <a:r>
              <a:rPr lang="en-US" sz="1500">
                <a:cs typeface="Arial" charset="0"/>
              </a:rPr>
              <a:t>)</a:t>
            </a:r>
          </a:p>
          <a:p>
            <a:pPr>
              <a:lnSpc>
                <a:spcPct val="130000"/>
              </a:lnSpc>
            </a:pPr>
            <a:r>
              <a:rPr lang="en-US" sz="1500">
                <a:cs typeface="Arial" charset="0"/>
              </a:rPr>
              <a:t>	- 21 Cys in posizioni conservate</a:t>
            </a:r>
          </a:p>
          <a:p>
            <a:pPr>
              <a:lnSpc>
                <a:spcPct val="130000"/>
              </a:lnSpc>
            </a:pPr>
            <a:r>
              <a:rPr lang="en-US" sz="1500">
                <a:cs typeface="Arial" charset="0"/>
              </a:rPr>
              <a:t>	- Accoppiamento con G</a:t>
            </a:r>
            <a:r>
              <a:rPr lang="en-US" sz="1500">
                <a:latin typeface="Symbol" pitchFamily="18" charset="2"/>
                <a:cs typeface="Arial" charset="0"/>
              </a:rPr>
              <a:t>a</a:t>
            </a:r>
            <a:r>
              <a:rPr lang="en-US" sz="1500">
                <a:cs typeface="Arial" charset="0"/>
              </a:rPr>
              <a:t> a livello del 2° loop intracitoplasmatico</a:t>
            </a:r>
          </a:p>
          <a:p>
            <a:pPr>
              <a:lnSpc>
                <a:spcPct val="130000"/>
              </a:lnSpc>
            </a:pPr>
            <a:endParaRPr lang="en-US" sz="1500">
              <a:cs typeface="Arial" charset="0"/>
            </a:endParaRPr>
          </a:p>
          <a:p>
            <a:pPr>
              <a:lnSpc>
                <a:spcPct val="130000"/>
              </a:lnSpc>
            </a:pPr>
            <a:endParaRPr lang="en-US" sz="1500">
              <a:cs typeface="Arial" charset="0"/>
            </a:endParaRPr>
          </a:p>
          <a:p>
            <a:pPr>
              <a:lnSpc>
                <a:spcPct val="130000"/>
              </a:lnSpc>
            </a:pPr>
            <a:r>
              <a:rPr lang="en-US" sz="1500">
                <a:cs typeface="Arial" charset="0"/>
              </a:rPr>
              <a:t>DIMERI: le due subunità sono legate da un ponte disolfuro fra Cys presenti</a:t>
            </a:r>
          </a:p>
          <a:p>
            <a:pPr>
              <a:lnSpc>
                <a:spcPct val="130000"/>
              </a:lnSpc>
            </a:pPr>
            <a:r>
              <a:rPr lang="en-US" sz="1500">
                <a:cs typeface="Arial" charset="0"/>
              </a:rPr>
              <a:t>	nel dominio N-term</a:t>
            </a:r>
          </a:p>
          <a:p>
            <a:pPr>
              <a:lnSpc>
                <a:spcPct val="130000"/>
              </a:lnSpc>
            </a:pPr>
            <a:endParaRPr lang="en-US" sz="1500">
              <a:cs typeface="Arial" charset="0"/>
            </a:endParaRPr>
          </a:p>
          <a:p>
            <a:pPr>
              <a:lnSpc>
                <a:spcPct val="130000"/>
              </a:lnSpc>
            </a:pPr>
            <a:r>
              <a:rPr lang="en-US" sz="1500" u="sng">
                <a:cs typeface="Arial" charset="0"/>
              </a:rPr>
              <a:t>Sito di legame con il Glu:</a:t>
            </a:r>
          </a:p>
          <a:p>
            <a:pPr>
              <a:lnSpc>
                <a:spcPct val="130000"/>
              </a:lnSpc>
            </a:pPr>
            <a:r>
              <a:rPr lang="en-US" sz="1500">
                <a:cs typeface="Arial" charset="0"/>
              </a:rPr>
              <a:t>Circa 500 residui sul N-term formano 2 lobi globulari (LB1 e LB2) che si chiudono a conchiglia dopo il legame con l’agonista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88900" y="5148263"/>
            <a:ext cx="6669088" cy="3343275"/>
          </a:xfrm>
          <a:prstGeom prst="rect">
            <a:avLst/>
          </a:prstGeom>
          <a:noFill/>
          <a:ln w="9525">
            <a:noFill/>
            <a:miter lim="800000"/>
            <a:headEnd/>
            <a:tailEnd/>
          </a:ln>
          <a:effectLst/>
        </p:spPr>
        <p:txBody>
          <a:bodyPr>
            <a:spAutoFit/>
          </a:bodyPr>
          <a:lstStyle/>
          <a:p>
            <a:pPr algn="just">
              <a:lnSpc>
                <a:spcPct val="120000"/>
              </a:lnSpc>
              <a:spcBef>
                <a:spcPct val="50000"/>
              </a:spcBef>
            </a:pPr>
            <a:r>
              <a:rPr lang="it-IT" sz="1200" b="1" u="sng"/>
              <a:t>Crystal structure of the ligand-binding core of metabotropic glutamate receptor subtype1</a:t>
            </a:r>
            <a:r>
              <a:rPr lang="it-IT" sz="1200"/>
              <a:t> </a:t>
            </a:r>
          </a:p>
          <a:p>
            <a:pPr algn="just">
              <a:lnSpc>
                <a:spcPct val="120000"/>
              </a:lnSpc>
              <a:spcBef>
                <a:spcPct val="50000"/>
              </a:spcBef>
            </a:pPr>
            <a:r>
              <a:rPr lang="it-IT" sz="1200"/>
              <a:t>Metabotropic Glu receptors (mGluRs) are essential for the development and function of the mammalian central nervous system and exist as </a:t>
            </a:r>
            <a:r>
              <a:rPr lang="it-IT" sz="1200" b="1"/>
              <a:t>homodimers</a:t>
            </a:r>
            <a:r>
              <a:rPr lang="it-IT" sz="1200"/>
              <a:t>.</a:t>
            </a:r>
          </a:p>
          <a:p>
            <a:pPr algn="just">
              <a:lnSpc>
                <a:spcPct val="120000"/>
              </a:lnSpc>
              <a:spcBef>
                <a:spcPct val="50000"/>
              </a:spcBef>
            </a:pPr>
            <a:r>
              <a:rPr lang="it-IT" sz="1200"/>
              <a:t>The receptor protomers are characterized by a </a:t>
            </a:r>
            <a:r>
              <a:rPr lang="it-IT" sz="1200" b="1"/>
              <a:t>large extracellular domain</a:t>
            </a:r>
            <a:r>
              <a:rPr lang="it-IT" sz="1200"/>
              <a:t> that is divided into a ligand-binding region (</a:t>
            </a:r>
            <a:r>
              <a:rPr lang="it-IT" sz="1200" b="1"/>
              <a:t>LBR</a:t>
            </a:r>
            <a:r>
              <a:rPr lang="it-IT" sz="1200"/>
              <a:t>) and a cysteine-rich region (</a:t>
            </a:r>
            <a:r>
              <a:rPr lang="it-IT" sz="1200" b="1"/>
              <a:t>CR</a:t>
            </a:r>
            <a:r>
              <a:rPr lang="it-IT" sz="1200"/>
              <a:t>) that links LBR to the transmembrane region (7 TM). The crystal structure of the LBRs of the mGluR1 homodimer, composed of the two subdomains LB1 and LB2, is shown in the non-liganded form (left) and bound to its natural agonist, glutamate (Glu) (right). The LBRs of the homodimer can have either an open or a closed conformation. The ligand-free dimer shows either an 'open–open' resting or a 'closed–open' active conformation. Binding of the agonist stabilizes the 'closed–open' conformation, which is characterized by a change in the relative orientation of the protomers. Thus, the LB2 subdomains of the LBR protomers come closer to each other by approximately 25 Å, and this change may trigger the active state of the receptor. CT, carboxyl terminus. (Adapted from Kunishima </a:t>
            </a:r>
            <a:r>
              <a:rPr lang="it-IT" sz="1200" i="1"/>
              <a:t>et al</a:t>
            </a:r>
            <a:r>
              <a:rPr lang="it-IT" sz="1200"/>
              <a:t>. 2000) </a:t>
            </a:r>
          </a:p>
        </p:txBody>
      </p:sp>
      <p:grpSp>
        <p:nvGrpSpPr>
          <p:cNvPr id="17418" name="Group 10"/>
          <p:cNvGrpSpPr>
            <a:grpSpLocks/>
          </p:cNvGrpSpPr>
          <p:nvPr/>
        </p:nvGrpSpPr>
        <p:grpSpPr bwMode="auto">
          <a:xfrm>
            <a:off x="549275" y="755650"/>
            <a:ext cx="5715000" cy="3933825"/>
            <a:chOff x="346" y="1066"/>
            <a:chExt cx="3600" cy="2478"/>
          </a:xfrm>
        </p:grpSpPr>
        <p:pic>
          <p:nvPicPr>
            <p:cNvPr id="17413" name="Picture 5" descr="Figure 1"/>
            <p:cNvPicPr>
              <a:picLocks noChangeAspect="1" noChangeArrowheads="1"/>
            </p:cNvPicPr>
            <p:nvPr/>
          </p:nvPicPr>
          <p:blipFill>
            <a:blip r:embed="rId2" cstate="print"/>
            <a:srcRect/>
            <a:stretch>
              <a:fillRect/>
            </a:stretch>
          </p:blipFill>
          <p:spPr bwMode="auto">
            <a:xfrm>
              <a:off x="346" y="1066"/>
              <a:ext cx="3600" cy="2478"/>
            </a:xfrm>
            <a:prstGeom prst="rect">
              <a:avLst/>
            </a:prstGeom>
            <a:noFill/>
          </p:spPr>
        </p:pic>
        <p:sp>
          <p:nvSpPr>
            <p:cNvPr id="17415" name="Oval 7"/>
            <p:cNvSpPr>
              <a:spLocks noChangeArrowheads="1"/>
            </p:cNvSpPr>
            <p:nvPr/>
          </p:nvSpPr>
          <p:spPr bwMode="auto">
            <a:xfrm>
              <a:off x="3182" y="3031"/>
              <a:ext cx="148" cy="103"/>
            </a:xfrm>
            <a:prstGeom prst="ellipse">
              <a:avLst/>
            </a:prstGeom>
            <a:solidFill>
              <a:schemeClr val="accent1"/>
            </a:solidFill>
            <a:ln w="9525">
              <a:solidFill>
                <a:schemeClr val="tx1"/>
              </a:solidFill>
              <a:round/>
              <a:headEnd/>
              <a:tailEnd/>
            </a:ln>
            <a:effectLst/>
          </p:spPr>
          <p:txBody>
            <a:bodyPr wrap="none" anchor="ctr"/>
            <a:lstStyle/>
            <a:p>
              <a:pPr algn="ctr"/>
              <a:r>
                <a:rPr lang="it-IT" sz="1000" b="1"/>
                <a:t>G</a:t>
              </a:r>
            </a:p>
          </p:txBody>
        </p:sp>
        <p:sp>
          <p:nvSpPr>
            <p:cNvPr id="17417" name="Oval 9"/>
            <p:cNvSpPr>
              <a:spLocks noChangeArrowheads="1"/>
            </p:cNvSpPr>
            <p:nvPr/>
          </p:nvSpPr>
          <p:spPr bwMode="auto">
            <a:xfrm>
              <a:off x="2976" y="3034"/>
              <a:ext cx="148" cy="103"/>
            </a:xfrm>
            <a:prstGeom prst="ellipse">
              <a:avLst/>
            </a:prstGeom>
            <a:solidFill>
              <a:schemeClr val="accent1"/>
            </a:solidFill>
            <a:ln w="9525">
              <a:solidFill>
                <a:schemeClr val="tx1"/>
              </a:solidFill>
              <a:round/>
              <a:headEnd/>
              <a:tailEnd/>
            </a:ln>
            <a:effectLst/>
          </p:spPr>
          <p:txBody>
            <a:bodyPr wrap="none" anchor="ctr"/>
            <a:lstStyle/>
            <a:p>
              <a:pPr algn="ctr"/>
              <a:r>
                <a:rPr lang="it-IT" sz="1000" b="1"/>
                <a:t>G</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882775" y="127000"/>
            <a:ext cx="3092450" cy="366713"/>
          </a:xfrm>
          <a:prstGeom prst="rect">
            <a:avLst/>
          </a:prstGeom>
          <a:noFill/>
          <a:ln w="9525">
            <a:noFill/>
            <a:miter lim="800000"/>
            <a:headEnd/>
            <a:tailEnd/>
          </a:ln>
          <a:effectLst/>
        </p:spPr>
        <p:txBody>
          <a:bodyPr wrap="none">
            <a:spAutoFit/>
          </a:bodyPr>
          <a:lstStyle/>
          <a:p>
            <a:pPr algn="ctr"/>
            <a:r>
              <a:rPr lang="it-IT" b="1" u="sng"/>
              <a:t>LA SINAPSI ECCITATORIA</a:t>
            </a:r>
          </a:p>
        </p:txBody>
      </p:sp>
      <p:sp>
        <p:nvSpPr>
          <p:cNvPr id="29708" name="Freeform 12"/>
          <p:cNvSpPr>
            <a:spLocks/>
          </p:cNvSpPr>
          <p:nvPr/>
        </p:nvSpPr>
        <p:spPr bwMode="auto">
          <a:xfrm>
            <a:off x="1052513" y="1116013"/>
            <a:ext cx="4248150" cy="2016125"/>
          </a:xfrm>
          <a:custGeom>
            <a:avLst/>
            <a:gdLst/>
            <a:ahLst/>
            <a:cxnLst>
              <a:cxn ang="0">
                <a:pos x="1210" y="0"/>
              </a:cxn>
              <a:cxn ang="0">
                <a:pos x="1210" y="363"/>
              </a:cxn>
              <a:cxn ang="0">
                <a:pos x="938" y="771"/>
              </a:cxn>
              <a:cxn ang="0">
                <a:pos x="348" y="998"/>
              </a:cxn>
              <a:cxn ang="0">
                <a:pos x="121" y="1179"/>
              </a:cxn>
              <a:cxn ang="0">
                <a:pos x="257" y="1360"/>
              </a:cxn>
              <a:cxn ang="0">
                <a:pos x="1663" y="1406"/>
              </a:cxn>
              <a:cxn ang="0">
                <a:pos x="2480" y="1360"/>
              </a:cxn>
              <a:cxn ang="0">
                <a:pos x="2661" y="1224"/>
              </a:cxn>
              <a:cxn ang="0">
                <a:pos x="2389" y="1043"/>
              </a:cxn>
              <a:cxn ang="0">
                <a:pos x="1799" y="861"/>
              </a:cxn>
              <a:cxn ang="0">
                <a:pos x="1618" y="317"/>
              </a:cxn>
              <a:cxn ang="0">
                <a:pos x="1663" y="45"/>
              </a:cxn>
            </a:cxnLst>
            <a:rect l="0" t="0" r="r" b="b"/>
            <a:pathLst>
              <a:path w="2676" h="1406">
                <a:moveTo>
                  <a:pt x="1210" y="0"/>
                </a:moveTo>
                <a:cubicBezTo>
                  <a:pt x="1232" y="117"/>
                  <a:pt x="1255" y="235"/>
                  <a:pt x="1210" y="363"/>
                </a:cubicBezTo>
                <a:cubicBezTo>
                  <a:pt x="1165" y="491"/>
                  <a:pt x="1082" y="665"/>
                  <a:pt x="938" y="771"/>
                </a:cubicBezTo>
                <a:cubicBezTo>
                  <a:pt x="794" y="877"/>
                  <a:pt x="484" y="930"/>
                  <a:pt x="348" y="998"/>
                </a:cubicBezTo>
                <a:cubicBezTo>
                  <a:pt x="212" y="1066"/>
                  <a:pt x="136" y="1119"/>
                  <a:pt x="121" y="1179"/>
                </a:cubicBezTo>
                <a:cubicBezTo>
                  <a:pt x="106" y="1239"/>
                  <a:pt x="0" y="1322"/>
                  <a:pt x="257" y="1360"/>
                </a:cubicBezTo>
                <a:cubicBezTo>
                  <a:pt x="514" y="1398"/>
                  <a:pt x="1293" y="1406"/>
                  <a:pt x="1663" y="1406"/>
                </a:cubicBezTo>
                <a:cubicBezTo>
                  <a:pt x="2033" y="1406"/>
                  <a:pt x="2314" y="1390"/>
                  <a:pt x="2480" y="1360"/>
                </a:cubicBezTo>
                <a:cubicBezTo>
                  <a:pt x="2646" y="1330"/>
                  <a:pt x="2676" y="1277"/>
                  <a:pt x="2661" y="1224"/>
                </a:cubicBezTo>
                <a:cubicBezTo>
                  <a:pt x="2646" y="1171"/>
                  <a:pt x="2533" y="1104"/>
                  <a:pt x="2389" y="1043"/>
                </a:cubicBezTo>
                <a:cubicBezTo>
                  <a:pt x="2245" y="982"/>
                  <a:pt x="1928" y="982"/>
                  <a:pt x="1799" y="861"/>
                </a:cubicBezTo>
                <a:cubicBezTo>
                  <a:pt x="1670" y="740"/>
                  <a:pt x="1641" y="453"/>
                  <a:pt x="1618" y="317"/>
                </a:cubicBezTo>
                <a:cubicBezTo>
                  <a:pt x="1595" y="181"/>
                  <a:pt x="1629" y="113"/>
                  <a:pt x="1663" y="45"/>
                </a:cubicBezTo>
              </a:path>
            </a:pathLst>
          </a:custGeom>
          <a:noFill/>
          <a:ln w="9525">
            <a:solidFill>
              <a:schemeClr val="tx1"/>
            </a:solidFill>
            <a:round/>
            <a:headEnd/>
            <a:tailEnd/>
          </a:ln>
          <a:effectLst/>
        </p:spPr>
        <p:txBody>
          <a:bodyPr/>
          <a:lstStyle/>
          <a:p>
            <a:endParaRPr lang="it-IT"/>
          </a:p>
        </p:txBody>
      </p:sp>
      <p:sp>
        <p:nvSpPr>
          <p:cNvPr id="29709" name="AutoShape 13"/>
          <p:cNvSpPr>
            <a:spLocks noChangeArrowheads="1"/>
          </p:cNvSpPr>
          <p:nvPr/>
        </p:nvSpPr>
        <p:spPr bwMode="auto">
          <a:xfrm>
            <a:off x="3860800" y="3030538"/>
            <a:ext cx="287338" cy="217487"/>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endParaRPr lang="it-IT"/>
          </a:p>
        </p:txBody>
      </p:sp>
      <p:sp>
        <p:nvSpPr>
          <p:cNvPr id="29711" name="Oval 15"/>
          <p:cNvSpPr>
            <a:spLocks noChangeArrowheads="1"/>
          </p:cNvSpPr>
          <p:nvPr/>
        </p:nvSpPr>
        <p:spPr bwMode="auto">
          <a:xfrm rot="-1139360">
            <a:off x="1628775" y="2343150"/>
            <a:ext cx="436563" cy="287338"/>
          </a:xfrm>
          <a:prstGeom prst="ellipse">
            <a:avLst/>
          </a:prstGeom>
          <a:gradFill rotWithShape="1">
            <a:gsLst>
              <a:gs pos="0">
                <a:srgbClr val="FF9900">
                  <a:gamma/>
                  <a:shade val="46275"/>
                  <a:invGamma/>
                </a:srgbClr>
              </a:gs>
              <a:gs pos="50000">
                <a:srgbClr val="FF9900"/>
              </a:gs>
              <a:gs pos="100000">
                <a:srgbClr val="FF9900">
                  <a:gamma/>
                  <a:shade val="46275"/>
                  <a:invGamma/>
                </a:srgbClr>
              </a:gs>
            </a:gsLst>
            <a:lin ang="0" scaled="1"/>
          </a:gradFill>
          <a:ln w="9525">
            <a:noFill/>
            <a:round/>
            <a:headEnd/>
            <a:tailEnd/>
          </a:ln>
          <a:effectLst/>
        </p:spPr>
        <p:txBody>
          <a:bodyPr wrap="none" anchor="ctr"/>
          <a:lstStyle/>
          <a:p>
            <a:endParaRPr lang="it-IT"/>
          </a:p>
        </p:txBody>
      </p:sp>
      <p:grpSp>
        <p:nvGrpSpPr>
          <p:cNvPr id="29717" name="Group 21"/>
          <p:cNvGrpSpPr>
            <a:grpSpLocks/>
          </p:cNvGrpSpPr>
          <p:nvPr/>
        </p:nvGrpSpPr>
        <p:grpSpPr bwMode="auto">
          <a:xfrm>
            <a:off x="2857500" y="1979613"/>
            <a:ext cx="342900" cy="215900"/>
            <a:chOff x="1800" y="1247"/>
            <a:chExt cx="216" cy="136"/>
          </a:xfrm>
        </p:grpSpPr>
        <p:sp>
          <p:nvSpPr>
            <p:cNvPr id="29715" name="Oval 19"/>
            <p:cNvSpPr>
              <a:spLocks noChangeArrowheads="1"/>
            </p:cNvSpPr>
            <p:nvPr/>
          </p:nvSpPr>
          <p:spPr bwMode="auto">
            <a:xfrm>
              <a:off x="1842" y="1247"/>
              <a:ext cx="137" cy="136"/>
            </a:xfrm>
            <a:prstGeom prst="ellipse">
              <a:avLst/>
            </a:prstGeom>
            <a:noFill/>
            <a:ln w="9525">
              <a:solidFill>
                <a:schemeClr val="tx1"/>
              </a:solidFill>
              <a:round/>
              <a:headEnd/>
              <a:tailEnd/>
            </a:ln>
            <a:effectLst/>
          </p:spPr>
          <p:txBody>
            <a:bodyPr wrap="none" anchor="ctr"/>
            <a:lstStyle/>
            <a:p>
              <a:endParaRPr lang="it-IT"/>
            </a:p>
          </p:txBody>
        </p:sp>
        <p:sp>
          <p:nvSpPr>
            <p:cNvPr id="29716" name="Text Box 20"/>
            <p:cNvSpPr txBox="1">
              <a:spLocks noChangeArrowheads="1"/>
            </p:cNvSpPr>
            <p:nvPr/>
          </p:nvSpPr>
          <p:spPr bwMode="auto">
            <a:xfrm>
              <a:off x="1800" y="1247"/>
              <a:ext cx="216" cy="135"/>
            </a:xfrm>
            <a:prstGeom prst="rect">
              <a:avLst/>
            </a:prstGeom>
            <a:noFill/>
            <a:ln w="9525">
              <a:noFill/>
              <a:miter lim="800000"/>
              <a:headEnd/>
              <a:tailEnd/>
            </a:ln>
            <a:effectLst/>
          </p:spPr>
          <p:txBody>
            <a:bodyPr wrap="none">
              <a:spAutoFit/>
            </a:bodyPr>
            <a:lstStyle/>
            <a:p>
              <a:r>
                <a:rPr lang="it-IT" sz="800"/>
                <a:t>Glu</a:t>
              </a:r>
            </a:p>
          </p:txBody>
        </p:sp>
      </p:grpSp>
      <p:grpSp>
        <p:nvGrpSpPr>
          <p:cNvPr id="29718" name="Group 22"/>
          <p:cNvGrpSpPr>
            <a:grpSpLocks/>
          </p:cNvGrpSpPr>
          <p:nvPr/>
        </p:nvGrpSpPr>
        <p:grpSpPr bwMode="auto">
          <a:xfrm>
            <a:off x="2997200" y="2411413"/>
            <a:ext cx="342900" cy="215900"/>
            <a:chOff x="1800" y="1247"/>
            <a:chExt cx="216" cy="136"/>
          </a:xfrm>
        </p:grpSpPr>
        <p:sp>
          <p:nvSpPr>
            <p:cNvPr id="29719" name="Oval 23"/>
            <p:cNvSpPr>
              <a:spLocks noChangeArrowheads="1"/>
            </p:cNvSpPr>
            <p:nvPr/>
          </p:nvSpPr>
          <p:spPr bwMode="auto">
            <a:xfrm>
              <a:off x="1842" y="1247"/>
              <a:ext cx="137" cy="136"/>
            </a:xfrm>
            <a:prstGeom prst="ellipse">
              <a:avLst/>
            </a:prstGeom>
            <a:noFill/>
            <a:ln w="9525">
              <a:solidFill>
                <a:schemeClr val="tx1"/>
              </a:solidFill>
              <a:round/>
              <a:headEnd/>
              <a:tailEnd/>
            </a:ln>
            <a:effectLst/>
          </p:spPr>
          <p:txBody>
            <a:bodyPr wrap="none" anchor="ctr"/>
            <a:lstStyle/>
            <a:p>
              <a:endParaRPr lang="it-IT"/>
            </a:p>
          </p:txBody>
        </p:sp>
        <p:sp>
          <p:nvSpPr>
            <p:cNvPr id="29720" name="Text Box 24"/>
            <p:cNvSpPr txBox="1">
              <a:spLocks noChangeArrowheads="1"/>
            </p:cNvSpPr>
            <p:nvPr/>
          </p:nvSpPr>
          <p:spPr bwMode="auto">
            <a:xfrm>
              <a:off x="1800" y="1247"/>
              <a:ext cx="216" cy="135"/>
            </a:xfrm>
            <a:prstGeom prst="rect">
              <a:avLst/>
            </a:prstGeom>
            <a:noFill/>
            <a:ln w="9525">
              <a:noFill/>
              <a:miter lim="800000"/>
              <a:headEnd/>
              <a:tailEnd/>
            </a:ln>
            <a:effectLst/>
          </p:spPr>
          <p:txBody>
            <a:bodyPr wrap="none">
              <a:spAutoFit/>
            </a:bodyPr>
            <a:lstStyle/>
            <a:p>
              <a:r>
                <a:rPr lang="it-IT" sz="800"/>
                <a:t>Glu</a:t>
              </a:r>
            </a:p>
          </p:txBody>
        </p:sp>
      </p:grpSp>
      <p:grpSp>
        <p:nvGrpSpPr>
          <p:cNvPr id="29721" name="Group 25"/>
          <p:cNvGrpSpPr>
            <a:grpSpLocks/>
          </p:cNvGrpSpPr>
          <p:nvPr/>
        </p:nvGrpSpPr>
        <p:grpSpPr bwMode="auto">
          <a:xfrm>
            <a:off x="3213100" y="2700338"/>
            <a:ext cx="342900" cy="215900"/>
            <a:chOff x="1800" y="1247"/>
            <a:chExt cx="216" cy="136"/>
          </a:xfrm>
        </p:grpSpPr>
        <p:sp>
          <p:nvSpPr>
            <p:cNvPr id="29722" name="Oval 26"/>
            <p:cNvSpPr>
              <a:spLocks noChangeArrowheads="1"/>
            </p:cNvSpPr>
            <p:nvPr/>
          </p:nvSpPr>
          <p:spPr bwMode="auto">
            <a:xfrm>
              <a:off x="1842" y="1247"/>
              <a:ext cx="137" cy="136"/>
            </a:xfrm>
            <a:prstGeom prst="ellipse">
              <a:avLst/>
            </a:prstGeom>
            <a:noFill/>
            <a:ln w="9525">
              <a:solidFill>
                <a:schemeClr val="tx1"/>
              </a:solidFill>
              <a:round/>
              <a:headEnd/>
              <a:tailEnd/>
            </a:ln>
            <a:effectLst/>
          </p:spPr>
          <p:txBody>
            <a:bodyPr wrap="none" anchor="ctr"/>
            <a:lstStyle/>
            <a:p>
              <a:endParaRPr lang="it-IT"/>
            </a:p>
          </p:txBody>
        </p:sp>
        <p:sp>
          <p:nvSpPr>
            <p:cNvPr id="29723" name="Text Box 27"/>
            <p:cNvSpPr txBox="1">
              <a:spLocks noChangeArrowheads="1"/>
            </p:cNvSpPr>
            <p:nvPr/>
          </p:nvSpPr>
          <p:spPr bwMode="auto">
            <a:xfrm>
              <a:off x="1800" y="1247"/>
              <a:ext cx="216" cy="135"/>
            </a:xfrm>
            <a:prstGeom prst="rect">
              <a:avLst/>
            </a:prstGeom>
            <a:noFill/>
            <a:ln w="9525">
              <a:noFill/>
              <a:miter lim="800000"/>
              <a:headEnd/>
              <a:tailEnd/>
            </a:ln>
            <a:effectLst/>
          </p:spPr>
          <p:txBody>
            <a:bodyPr wrap="none">
              <a:spAutoFit/>
            </a:bodyPr>
            <a:lstStyle/>
            <a:p>
              <a:r>
                <a:rPr lang="it-IT" sz="800"/>
                <a:t>Glu</a:t>
              </a:r>
            </a:p>
          </p:txBody>
        </p:sp>
      </p:grpSp>
      <p:grpSp>
        <p:nvGrpSpPr>
          <p:cNvPr id="29724" name="Group 28"/>
          <p:cNvGrpSpPr>
            <a:grpSpLocks/>
          </p:cNvGrpSpPr>
          <p:nvPr/>
        </p:nvGrpSpPr>
        <p:grpSpPr bwMode="auto">
          <a:xfrm>
            <a:off x="3302000" y="2195513"/>
            <a:ext cx="342900" cy="215900"/>
            <a:chOff x="1800" y="1247"/>
            <a:chExt cx="216" cy="136"/>
          </a:xfrm>
        </p:grpSpPr>
        <p:sp>
          <p:nvSpPr>
            <p:cNvPr id="29725" name="Oval 29"/>
            <p:cNvSpPr>
              <a:spLocks noChangeArrowheads="1"/>
            </p:cNvSpPr>
            <p:nvPr/>
          </p:nvSpPr>
          <p:spPr bwMode="auto">
            <a:xfrm>
              <a:off x="1842" y="1247"/>
              <a:ext cx="137" cy="136"/>
            </a:xfrm>
            <a:prstGeom prst="ellipse">
              <a:avLst/>
            </a:prstGeom>
            <a:noFill/>
            <a:ln w="9525">
              <a:solidFill>
                <a:schemeClr val="tx1"/>
              </a:solidFill>
              <a:round/>
              <a:headEnd/>
              <a:tailEnd/>
            </a:ln>
            <a:effectLst/>
          </p:spPr>
          <p:txBody>
            <a:bodyPr wrap="none" anchor="ctr"/>
            <a:lstStyle/>
            <a:p>
              <a:endParaRPr lang="it-IT"/>
            </a:p>
          </p:txBody>
        </p:sp>
        <p:sp>
          <p:nvSpPr>
            <p:cNvPr id="29726" name="Text Box 30"/>
            <p:cNvSpPr txBox="1">
              <a:spLocks noChangeArrowheads="1"/>
            </p:cNvSpPr>
            <p:nvPr/>
          </p:nvSpPr>
          <p:spPr bwMode="auto">
            <a:xfrm>
              <a:off x="1800" y="1247"/>
              <a:ext cx="216" cy="135"/>
            </a:xfrm>
            <a:prstGeom prst="rect">
              <a:avLst/>
            </a:prstGeom>
            <a:noFill/>
            <a:ln w="9525">
              <a:noFill/>
              <a:miter lim="800000"/>
              <a:headEnd/>
              <a:tailEnd/>
            </a:ln>
            <a:effectLst/>
          </p:spPr>
          <p:txBody>
            <a:bodyPr wrap="none">
              <a:spAutoFit/>
            </a:bodyPr>
            <a:lstStyle/>
            <a:p>
              <a:r>
                <a:rPr lang="it-IT" sz="800"/>
                <a:t>Glu</a:t>
              </a:r>
            </a:p>
          </p:txBody>
        </p:sp>
      </p:grpSp>
      <p:sp>
        <p:nvSpPr>
          <p:cNvPr id="29728" name="Freeform 32"/>
          <p:cNvSpPr>
            <a:spLocks/>
          </p:cNvSpPr>
          <p:nvPr/>
        </p:nvSpPr>
        <p:spPr bwMode="auto">
          <a:xfrm>
            <a:off x="981075" y="3563938"/>
            <a:ext cx="5064125" cy="481012"/>
          </a:xfrm>
          <a:custGeom>
            <a:avLst/>
            <a:gdLst/>
            <a:ahLst/>
            <a:cxnLst>
              <a:cxn ang="0">
                <a:pos x="61" y="219"/>
              </a:cxn>
              <a:cxn ang="0">
                <a:pos x="333" y="219"/>
              </a:cxn>
              <a:cxn ang="0">
                <a:pos x="469" y="38"/>
              </a:cxn>
              <a:cxn ang="0">
                <a:pos x="3145" y="38"/>
              </a:cxn>
              <a:cxn ang="0">
                <a:pos x="3599" y="265"/>
              </a:cxn>
              <a:cxn ang="0">
                <a:pos x="4007" y="265"/>
              </a:cxn>
            </a:cxnLst>
            <a:rect l="0" t="0" r="r" b="b"/>
            <a:pathLst>
              <a:path w="4007" h="303">
                <a:moveTo>
                  <a:pt x="61" y="219"/>
                </a:moveTo>
                <a:cubicBezTo>
                  <a:pt x="163" y="234"/>
                  <a:pt x="265" y="249"/>
                  <a:pt x="333" y="219"/>
                </a:cubicBezTo>
                <a:cubicBezTo>
                  <a:pt x="401" y="189"/>
                  <a:pt x="0" y="68"/>
                  <a:pt x="469" y="38"/>
                </a:cubicBezTo>
                <a:cubicBezTo>
                  <a:pt x="938" y="8"/>
                  <a:pt x="2623" y="0"/>
                  <a:pt x="3145" y="38"/>
                </a:cubicBezTo>
                <a:cubicBezTo>
                  <a:pt x="3667" y="76"/>
                  <a:pt x="3455" y="227"/>
                  <a:pt x="3599" y="265"/>
                </a:cubicBezTo>
                <a:cubicBezTo>
                  <a:pt x="3743" y="303"/>
                  <a:pt x="3875" y="284"/>
                  <a:pt x="4007" y="265"/>
                </a:cubicBezTo>
              </a:path>
            </a:pathLst>
          </a:custGeom>
          <a:noFill/>
          <a:ln w="9525">
            <a:solidFill>
              <a:schemeClr val="tx1"/>
            </a:solidFill>
            <a:round/>
            <a:headEnd/>
            <a:tailEnd/>
          </a:ln>
          <a:effectLst/>
        </p:spPr>
        <p:txBody>
          <a:bodyPr/>
          <a:lstStyle/>
          <a:p>
            <a:endParaRPr lang="it-IT"/>
          </a:p>
        </p:txBody>
      </p:sp>
      <p:sp>
        <p:nvSpPr>
          <p:cNvPr id="29729" name="AutoShape 33"/>
          <p:cNvSpPr>
            <a:spLocks noChangeArrowheads="1"/>
          </p:cNvSpPr>
          <p:nvPr/>
        </p:nvSpPr>
        <p:spPr bwMode="auto">
          <a:xfrm>
            <a:off x="4437063" y="2411413"/>
            <a:ext cx="287337" cy="217487"/>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endParaRPr lang="it-IT"/>
          </a:p>
        </p:txBody>
      </p:sp>
      <p:sp>
        <p:nvSpPr>
          <p:cNvPr id="29730" name="AutoShape 34"/>
          <p:cNvSpPr>
            <a:spLocks noChangeArrowheads="1"/>
          </p:cNvSpPr>
          <p:nvPr/>
        </p:nvSpPr>
        <p:spPr bwMode="auto">
          <a:xfrm>
            <a:off x="5589588" y="3924300"/>
            <a:ext cx="287337" cy="217488"/>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endParaRPr lang="it-IT"/>
          </a:p>
        </p:txBody>
      </p:sp>
      <p:sp>
        <p:nvSpPr>
          <p:cNvPr id="29731" name="AutoShape 35"/>
          <p:cNvSpPr>
            <a:spLocks noChangeArrowheads="1"/>
          </p:cNvSpPr>
          <p:nvPr/>
        </p:nvSpPr>
        <p:spPr bwMode="auto">
          <a:xfrm>
            <a:off x="5013325" y="3563938"/>
            <a:ext cx="287338" cy="217487"/>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endParaRPr lang="it-IT"/>
          </a:p>
        </p:txBody>
      </p:sp>
      <p:sp>
        <p:nvSpPr>
          <p:cNvPr id="29732" name="AutoShape 36"/>
          <p:cNvSpPr>
            <a:spLocks noChangeArrowheads="1"/>
          </p:cNvSpPr>
          <p:nvPr/>
        </p:nvSpPr>
        <p:spPr bwMode="auto">
          <a:xfrm>
            <a:off x="1268413" y="3563938"/>
            <a:ext cx="287337" cy="217487"/>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endParaRPr lang="it-IT"/>
          </a:p>
        </p:txBody>
      </p:sp>
      <p:grpSp>
        <p:nvGrpSpPr>
          <p:cNvPr id="29733" name="Group 37"/>
          <p:cNvGrpSpPr>
            <a:grpSpLocks/>
          </p:cNvGrpSpPr>
          <p:nvPr/>
        </p:nvGrpSpPr>
        <p:grpSpPr bwMode="auto">
          <a:xfrm rot="-148732">
            <a:off x="2776538" y="3449638"/>
            <a:ext cx="436562" cy="292100"/>
            <a:chOff x="1069" y="2233"/>
            <a:chExt cx="317" cy="184"/>
          </a:xfrm>
        </p:grpSpPr>
        <p:sp>
          <p:nvSpPr>
            <p:cNvPr id="29734" name="Oval 38"/>
            <p:cNvSpPr>
              <a:spLocks noChangeArrowheads="1"/>
            </p:cNvSpPr>
            <p:nvPr/>
          </p:nvSpPr>
          <p:spPr bwMode="auto">
            <a:xfrm>
              <a:off x="1069" y="2236"/>
              <a:ext cx="317" cy="181"/>
            </a:xfrm>
            <a:prstGeom prst="ellipse">
              <a:avLst/>
            </a:prstGeom>
            <a:gradFill rotWithShape="1">
              <a:gsLst>
                <a:gs pos="0">
                  <a:srgbClr val="FF9900">
                    <a:gamma/>
                    <a:shade val="46275"/>
                    <a:invGamma/>
                  </a:srgbClr>
                </a:gs>
                <a:gs pos="50000">
                  <a:srgbClr val="FF9900"/>
                </a:gs>
                <a:gs pos="100000">
                  <a:srgbClr val="FF9900">
                    <a:gamma/>
                    <a:shade val="46275"/>
                    <a:invGamma/>
                  </a:srgbClr>
                </a:gs>
              </a:gsLst>
              <a:lin ang="0" scaled="1"/>
            </a:gradFill>
            <a:ln w="9525">
              <a:noFill/>
              <a:round/>
              <a:headEnd/>
              <a:tailEnd/>
            </a:ln>
            <a:effectLst/>
          </p:spPr>
          <p:txBody>
            <a:bodyPr wrap="none" anchor="ctr"/>
            <a:lstStyle/>
            <a:p>
              <a:endParaRPr lang="it-IT"/>
            </a:p>
          </p:txBody>
        </p:sp>
        <p:sp>
          <p:nvSpPr>
            <p:cNvPr id="29735" name="Rectangle 39"/>
            <p:cNvSpPr>
              <a:spLocks noChangeArrowheads="1"/>
            </p:cNvSpPr>
            <p:nvPr/>
          </p:nvSpPr>
          <p:spPr bwMode="auto">
            <a:xfrm>
              <a:off x="1207" y="2233"/>
              <a:ext cx="46" cy="181"/>
            </a:xfrm>
            <a:prstGeom prst="rect">
              <a:avLst/>
            </a:prstGeom>
            <a:solidFill>
              <a:schemeClr val="bg1"/>
            </a:solidFill>
            <a:ln w="9525">
              <a:noFill/>
              <a:miter lim="800000"/>
              <a:headEnd/>
              <a:tailEnd/>
            </a:ln>
            <a:effectLst/>
          </p:spPr>
          <p:txBody>
            <a:bodyPr wrap="none" anchor="ctr"/>
            <a:lstStyle/>
            <a:p>
              <a:endParaRPr lang="it-IT"/>
            </a:p>
          </p:txBody>
        </p:sp>
      </p:grpSp>
      <p:grpSp>
        <p:nvGrpSpPr>
          <p:cNvPr id="29739" name="Group 43"/>
          <p:cNvGrpSpPr>
            <a:grpSpLocks/>
          </p:cNvGrpSpPr>
          <p:nvPr/>
        </p:nvGrpSpPr>
        <p:grpSpPr bwMode="auto">
          <a:xfrm rot="-148732">
            <a:off x="3352800" y="3454400"/>
            <a:ext cx="436563" cy="292100"/>
            <a:chOff x="1069" y="2233"/>
            <a:chExt cx="317" cy="184"/>
          </a:xfrm>
        </p:grpSpPr>
        <p:sp>
          <p:nvSpPr>
            <p:cNvPr id="29740" name="Oval 44"/>
            <p:cNvSpPr>
              <a:spLocks noChangeArrowheads="1"/>
            </p:cNvSpPr>
            <p:nvPr/>
          </p:nvSpPr>
          <p:spPr bwMode="auto">
            <a:xfrm>
              <a:off x="1069" y="2236"/>
              <a:ext cx="317" cy="181"/>
            </a:xfrm>
            <a:prstGeom prst="ellipse">
              <a:avLst/>
            </a:prstGeom>
            <a:gradFill rotWithShape="1">
              <a:gsLst>
                <a:gs pos="0">
                  <a:srgbClr val="FF9900">
                    <a:gamma/>
                    <a:shade val="46275"/>
                    <a:invGamma/>
                  </a:srgbClr>
                </a:gs>
                <a:gs pos="50000">
                  <a:srgbClr val="FF9900"/>
                </a:gs>
                <a:gs pos="100000">
                  <a:srgbClr val="FF9900">
                    <a:gamma/>
                    <a:shade val="46275"/>
                    <a:invGamma/>
                  </a:srgbClr>
                </a:gs>
              </a:gsLst>
              <a:lin ang="0" scaled="1"/>
            </a:gradFill>
            <a:ln w="9525">
              <a:noFill/>
              <a:round/>
              <a:headEnd/>
              <a:tailEnd/>
            </a:ln>
            <a:effectLst/>
          </p:spPr>
          <p:txBody>
            <a:bodyPr wrap="none" anchor="ctr"/>
            <a:lstStyle/>
            <a:p>
              <a:endParaRPr lang="it-IT"/>
            </a:p>
          </p:txBody>
        </p:sp>
        <p:sp>
          <p:nvSpPr>
            <p:cNvPr id="29741" name="Rectangle 45"/>
            <p:cNvSpPr>
              <a:spLocks noChangeArrowheads="1"/>
            </p:cNvSpPr>
            <p:nvPr/>
          </p:nvSpPr>
          <p:spPr bwMode="auto">
            <a:xfrm>
              <a:off x="1207" y="2233"/>
              <a:ext cx="46" cy="181"/>
            </a:xfrm>
            <a:prstGeom prst="rect">
              <a:avLst/>
            </a:prstGeom>
            <a:solidFill>
              <a:schemeClr val="bg1"/>
            </a:solidFill>
            <a:ln w="9525">
              <a:noFill/>
              <a:miter lim="800000"/>
              <a:headEnd/>
              <a:tailEnd/>
            </a:ln>
            <a:effectLst/>
          </p:spPr>
          <p:txBody>
            <a:bodyPr wrap="none" anchor="ctr"/>
            <a:lstStyle/>
            <a:p>
              <a:endParaRPr lang="it-IT"/>
            </a:p>
          </p:txBody>
        </p:sp>
      </p:grpSp>
      <p:grpSp>
        <p:nvGrpSpPr>
          <p:cNvPr id="29742" name="Group 46"/>
          <p:cNvGrpSpPr>
            <a:grpSpLocks/>
          </p:cNvGrpSpPr>
          <p:nvPr/>
        </p:nvGrpSpPr>
        <p:grpSpPr bwMode="auto">
          <a:xfrm rot="-148732">
            <a:off x="1725613" y="3419475"/>
            <a:ext cx="436562" cy="292100"/>
            <a:chOff x="1069" y="2233"/>
            <a:chExt cx="317" cy="184"/>
          </a:xfrm>
        </p:grpSpPr>
        <p:sp>
          <p:nvSpPr>
            <p:cNvPr id="29743" name="Oval 47"/>
            <p:cNvSpPr>
              <a:spLocks noChangeArrowheads="1"/>
            </p:cNvSpPr>
            <p:nvPr/>
          </p:nvSpPr>
          <p:spPr bwMode="auto">
            <a:xfrm>
              <a:off x="1069" y="2236"/>
              <a:ext cx="317" cy="181"/>
            </a:xfrm>
            <a:prstGeom prst="ellipse">
              <a:avLst/>
            </a:prstGeom>
            <a:gradFill rotWithShape="1">
              <a:gsLst>
                <a:gs pos="0">
                  <a:srgbClr val="FF9900">
                    <a:gamma/>
                    <a:shade val="46275"/>
                    <a:invGamma/>
                  </a:srgbClr>
                </a:gs>
                <a:gs pos="50000">
                  <a:srgbClr val="FF9900"/>
                </a:gs>
                <a:gs pos="100000">
                  <a:srgbClr val="FF9900">
                    <a:gamma/>
                    <a:shade val="46275"/>
                    <a:invGamma/>
                  </a:srgbClr>
                </a:gs>
              </a:gsLst>
              <a:lin ang="0" scaled="1"/>
            </a:gradFill>
            <a:ln w="9525">
              <a:noFill/>
              <a:round/>
              <a:headEnd/>
              <a:tailEnd/>
            </a:ln>
            <a:effectLst/>
          </p:spPr>
          <p:txBody>
            <a:bodyPr wrap="none" anchor="ctr"/>
            <a:lstStyle/>
            <a:p>
              <a:endParaRPr lang="it-IT"/>
            </a:p>
          </p:txBody>
        </p:sp>
        <p:sp>
          <p:nvSpPr>
            <p:cNvPr id="29744" name="Rectangle 48"/>
            <p:cNvSpPr>
              <a:spLocks noChangeArrowheads="1"/>
            </p:cNvSpPr>
            <p:nvPr/>
          </p:nvSpPr>
          <p:spPr bwMode="auto">
            <a:xfrm>
              <a:off x="1207" y="2233"/>
              <a:ext cx="46" cy="181"/>
            </a:xfrm>
            <a:prstGeom prst="rect">
              <a:avLst/>
            </a:prstGeom>
            <a:solidFill>
              <a:schemeClr val="bg1"/>
            </a:solidFill>
            <a:ln w="9525">
              <a:noFill/>
              <a:miter lim="800000"/>
              <a:headEnd/>
              <a:tailEnd/>
            </a:ln>
            <a:effectLst/>
          </p:spPr>
          <p:txBody>
            <a:bodyPr wrap="none" anchor="ctr"/>
            <a:lstStyle/>
            <a:p>
              <a:endParaRPr lang="it-IT"/>
            </a:p>
          </p:txBody>
        </p:sp>
      </p:grpSp>
      <p:sp>
        <p:nvSpPr>
          <p:cNvPr id="29747" name="AutoShape 51"/>
          <p:cNvSpPr>
            <a:spLocks noChangeArrowheads="1"/>
          </p:cNvSpPr>
          <p:nvPr/>
        </p:nvSpPr>
        <p:spPr bwMode="auto">
          <a:xfrm rot="16200000">
            <a:off x="4474369" y="3447257"/>
            <a:ext cx="358775" cy="287337"/>
          </a:xfrm>
          <a:prstGeom prst="flowChartOnlineStorage">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noFill/>
            <a:miter lim="800000"/>
            <a:headEnd/>
            <a:tailEnd/>
          </a:ln>
          <a:effectLst/>
        </p:spPr>
        <p:txBody>
          <a:bodyPr wrap="none" anchor="ctr"/>
          <a:lstStyle/>
          <a:p>
            <a:endParaRPr lang="it-IT"/>
          </a:p>
        </p:txBody>
      </p:sp>
      <p:sp>
        <p:nvSpPr>
          <p:cNvPr id="29748" name="AutoShape 52"/>
          <p:cNvSpPr>
            <a:spLocks noChangeArrowheads="1"/>
          </p:cNvSpPr>
          <p:nvPr/>
        </p:nvSpPr>
        <p:spPr bwMode="auto">
          <a:xfrm rot="16200000">
            <a:off x="3994944" y="3447257"/>
            <a:ext cx="358775" cy="287337"/>
          </a:xfrm>
          <a:prstGeom prst="flowChartOnlineStorage">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noFill/>
            <a:miter lim="800000"/>
            <a:headEnd/>
            <a:tailEnd/>
          </a:ln>
          <a:effectLst/>
        </p:spPr>
        <p:txBody>
          <a:bodyPr wrap="none" anchor="ctr"/>
          <a:lstStyle/>
          <a:p>
            <a:endParaRPr lang="it-IT"/>
          </a:p>
        </p:txBody>
      </p:sp>
      <p:sp>
        <p:nvSpPr>
          <p:cNvPr id="29749" name="AutoShape 53"/>
          <p:cNvSpPr>
            <a:spLocks noChangeArrowheads="1"/>
          </p:cNvSpPr>
          <p:nvPr/>
        </p:nvSpPr>
        <p:spPr bwMode="auto">
          <a:xfrm rot="16200000">
            <a:off x="2266156" y="3455194"/>
            <a:ext cx="358775" cy="287338"/>
          </a:xfrm>
          <a:prstGeom prst="flowChartOnlineStorage">
            <a:avLst/>
          </a:prstGeom>
          <a:gradFill rotWithShape="1">
            <a:gsLst>
              <a:gs pos="0">
                <a:srgbClr val="00FF00">
                  <a:gamma/>
                  <a:shade val="46275"/>
                  <a:invGamma/>
                </a:srgbClr>
              </a:gs>
              <a:gs pos="50000">
                <a:srgbClr val="00FF00"/>
              </a:gs>
              <a:gs pos="100000">
                <a:srgbClr val="00FF00">
                  <a:gamma/>
                  <a:shade val="46275"/>
                  <a:invGamma/>
                </a:srgbClr>
              </a:gs>
            </a:gsLst>
            <a:lin ang="0" scaled="1"/>
          </a:gradFill>
          <a:ln w="9525">
            <a:noFill/>
            <a:miter lim="800000"/>
            <a:headEnd/>
            <a:tailEnd/>
          </a:ln>
          <a:effectLst/>
        </p:spPr>
        <p:txBody>
          <a:bodyPr wrap="none" anchor="ctr"/>
          <a:lstStyle/>
          <a:p>
            <a:endParaRPr lang="it-IT"/>
          </a:p>
        </p:txBody>
      </p:sp>
      <p:sp>
        <p:nvSpPr>
          <p:cNvPr id="29752" name="Text Box 56"/>
          <p:cNvSpPr txBox="1">
            <a:spLocks noChangeArrowheads="1"/>
          </p:cNvSpPr>
          <p:nvPr/>
        </p:nvSpPr>
        <p:spPr bwMode="auto">
          <a:xfrm>
            <a:off x="2698750" y="3716338"/>
            <a:ext cx="557213" cy="274637"/>
          </a:xfrm>
          <a:prstGeom prst="rect">
            <a:avLst/>
          </a:prstGeom>
          <a:noFill/>
          <a:ln w="9525">
            <a:noFill/>
            <a:miter lim="800000"/>
            <a:headEnd/>
            <a:tailEnd/>
          </a:ln>
          <a:effectLst/>
        </p:spPr>
        <p:txBody>
          <a:bodyPr wrap="none">
            <a:spAutoFit/>
          </a:bodyPr>
          <a:lstStyle/>
          <a:p>
            <a:r>
              <a:rPr lang="it-IT" sz="1200"/>
              <a:t>GRIP</a:t>
            </a:r>
          </a:p>
        </p:txBody>
      </p:sp>
      <p:sp>
        <p:nvSpPr>
          <p:cNvPr id="29753" name="Text Box 57"/>
          <p:cNvSpPr txBox="1">
            <a:spLocks noChangeArrowheads="1"/>
          </p:cNvSpPr>
          <p:nvPr/>
        </p:nvSpPr>
        <p:spPr bwMode="auto">
          <a:xfrm>
            <a:off x="3308350" y="3716338"/>
            <a:ext cx="557213" cy="274637"/>
          </a:xfrm>
          <a:prstGeom prst="rect">
            <a:avLst/>
          </a:prstGeom>
          <a:noFill/>
          <a:ln w="9525">
            <a:noFill/>
            <a:miter lim="800000"/>
            <a:headEnd/>
            <a:tailEnd/>
          </a:ln>
          <a:effectLst/>
        </p:spPr>
        <p:txBody>
          <a:bodyPr wrap="none">
            <a:spAutoFit/>
          </a:bodyPr>
          <a:lstStyle/>
          <a:p>
            <a:r>
              <a:rPr lang="it-IT" sz="1200"/>
              <a:t>GRIP</a:t>
            </a:r>
          </a:p>
        </p:txBody>
      </p:sp>
      <p:sp>
        <p:nvSpPr>
          <p:cNvPr id="29754" name="Text Box 58"/>
          <p:cNvSpPr txBox="1">
            <a:spLocks noChangeArrowheads="1"/>
          </p:cNvSpPr>
          <p:nvPr/>
        </p:nvSpPr>
        <p:spPr bwMode="auto">
          <a:xfrm>
            <a:off x="1316038" y="3741738"/>
            <a:ext cx="488950" cy="214312"/>
          </a:xfrm>
          <a:prstGeom prst="rect">
            <a:avLst/>
          </a:prstGeom>
          <a:noFill/>
          <a:ln w="9525">
            <a:noFill/>
            <a:miter lim="800000"/>
            <a:headEnd/>
            <a:tailEnd/>
          </a:ln>
          <a:effectLst/>
        </p:spPr>
        <p:txBody>
          <a:bodyPr wrap="none">
            <a:spAutoFit/>
          </a:bodyPr>
          <a:lstStyle/>
          <a:p>
            <a:r>
              <a:rPr lang="it-IT" sz="800"/>
              <a:t>Homer</a:t>
            </a:r>
          </a:p>
        </p:txBody>
      </p:sp>
      <p:sp>
        <p:nvSpPr>
          <p:cNvPr id="29756" name="Text Box 60"/>
          <p:cNvSpPr txBox="1">
            <a:spLocks noChangeArrowheads="1"/>
          </p:cNvSpPr>
          <p:nvPr/>
        </p:nvSpPr>
        <p:spPr bwMode="auto">
          <a:xfrm>
            <a:off x="4929188" y="3756025"/>
            <a:ext cx="488950" cy="214313"/>
          </a:xfrm>
          <a:prstGeom prst="rect">
            <a:avLst/>
          </a:prstGeom>
          <a:noFill/>
          <a:ln w="9525">
            <a:noFill/>
            <a:miter lim="800000"/>
            <a:headEnd/>
            <a:tailEnd/>
          </a:ln>
          <a:effectLst/>
        </p:spPr>
        <p:txBody>
          <a:bodyPr wrap="none">
            <a:spAutoFit/>
          </a:bodyPr>
          <a:lstStyle/>
          <a:p>
            <a:r>
              <a:rPr lang="it-IT" sz="800"/>
              <a:t>Homer</a:t>
            </a:r>
          </a:p>
        </p:txBody>
      </p:sp>
      <p:sp>
        <p:nvSpPr>
          <p:cNvPr id="29758" name="Text Box 62"/>
          <p:cNvSpPr txBox="1">
            <a:spLocks noChangeArrowheads="1"/>
          </p:cNvSpPr>
          <p:nvPr/>
        </p:nvSpPr>
        <p:spPr bwMode="auto">
          <a:xfrm>
            <a:off x="1658938" y="3670300"/>
            <a:ext cx="557212" cy="274638"/>
          </a:xfrm>
          <a:prstGeom prst="rect">
            <a:avLst/>
          </a:prstGeom>
          <a:noFill/>
          <a:ln w="9525">
            <a:noFill/>
            <a:miter lim="800000"/>
            <a:headEnd/>
            <a:tailEnd/>
          </a:ln>
          <a:effectLst/>
        </p:spPr>
        <p:txBody>
          <a:bodyPr wrap="none">
            <a:spAutoFit/>
          </a:bodyPr>
          <a:lstStyle/>
          <a:p>
            <a:r>
              <a:rPr lang="it-IT" sz="1200"/>
              <a:t>GRIP</a:t>
            </a:r>
          </a:p>
        </p:txBody>
      </p:sp>
      <p:sp>
        <p:nvSpPr>
          <p:cNvPr id="29759" name="Text Box 63"/>
          <p:cNvSpPr txBox="1">
            <a:spLocks noChangeArrowheads="1"/>
          </p:cNvSpPr>
          <p:nvPr/>
        </p:nvSpPr>
        <p:spPr bwMode="auto">
          <a:xfrm>
            <a:off x="2133600" y="3708400"/>
            <a:ext cx="665163" cy="274638"/>
          </a:xfrm>
          <a:prstGeom prst="rect">
            <a:avLst/>
          </a:prstGeom>
          <a:noFill/>
          <a:ln w="9525">
            <a:noFill/>
            <a:miter lim="800000"/>
            <a:headEnd/>
            <a:tailEnd/>
          </a:ln>
          <a:effectLst/>
        </p:spPr>
        <p:txBody>
          <a:bodyPr wrap="none">
            <a:spAutoFit/>
          </a:bodyPr>
          <a:lstStyle/>
          <a:p>
            <a:r>
              <a:rPr lang="it-IT" sz="1200"/>
              <a:t>PSD95</a:t>
            </a:r>
          </a:p>
        </p:txBody>
      </p:sp>
      <p:sp>
        <p:nvSpPr>
          <p:cNvPr id="29760" name="Text Box 64"/>
          <p:cNvSpPr txBox="1">
            <a:spLocks noChangeArrowheads="1"/>
          </p:cNvSpPr>
          <p:nvPr/>
        </p:nvSpPr>
        <p:spPr bwMode="auto">
          <a:xfrm>
            <a:off x="3860800" y="3708400"/>
            <a:ext cx="665163" cy="274638"/>
          </a:xfrm>
          <a:prstGeom prst="rect">
            <a:avLst/>
          </a:prstGeom>
          <a:noFill/>
          <a:ln w="9525">
            <a:noFill/>
            <a:miter lim="800000"/>
            <a:headEnd/>
            <a:tailEnd/>
          </a:ln>
          <a:effectLst/>
        </p:spPr>
        <p:txBody>
          <a:bodyPr wrap="none">
            <a:spAutoFit/>
          </a:bodyPr>
          <a:lstStyle/>
          <a:p>
            <a:r>
              <a:rPr lang="it-IT" sz="1200"/>
              <a:t>PSD95</a:t>
            </a:r>
          </a:p>
        </p:txBody>
      </p:sp>
      <p:sp>
        <p:nvSpPr>
          <p:cNvPr id="29761" name="Text Box 65"/>
          <p:cNvSpPr txBox="1">
            <a:spLocks noChangeArrowheads="1"/>
          </p:cNvSpPr>
          <p:nvPr/>
        </p:nvSpPr>
        <p:spPr bwMode="auto">
          <a:xfrm>
            <a:off x="4356100" y="3708400"/>
            <a:ext cx="665163" cy="274638"/>
          </a:xfrm>
          <a:prstGeom prst="rect">
            <a:avLst/>
          </a:prstGeom>
          <a:noFill/>
          <a:ln w="9525">
            <a:noFill/>
            <a:miter lim="800000"/>
            <a:headEnd/>
            <a:tailEnd/>
          </a:ln>
          <a:effectLst/>
        </p:spPr>
        <p:txBody>
          <a:bodyPr wrap="none">
            <a:spAutoFit/>
          </a:bodyPr>
          <a:lstStyle/>
          <a:p>
            <a:r>
              <a:rPr lang="it-IT" sz="1200"/>
              <a:t>PSD95</a:t>
            </a:r>
          </a:p>
        </p:txBody>
      </p:sp>
      <p:sp>
        <p:nvSpPr>
          <p:cNvPr id="29762" name="Text Box 66"/>
          <p:cNvSpPr txBox="1">
            <a:spLocks noChangeArrowheads="1"/>
          </p:cNvSpPr>
          <p:nvPr/>
        </p:nvSpPr>
        <p:spPr bwMode="auto">
          <a:xfrm rot="-1726059">
            <a:off x="1458913" y="2111375"/>
            <a:ext cx="441325" cy="304800"/>
          </a:xfrm>
          <a:prstGeom prst="rect">
            <a:avLst/>
          </a:prstGeom>
          <a:noFill/>
          <a:ln w="9525">
            <a:noFill/>
            <a:miter lim="800000"/>
            <a:headEnd/>
            <a:tailEnd/>
          </a:ln>
          <a:effectLst/>
        </p:spPr>
        <p:txBody>
          <a:bodyPr wrap="none">
            <a:spAutoFit/>
          </a:bodyPr>
          <a:lstStyle/>
          <a:p>
            <a:r>
              <a:rPr lang="it-IT" sz="1400" b="1"/>
              <a:t>KA</a:t>
            </a:r>
          </a:p>
        </p:txBody>
      </p:sp>
      <p:sp>
        <p:nvSpPr>
          <p:cNvPr id="29763" name="Text Box 67"/>
          <p:cNvSpPr txBox="1">
            <a:spLocks noChangeArrowheads="1"/>
          </p:cNvSpPr>
          <p:nvPr/>
        </p:nvSpPr>
        <p:spPr bwMode="auto">
          <a:xfrm>
            <a:off x="4200525" y="2122488"/>
            <a:ext cx="925513" cy="304800"/>
          </a:xfrm>
          <a:prstGeom prst="rect">
            <a:avLst/>
          </a:prstGeom>
          <a:noFill/>
          <a:ln w="9525">
            <a:noFill/>
            <a:miter lim="800000"/>
            <a:headEnd/>
            <a:tailEnd/>
          </a:ln>
          <a:effectLst/>
        </p:spPr>
        <p:txBody>
          <a:bodyPr wrap="none">
            <a:spAutoFit/>
          </a:bodyPr>
          <a:lstStyle/>
          <a:p>
            <a:r>
              <a:rPr lang="it-IT" sz="1400" b="1"/>
              <a:t>mGluR</a:t>
            </a:r>
            <a:r>
              <a:rPr lang="it-IT" sz="1400" b="1" baseline="-25000"/>
              <a:t>2/3</a:t>
            </a:r>
          </a:p>
        </p:txBody>
      </p:sp>
      <p:sp>
        <p:nvSpPr>
          <p:cNvPr id="29764" name="Text Box 68"/>
          <p:cNvSpPr txBox="1">
            <a:spLocks noChangeArrowheads="1"/>
          </p:cNvSpPr>
          <p:nvPr/>
        </p:nvSpPr>
        <p:spPr bwMode="auto">
          <a:xfrm>
            <a:off x="3611563" y="2763838"/>
            <a:ext cx="925512" cy="304800"/>
          </a:xfrm>
          <a:prstGeom prst="rect">
            <a:avLst/>
          </a:prstGeom>
          <a:noFill/>
          <a:ln w="9525">
            <a:noFill/>
            <a:miter lim="800000"/>
            <a:headEnd/>
            <a:tailEnd/>
          </a:ln>
          <a:effectLst/>
        </p:spPr>
        <p:txBody>
          <a:bodyPr wrap="none">
            <a:spAutoFit/>
          </a:bodyPr>
          <a:lstStyle/>
          <a:p>
            <a:r>
              <a:rPr lang="it-IT" sz="1400" b="1"/>
              <a:t>mGluR</a:t>
            </a:r>
            <a:r>
              <a:rPr lang="it-IT" sz="1400" b="1" baseline="-25000"/>
              <a:t>7/4</a:t>
            </a:r>
          </a:p>
        </p:txBody>
      </p:sp>
      <p:sp>
        <p:nvSpPr>
          <p:cNvPr id="29765" name="Text Box 69"/>
          <p:cNvSpPr txBox="1">
            <a:spLocks noChangeArrowheads="1"/>
          </p:cNvSpPr>
          <p:nvPr/>
        </p:nvSpPr>
        <p:spPr bwMode="auto">
          <a:xfrm>
            <a:off x="4787900" y="3302000"/>
            <a:ext cx="925513" cy="304800"/>
          </a:xfrm>
          <a:prstGeom prst="rect">
            <a:avLst/>
          </a:prstGeom>
          <a:noFill/>
          <a:ln w="9525">
            <a:noFill/>
            <a:miter lim="800000"/>
            <a:headEnd/>
            <a:tailEnd/>
          </a:ln>
          <a:effectLst/>
        </p:spPr>
        <p:txBody>
          <a:bodyPr wrap="none">
            <a:spAutoFit/>
          </a:bodyPr>
          <a:lstStyle/>
          <a:p>
            <a:r>
              <a:rPr lang="it-IT" sz="1400" b="1"/>
              <a:t>mGluR</a:t>
            </a:r>
            <a:r>
              <a:rPr lang="it-IT" sz="1400" b="1" baseline="-25000"/>
              <a:t>1/5</a:t>
            </a:r>
          </a:p>
        </p:txBody>
      </p:sp>
      <p:sp>
        <p:nvSpPr>
          <p:cNvPr id="29766" name="Text Box 70"/>
          <p:cNvSpPr txBox="1">
            <a:spLocks noChangeArrowheads="1"/>
          </p:cNvSpPr>
          <p:nvPr/>
        </p:nvSpPr>
        <p:spPr bwMode="auto">
          <a:xfrm>
            <a:off x="5503863" y="3648075"/>
            <a:ext cx="925512" cy="304800"/>
          </a:xfrm>
          <a:prstGeom prst="rect">
            <a:avLst/>
          </a:prstGeom>
          <a:noFill/>
          <a:ln w="9525">
            <a:noFill/>
            <a:miter lim="800000"/>
            <a:headEnd/>
            <a:tailEnd/>
          </a:ln>
          <a:effectLst/>
        </p:spPr>
        <p:txBody>
          <a:bodyPr wrap="none">
            <a:spAutoFit/>
          </a:bodyPr>
          <a:lstStyle/>
          <a:p>
            <a:r>
              <a:rPr lang="it-IT" sz="1400" b="1"/>
              <a:t>mGluR</a:t>
            </a:r>
            <a:r>
              <a:rPr lang="it-IT" sz="1400" b="1" baseline="-25000"/>
              <a:t>2/3</a:t>
            </a:r>
          </a:p>
        </p:txBody>
      </p:sp>
      <p:sp>
        <p:nvSpPr>
          <p:cNvPr id="29767" name="Text Box 71"/>
          <p:cNvSpPr txBox="1">
            <a:spLocks noChangeArrowheads="1"/>
          </p:cNvSpPr>
          <p:nvPr/>
        </p:nvSpPr>
        <p:spPr bwMode="auto">
          <a:xfrm>
            <a:off x="2073275" y="3203575"/>
            <a:ext cx="717550" cy="304800"/>
          </a:xfrm>
          <a:prstGeom prst="rect">
            <a:avLst/>
          </a:prstGeom>
          <a:noFill/>
          <a:ln w="9525">
            <a:noFill/>
            <a:miter lim="800000"/>
            <a:headEnd/>
            <a:tailEnd/>
          </a:ln>
          <a:effectLst/>
        </p:spPr>
        <p:txBody>
          <a:bodyPr wrap="none">
            <a:spAutoFit/>
          </a:bodyPr>
          <a:lstStyle/>
          <a:p>
            <a:r>
              <a:rPr lang="it-IT" sz="1400" b="1"/>
              <a:t>NMDA</a:t>
            </a:r>
          </a:p>
        </p:txBody>
      </p:sp>
      <p:sp>
        <p:nvSpPr>
          <p:cNvPr id="29768" name="Text Box 72"/>
          <p:cNvSpPr txBox="1">
            <a:spLocks noChangeArrowheads="1"/>
          </p:cNvSpPr>
          <p:nvPr/>
        </p:nvSpPr>
        <p:spPr bwMode="auto">
          <a:xfrm>
            <a:off x="2776538" y="3203575"/>
            <a:ext cx="1014412" cy="304800"/>
          </a:xfrm>
          <a:prstGeom prst="rect">
            <a:avLst/>
          </a:prstGeom>
          <a:noFill/>
          <a:ln w="9525">
            <a:noFill/>
            <a:miter lim="800000"/>
            <a:headEnd/>
            <a:tailEnd/>
          </a:ln>
          <a:effectLst/>
        </p:spPr>
        <p:txBody>
          <a:bodyPr wrap="none">
            <a:spAutoFit/>
          </a:bodyPr>
          <a:lstStyle/>
          <a:p>
            <a:r>
              <a:rPr lang="it-IT" sz="1400" b="1"/>
              <a:t>AMPA/KA</a:t>
            </a:r>
          </a:p>
        </p:txBody>
      </p:sp>
      <p:sp>
        <p:nvSpPr>
          <p:cNvPr id="29769" name="Text Box 73"/>
          <p:cNvSpPr txBox="1">
            <a:spLocks noChangeArrowheads="1"/>
          </p:cNvSpPr>
          <p:nvPr/>
        </p:nvSpPr>
        <p:spPr bwMode="auto">
          <a:xfrm>
            <a:off x="44450" y="4919663"/>
            <a:ext cx="6813550" cy="3756025"/>
          </a:xfrm>
          <a:prstGeom prst="rect">
            <a:avLst/>
          </a:prstGeom>
          <a:noFill/>
          <a:ln w="9525">
            <a:noFill/>
            <a:miter lim="800000"/>
            <a:headEnd/>
            <a:tailEnd/>
          </a:ln>
          <a:effectLst/>
        </p:spPr>
        <p:txBody>
          <a:bodyPr>
            <a:spAutoFit/>
          </a:bodyPr>
          <a:lstStyle/>
          <a:p>
            <a:pPr>
              <a:lnSpc>
                <a:spcPct val="110000"/>
              </a:lnSpc>
            </a:pPr>
            <a:r>
              <a:rPr lang="it-IT" sz="1500" b="1"/>
              <a:t>Post-synaptic density (PSD)</a:t>
            </a:r>
            <a:r>
              <a:rPr lang="it-IT" sz="1500"/>
              <a:t>: porzione della membrana post-sinatpica che accoglie i recettori in fitti aggregati (appare spessa e scura al microscopio elettronico)</a:t>
            </a:r>
          </a:p>
          <a:p>
            <a:pPr>
              <a:lnSpc>
                <a:spcPct val="110000"/>
              </a:lnSpc>
            </a:pPr>
            <a:endParaRPr lang="it-IT" sz="1200"/>
          </a:p>
          <a:p>
            <a:pPr>
              <a:lnSpc>
                <a:spcPct val="110000"/>
              </a:lnSpc>
            </a:pPr>
            <a:r>
              <a:rPr lang="it-IT" sz="1500" b="1"/>
              <a:t>PSD95</a:t>
            </a:r>
            <a:r>
              <a:rPr lang="it-IT" sz="1500"/>
              <a:t>: lega i C-terminali delle subunità NR2 dei recettori NMDA e li mantiene in stretto contatto con proteine funzionali sensibili al calcio (es. nNOS)</a:t>
            </a:r>
          </a:p>
          <a:p>
            <a:pPr>
              <a:lnSpc>
                <a:spcPct val="110000"/>
              </a:lnSpc>
            </a:pPr>
            <a:r>
              <a:rPr lang="it-IT" sz="1500" b="1"/>
              <a:t>GRIP</a:t>
            </a:r>
            <a:r>
              <a:rPr lang="it-IT" sz="1500"/>
              <a:t> (Glu-R Interacting Protein): importante per la localizzazione dei recettori AMPA/KA</a:t>
            </a:r>
          </a:p>
          <a:p>
            <a:pPr>
              <a:lnSpc>
                <a:spcPct val="110000"/>
              </a:lnSpc>
            </a:pPr>
            <a:r>
              <a:rPr lang="it-IT" sz="1500" b="1"/>
              <a:t>Homer</a:t>
            </a:r>
            <a:r>
              <a:rPr lang="it-IT" sz="1500"/>
              <a:t>: regola la distribuzione degli mGlu-R</a:t>
            </a:r>
          </a:p>
          <a:p>
            <a:pPr>
              <a:lnSpc>
                <a:spcPct val="110000"/>
              </a:lnSpc>
            </a:pPr>
            <a:endParaRPr lang="it-IT" sz="1200"/>
          </a:p>
          <a:p>
            <a:pPr>
              <a:lnSpc>
                <a:spcPct val="110000"/>
              </a:lnSpc>
            </a:pPr>
            <a:r>
              <a:rPr lang="it-IT" sz="1500" b="1"/>
              <a:t>AMPA ed NMDA</a:t>
            </a:r>
            <a:r>
              <a:rPr lang="it-IT" sz="1500"/>
              <a:t>: localizzati prevalentemente in sede post-sinaptica</a:t>
            </a:r>
          </a:p>
          <a:p>
            <a:pPr>
              <a:lnSpc>
                <a:spcPct val="110000"/>
              </a:lnSpc>
            </a:pPr>
            <a:r>
              <a:rPr lang="it-IT" sz="1500" b="1"/>
              <a:t>mGluR1/5</a:t>
            </a:r>
            <a:r>
              <a:rPr lang="it-IT" sz="1500"/>
              <a:t> (tipo I): localizzazione perisinaptica =&gt; vengono attivati a seguito di intense stimolazioni del terminale sinaptico</a:t>
            </a:r>
          </a:p>
          <a:p>
            <a:pPr>
              <a:lnSpc>
                <a:spcPct val="110000"/>
              </a:lnSpc>
            </a:pPr>
            <a:r>
              <a:rPr lang="it-IT" sz="1500" b="1"/>
              <a:t>mGluR2/3</a:t>
            </a:r>
            <a:r>
              <a:rPr lang="it-IT" sz="1500"/>
              <a:t> (tipo II) e </a:t>
            </a:r>
            <a:r>
              <a:rPr lang="it-IT" sz="1500" b="1"/>
              <a:t>mGluR4/7</a:t>
            </a:r>
            <a:r>
              <a:rPr lang="it-IT" sz="1500"/>
              <a:t> (tipo III): presinaptici =&gt; controllano la liberazione del neurotrasmettitore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96838"/>
            <a:ext cx="6858000" cy="6326187"/>
          </a:xfrm>
          <a:prstGeom prst="rect">
            <a:avLst/>
          </a:prstGeom>
          <a:noFill/>
          <a:ln w="9525">
            <a:noFill/>
            <a:miter lim="800000"/>
            <a:headEnd/>
            <a:tailEnd/>
          </a:ln>
          <a:effectLst/>
        </p:spPr>
        <p:txBody>
          <a:bodyPr>
            <a:spAutoFit/>
          </a:bodyPr>
          <a:lstStyle/>
          <a:p>
            <a:pPr>
              <a:spcBef>
                <a:spcPct val="50000"/>
              </a:spcBef>
            </a:pPr>
            <a:r>
              <a:rPr lang="it-IT" sz="1600"/>
              <a:t>Il glutammato è il neurotrasmettitore eccitatorio più diffuso nel SNC: circa il 30% di tutte le sinapsi a livello centrale sono di tipo Glu-ergico.</a:t>
            </a:r>
          </a:p>
          <a:p>
            <a:pPr>
              <a:spcBef>
                <a:spcPct val="50000"/>
              </a:spcBef>
            </a:pPr>
            <a:endParaRPr lang="it-IT" sz="1600"/>
          </a:p>
          <a:p>
            <a:pPr>
              <a:spcBef>
                <a:spcPct val="50000"/>
              </a:spcBef>
            </a:pPr>
            <a:r>
              <a:rPr lang="it-IT" sz="1600"/>
              <a:t>La trasmissione glutammatergica media:</a:t>
            </a:r>
          </a:p>
          <a:p>
            <a:pPr>
              <a:spcBef>
                <a:spcPct val="50000"/>
              </a:spcBef>
              <a:buFontTx/>
              <a:buChar char="•"/>
            </a:pPr>
            <a:r>
              <a:rPr lang="it-IT" sz="1600"/>
              <a:t> Percezione ordinata delle sensazioni</a:t>
            </a:r>
          </a:p>
          <a:p>
            <a:pPr>
              <a:spcBef>
                <a:spcPct val="50000"/>
              </a:spcBef>
              <a:buFontTx/>
              <a:buChar char="•"/>
            </a:pPr>
            <a:r>
              <a:rPr lang="it-IT" sz="1600"/>
              <a:t> Percezione del dolore</a:t>
            </a:r>
          </a:p>
          <a:p>
            <a:pPr>
              <a:spcBef>
                <a:spcPct val="50000"/>
              </a:spcBef>
              <a:buFontTx/>
              <a:buChar char="•"/>
            </a:pPr>
            <a:r>
              <a:rPr lang="it-IT" sz="1600"/>
              <a:t> Apprendimento e memoria</a:t>
            </a:r>
          </a:p>
          <a:p>
            <a:pPr>
              <a:spcBef>
                <a:spcPct val="50000"/>
              </a:spcBef>
              <a:buFontTx/>
              <a:buChar char="•"/>
            </a:pPr>
            <a:r>
              <a:rPr lang="it-IT" sz="1600"/>
              <a:t> Controllo delle funzioni motorie</a:t>
            </a:r>
          </a:p>
          <a:p>
            <a:pPr>
              <a:spcBef>
                <a:spcPct val="50000"/>
              </a:spcBef>
            </a:pPr>
            <a:endParaRPr lang="it-IT" sz="1600"/>
          </a:p>
          <a:p>
            <a:pPr>
              <a:spcBef>
                <a:spcPct val="50000"/>
              </a:spcBef>
            </a:pPr>
            <a:r>
              <a:rPr lang="it-IT" sz="1600"/>
              <a:t>Alterazioni della trasmissione glutammatergica sono alla base di:</a:t>
            </a:r>
          </a:p>
          <a:p>
            <a:pPr>
              <a:spcBef>
                <a:spcPct val="50000"/>
              </a:spcBef>
              <a:buFontTx/>
              <a:buChar char="•"/>
            </a:pPr>
            <a:r>
              <a:rPr lang="it-IT" sz="1600"/>
              <a:t> Convulsioni</a:t>
            </a:r>
          </a:p>
          <a:p>
            <a:pPr>
              <a:spcBef>
                <a:spcPct val="50000"/>
              </a:spcBef>
              <a:buFontTx/>
              <a:buChar char="•"/>
            </a:pPr>
            <a:r>
              <a:rPr lang="it-IT" sz="1600"/>
              <a:t> Morte neuronale ischemica o ipoglicemica</a:t>
            </a:r>
          </a:p>
          <a:p>
            <a:pPr>
              <a:spcBef>
                <a:spcPct val="50000"/>
              </a:spcBef>
              <a:buFontTx/>
              <a:buChar char="•"/>
            </a:pPr>
            <a:r>
              <a:rPr lang="it-IT" sz="1600"/>
              <a:t> Invecchiamento cerebrale</a:t>
            </a:r>
          </a:p>
          <a:p>
            <a:pPr>
              <a:spcBef>
                <a:spcPct val="50000"/>
              </a:spcBef>
              <a:buFontTx/>
              <a:buChar char="•"/>
            </a:pPr>
            <a:r>
              <a:rPr lang="it-IT" sz="1600"/>
              <a:t> Malattie neurodegenerative</a:t>
            </a:r>
          </a:p>
          <a:p>
            <a:pPr>
              <a:spcBef>
                <a:spcPct val="50000"/>
              </a:spcBef>
            </a:pPr>
            <a:endParaRPr lang="it-IT" sz="1600"/>
          </a:p>
          <a:p>
            <a:pPr>
              <a:spcBef>
                <a:spcPct val="50000"/>
              </a:spcBef>
            </a:pPr>
            <a:r>
              <a:rPr lang="it-IT" sz="1600" u="sng"/>
              <a:t>SINTESI DEL GLUTAMMATO:</a:t>
            </a:r>
          </a:p>
          <a:p>
            <a:pPr>
              <a:spcBef>
                <a:spcPct val="50000"/>
              </a:spcBef>
            </a:pPr>
            <a:r>
              <a:rPr lang="it-IT" sz="1600"/>
              <a:t>La BEE è impermeabile al Glu =&gt; la sintesi di questo trasmettitore 				      avviene nel tessuto nervoso</a:t>
            </a:r>
          </a:p>
        </p:txBody>
      </p:sp>
      <p:grpSp>
        <p:nvGrpSpPr>
          <p:cNvPr id="3092" name="Group 20"/>
          <p:cNvGrpSpPr>
            <a:grpSpLocks/>
          </p:cNvGrpSpPr>
          <p:nvPr/>
        </p:nvGrpSpPr>
        <p:grpSpPr bwMode="auto">
          <a:xfrm>
            <a:off x="115888" y="6965950"/>
            <a:ext cx="2154237" cy="1422400"/>
            <a:chOff x="1709" y="4468"/>
            <a:chExt cx="1357" cy="896"/>
          </a:xfrm>
        </p:grpSpPr>
        <p:grpSp>
          <p:nvGrpSpPr>
            <p:cNvPr id="3085" name="Group 13"/>
            <p:cNvGrpSpPr>
              <a:grpSpLocks/>
            </p:cNvGrpSpPr>
            <p:nvPr/>
          </p:nvGrpSpPr>
          <p:grpSpPr bwMode="auto">
            <a:xfrm>
              <a:off x="1752" y="4468"/>
              <a:ext cx="1270" cy="680"/>
              <a:chOff x="1979" y="4468"/>
              <a:chExt cx="1360" cy="861"/>
            </a:xfrm>
          </p:grpSpPr>
          <p:sp>
            <p:nvSpPr>
              <p:cNvPr id="3079" name="Oval 7"/>
              <p:cNvSpPr>
                <a:spLocks noChangeArrowheads="1"/>
              </p:cNvSpPr>
              <p:nvPr/>
            </p:nvSpPr>
            <p:spPr bwMode="auto">
              <a:xfrm>
                <a:off x="1979" y="4468"/>
                <a:ext cx="1360" cy="771"/>
              </a:xfrm>
              <a:prstGeom prst="ellipse">
                <a:avLst/>
              </a:prstGeom>
              <a:noFill/>
              <a:ln w="9525">
                <a:solidFill>
                  <a:schemeClr val="tx1"/>
                </a:solidFill>
                <a:round/>
                <a:headEnd/>
                <a:tailEnd/>
              </a:ln>
              <a:effectLst/>
            </p:spPr>
            <p:txBody>
              <a:bodyPr wrap="none" anchor="ctr"/>
              <a:lstStyle/>
              <a:p>
                <a:endParaRPr lang="it-IT"/>
              </a:p>
            </p:txBody>
          </p:sp>
          <p:sp>
            <p:nvSpPr>
              <p:cNvPr id="3080" name="Rectangle 8"/>
              <p:cNvSpPr>
                <a:spLocks noChangeArrowheads="1"/>
              </p:cNvSpPr>
              <p:nvPr/>
            </p:nvSpPr>
            <p:spPr bwMode="auto">
              <a:xfrm>
                <a:off x="2160" y="5012"/>
                <a:ext cx="998" cy="317"/>
              </a:xfrm>
              <a:prstGeom prst="rect">
                <a:avLst/>
              </a:prstGeom>
              <a:solidFill>
                <a:schemeClr val="bg1"/>
              </a:solidFill>
              <a:ln w="9525">
                <a:noFill/>
                <a:miter lim="800000"/>
                <a:headEnd/>
                <a:tailEnd/>
              </a:ln>
              <a:effectLst/>
            </p:spPr>
            <p:txBody>
              <a:bodyPr wrap="none" anchor="ctr"/>
              <a:lstStyle/>
              <a:p>
                <a:endParaRPr lang="it-IT"/>
              </a:p>
            </p:txBody>
          </p:sp>
          <p:sp>
            <p:nvSpPr>
              <p:cNvPr id="3081" name="Line 9"/>
              <p:cNvSpPr>
                <a:spLocks noChangeShapeType="1"/>
              </p:cNvSpPr>
              <p:nvPr/>
            </p:nvSpPr>
            <p:spPr bwMode="auto">
              <a:xfrm>
                <a:off x="2160" y="5103"/>
                <a:ext cx="0" cy="0"/>
              </a:xfrm>
              <a:prstGeom prst="line">
                <a:avLst/>
              </a:prstGeom>
              <a:noFill/>
              <a:ln w="9525">
                <a:solidFill>
                  <a:schemeClr val="tx1"/>
                </a:solidFill>
                <a:round/>
                <a:headEnd/>
                <a:tailEnd type="triangle" w="med" len="med"/>
              </a:ln>
              <a:effectLst/>
            </p:spPr>
            <p:txBody>
              <a:bodyPr/>
              <a:lstStyle/>
              <a:p>
                <a:endParaRPr lang="it-IT"/>
              </a:p>
            </p:txBody>
          </p:sp>
          <p:sp>
            <p:nvSpPr>
              <p:cNvPr id="3083" name="Line 11"/>
              <p:cNvSpPr>
                <a:spLocks noChangeShapeType="1"/>
              </p:cNvSpPr>
              <p:nvPr/>
            </p:nvSpPr>
            <p:spPr bwMode="auto">
              <a:xfrm rot="832462" flipH="1">
                <a:off x="3113" y="5106"/>
                <a:ext cx="45" cy="45"/>
              </a:xfrm>
              <a:prstGeom prst="line">
                <a:avLst/>
              </a:prstGeom>
              <a:noFill/>
              <a:ln w="9525">
                <a:solidFill>
                  <a:schemeClr val="tx1"/>
                </a:solidFill>
                <a:round/>
                <a:headEnd/>
                <a:tailEnd type="triangle" w="med" len="med"/>
              </a:ln>
              <a:effectLst/>
            </p:spPr>
            <p:txBody>
              <a:bodyPr/>
              <a:lstStyle/>
              <a:p>
                <a:endParaRPr lang="it-IT"/>
              </a:p>
            </p:txBody>
          </p:sp>
          <p:sp>
            <p:nvSpPr>
              <p:cNvPr id="3084" name="Line 12"/>
              <p:cNvSpPr>
                <a:spLocks noChangeShapeType="1"/>
              </p:cNvSpPr>
              <p:nvPr/>
            </p:nvSpPr>
            <p:spPr bwMode="auto">
              <a:xfrm rot="-832462">
                <a:off x="2160" y="5106"/>
                <a:ext cx="45" cy="45"/>
              </a:xfrm>
              <a:prstGeom prst="line">
                <a:avLst/>
              </a:prstGeom>
              <a:noFill/>
              <a:ln w="9525">
                <a:solidFill>
                  <a:schemeClr val="tx1"/>
                </a:solidFill>
                <a:round/>
                <a:headEnd/>
                <a:tailEnd type="triangle" w="med" len="med"/>
              </a:ln>
              <a:effectLst/>
            </p:spPr>
            <p:txBody>
              <a:bodyPr/>
              <a:lstStyle/>
              <a:p>
                <a:endParaRPr lang="it-IT"/>
              </a:p>
            </p:txBody>
          </p:sp>
        </p:grpSp>
        <p:sp>
          <p:nvSpPr>
            <p:cNvPr id="3078" name="Text Box 6"/>
            <p:cNvSpPr txBox="1">
              <a:spLocks noChangeArrowheads="1"/>
            </p:cNvSpPr>
            <p:nvPr/>
          </p:nvSpPr>
          <p:spPr bwMode="auto">
            <a:xfrm>
              <a:off x="1989" y="4918"/>
              <a:ext cx="815" cy="173"/>
            </a:xfrm>
            <a:prstGeom prst="rect">
              <a:avLst/>
            </a:prstGeom>
            <a:noFill/>
            <a:ln w="9525">
              <a:noFill/>
              <a:miter lim="800000"/>
              <a:headEnd/>
              <a:tailEnd/>
            </a:ln>
            <a:effectLst/>
          </p:spPr>
          <p:txBody>
            <a:bodyPr wrap="none">
              <a:spAutoFit/>
            </a:bodyPr>
            <a:lstStyle/>
            <a:p>
              <a:r>
                <a:rPr lang="it-IT" sz="1200">
                  <a:latin typeface="Symbol" pitchFamily="18" charset="2"/>
                </a:rPr>
                <a:t>a</a:t>
              </a:r>
              <a:r>
                <a:rPr lang="it-IT" sz="1200"/>
                <a:t>-chetoglutarato</a:t>
              </a:r>
            </a:p>
          </p:txBody>
        </p:sp>
        <p:sp>
          <p:nvSpPr>
            <p:cNvPr id="3086" name="Text Box 14"/>
            <p:cNvSpPr txBox="1">
              <a:spLocks noChangeArrowheads="1"/>
            </p:cNvSpPr>
            <p:nvPr/>
          </p:nvSpPr>
          <p:spPr bwMode="auto">
            <a:xfrm>
              <a:off x="1925" y="4608"/>
              <a:ext cx="928" cy="173"/>
            </a:xfrm>
            <a:prstGeom prst="rect">
              <a:avLst/>
            </a:prstGeom>
            <a:noFill/>
            <a:ln w="9525">
              <a:noFill/>
              <a:miter lim="800000"/>
              <a:headEnd/>
              <a:tailEnd/>
            </a:ln>
            <a:effectLst/>
          </p:spPr>
          <p:txBody>
            <a:bodyPr wrap="none">
              <a:spAutoFit/>
            </a:bodyPr>
            <a:lstStyle/>
            <a:p>
              <a:r>
                <a:rPr lang="it-IT" sz="1200" i="1">
                  <a:solidFill>
                    <a:srgbClr val="5F5F5F"/>
                  </a:solidFill>
                  <a:effectLst>
                    <a:outerShdw blurRad="38100" dist="38100" dir="2700000" algn="tl">
                      <a:srgbClr val="C0C0C0"/>
                    </a:outerShdw>
                  </a:effectLst>
                  <a:latin typeface="Lucida Sans Typewriter" pitchFamily="49" charset="0"/>
                </a:rPr>
                <a:t>CICLO DI KREBS</a:t>
              </a:r>
            </a:p>
          </p:txBody>
        </p:sp>
        <p:sp>
          <p:nvSpPr>
            <p:cNvPr id="3087" name="Freeform 15"/>
            <p:cNvSpPr>
              <a:spLocks/>
            </p:cNvSpPr>
            <p:nvPr/>
          </p:nvSpPr>
          <p:spPr bwMode="auto">
            <a:xfrm>
              <a:off x="1921" y="5072"/>
              <a:ext cx="91" cy="136"/>
            </a:xfrm>
            <a:custGeom>
              <a:avLst/>
              <a:gdLst/>
              <a:ahLst/>
              <a:cxnLst>
                <a:cxn ang="0">
                  <a:pos x="0" y="136"/>
                </a:cxn>
                <a:cxn ang="0">
                  <a:pos x="45" y="46"/>
                </a:cxn>
                <a:cxn ang="0">
                  <a:pos x="91" y="0"/>
                </a:cxn>
              </a:cxnLst>
              <a:rect l="0" t="0" r="r" b="b"/>
              <a:pathLst>
                <a:path w="91" h="136">
                  <a:moveTo>
                    <a:pt x="0" y="136"/>
                  </a:moveTo>
                  <a:cubicBezTo>
                    <a:pt x="15" y="102"/>
                    <a:pt x="30" y="69"/>
                    <a:pt x="45" y="46"/>
                  </a:cubicBezTo>
                  <a:cubicBezTo>
                    <a:pt x="60" y="23"/>
                    <a:pt x="75" y="11"/>
                    <a:pt x="91" y="0"/>
                  </a:cubicBezTo>
                </a:path>
              </a:pathLst>
            </a:custGeom>
            <a:noFill/>
            <a:ln w="9525">
              <a:solidFill>
                <a:schemeClr val="tx1"/>
              </a:solidFill>
              <a:round/>
              <a:headEnd/>
              <a:tailEnd/>
            </a:ln>
            <a:effectLst/>
          </p:spPr>
          <p:txBody>
            <a:bodyPr/>
            <a:lstStyle/>
            <a:p>
              <a:endParaRPr lang="it-IT"/>
            </a:p>
          </p:txBody>
        </p:sp>
        <p:sp>
          <p:nvSpPr>
            <p:cNvPr id="3088" name="Freeform 16"/>
            <p:cNvSpPr>
              <a:spLocks/>
            </p:cNvSpPr>
            <p:nvPr/>
          </p:nvSpPr>
          <p:spPr bwMode="auto">
            <a:xfrm flipH="1">
              <a:off x="2786" y="5060"/>
              <a:ext cx="91" cy="136"/>
            </a:xfrm>
            <a:custGeom>
              <a:avLst/>
              <a:gdLst/>
              <a:ahLst/>
              <a:cxnLst>
                <a:cxn ang="0">
                  <a:pos x="0" y="136"/>
                </a:cxn>
                <a:cxn ang="0">
                  <a:pos x="45" y="46"/>
                </a:cxn>
                <a:cxn ang="0">
                  <a:pos x="91" y="0"/>
                </a:cxn>
              </a:cxnLst>
              <a:rect l="0" t="0" r="r" b="b"/>
              <a:pathLst>
                <a:path w="91" h="136">
                  <a:moveTo>
                    <a:pt x="0" y="136"/>
                  </a:moveTo>
                  <a:cubicBezTo>
                    <a:pt x="15" y="102"/>
                    <a:pt x="30" y="69"/>
                    <a:pt x="45" y="46"/>
                  </a:cubicBezTo>
                  <a:cubicBezTo>
                    <a:pt x="60" y="23"/>
                    <a:pt x="75" y="11"/>
                    <a:pt x="91" y="0"/>
                  </a:cubicBezTo>
                </a:path>
              </a:pathLst>
            </a:custGeom>
            <a:noFill/>
            <a:ln w="9525">
              <a:solidFill>
                <a:schemeClr val="tx1"/>
              </a:solidFill>
              <a:round/>
              <a:headEnd/>
              <a:tailEnd/>
            </a:ln>
            <a:effectLst/>
          </p:spPr>
          <p:txBody>
            <a:bodyPr/>
            <a:lstStyle/>
            <a:p>
              <a:endParaRPr lang="it-IT"/>
            </a:p>
          </p:txBody>
        </p:sp>
        <p:sp>
          <p:nvSpPr>
            <p:cNvPr id="3089" name="Text Box 17"/>
            <p:cNvSpPr txBox="1">
              <a:spLocks noChangeArrowheads="1"/>
            </p:cNvSpPr>
            <p:nvPr/>
          </p:nvSpPr>
          <p:spPr bwMode="auto">
            <a:xfrm>
              <a:off x="1709" y="5191"/>
              <a:ext cx="428" cy="173"/>
            </a:xfrm>
            <a:prstGeom prst="rect">
              <a:avLst/>
            </a:prstGeom>
            <a:noFill/>
            <a:ln w="9525">
              <a:noFill/>
              <a:miter lim="800000"/>
              <a:headEnd/>
              <a:tailEnd/>
            </a:ln>
            <a:effectLst/>
          </p:spPr>
          <p:txBody>
            <a:bodyPr wrap="none">
              <a:spAutoFit/>
            </a:bodyPr>
            <a:lstStyle/>
            <a:p>
              <a:r>
                <a:rPr lang="it-IT" sz="1200"/>
                <a:t>aa-NH</a:t>
              </a:r>
              <a:r>
                <a:rPr lang="it-IT" sz="1200" baseline="-25000"/>
                <a:t>2</a:t>
              </a:r>
            </a:p>
          </p:txBody>
        </p:sp>
        <p:sp>
          <p:nvSpPr>
            <p:cNvPr id="3090" name="Text Box 18"/>
            <p:cNvSpPr txBox="1">
              <a:spLocks noChangeArrowheads="1"/>
            </p:cNvSpPr>
            <p:nvPr/>
          </p:nvSpPr>
          <p:spPr bwMode="auto">
            <a:xfrm>
              <a:off x="2716" y="5190"/>
              <a:ext cx="350" cy="173"/>
            </a:xfrm>
            <a:prstGeom prst="rect">
              <a:avLst/>
            </a:prstGeom>
            <a:noFill/>
            <a:ln w="9525">
              <a:noFill/>
              <a:miter lim="800000"/>
              <a:headEnd/>
              <a:tailEnd/>
            </a:ln>
            <a:effectLst/>
          </p:spPr>
          <p:txBody>
            <a:bodyPr wrap="none">
              <a:spAutoFit/>
            </a:bodyPr>
            <a:lstStyle/>
            <a:p>
              <a:r>
                <a:rPr lang="it-IT" sz="1200"/>
                <a:t>L-Glu</a:t>
              </a:r>
            </a:p>
          </p:txBody>
        </p:sp>
        <p:sp>
          <p:nvSpPr>
            <p:cNvPr id="3091" name="Text Box 19"/>
            <p:cNvSpPr txBox="1">
              <a:spLocks noChangeArrowheads="1"/>
            </p:cNvSpPr>
            <p:nvPr/>
          </p:nvSpPr>
          <p:spPr bwMode="auto">
            <a:xfrm>
              <a:off x="2055" y="5085"/>
              <a:ext cx="649" cy="154"/>
            </a:xfrm>
            <a:prstGeom prst="rect">
              <a:avLst/>
            </a:prstGeom>
            <a:noFill/>
            <a:ln w="9525">
              <a:noFill/>
              <a:miter lim="800000"/>
              <a:headEnd/>
              <a:tailEnd/>
            </a:ln>
            <a:effectLst/>
          </p:spPr>
          <p:txBody>
            <a:bodyPr wrap="none">
              <a:spAutoFit/>
            </a:bodyPr>
            <a:lstStyle/>
            <a:p>
              <a:r>
                <a:rPr lang="it-IT" sz="1000" i="1">
                  <a:solidFill>
                    <a:srgbClr val="5F5F5F"/>
                  </a:solidFill>
                  <a:latin typeface="Times New Roman" pitchFamily="18" charset="0"/>
                </a:rPr>
                <a:t>transaminazione</a:t>
              </a:r>
            </a:p>
          </p:txBody>
        </p:sp>
      </p:grpSp>
      <p:sp>
        <p:nvSpPr>
          <p:cNvPr id="3093" name="Text Box 21"/>
          <p:cNvSpPr txBox="1">
            <a:spLocks noChangeArrowheads="1"/>
          </p:cNvSpPr>
          <p:nvPr/>
        </p:nvSpPr>
        <p:spPr bwMode="auto">
          <a:xfrm>
            <a:off x="2924175" y="7651750"/>
            <a:ext cx="3829050" cy="304800"/>
          </a:xfrm>
          <a:prstGeom prst="rect">
            <a:avLst/>
          </a:prstGeom>
          <a:noFill/>
          <a:ln w="9525">
            <a:noFill/>
            <a:miter lim="800000"/>
            <a:headEnd/>
            <a:tailEnd/>
          </a:ln>
          <a:effectLst/>
        </p:spPr>
        <p:txBody>
          <a:bodyPr wrap="none">
            <a:spAutoFit/>
          </a:bodyPr>
          <a:lstStyle/>
          <a:p>
            <a:r>
              <a:rPr lang="it-IT" sz="1400"/>
              <a:t>Glutammina                              Ac. glutammico</a:t>
            </a:r>
          </a:p>
        </p:txBody>
      </p:sp>
      <p:sp>
        <p:nvSpPr>
          <p:cNvPr id="3094" name="Line 22"/>
          <p:cNvSpPr>
            <a:spLocks noChangeShapeType="1"/>
          </p:cNvSpPr>
          <p:nvPr/>
        </p:nvSpPr>
        <p:spPr bwMode="auto">
          <a:xfrm>
            <a:off x="4149725" y="7796213"/>
            <a:ext cx="1223963" cy="0"/>
          </a:xfrm>
          <a:prstGeom prst="line">
            <a:avLst/>
          </a:prstGeom>
          <a:noFill/>
          <a:ln w="9525">
            <a:solidFill>
              <a:schemeClr val="tx1"/>
            </a:solidFill>
            <a:round/>
            <a:headEnd/>
            <a:tailEnd type="triangle" w="med" len="med"/>
          </a:ln>
          <a:effectLst/>
        </p:spPr>
        <p:txBody>
          <a:bodyPr/>
          <a:lstStyle/>
          <a:p>
            <a:endParaRPr lang="it-IT"/>
          </a:p>
        </p:txBody>
      </p:sp>
      <p:sp>
        <p:nvSpPr>
          <p:cNvPr id="3095" name="Freeform 23"/>
          <p:cNvSpPr>
            <a:spLocks/>
          </p:cNvSpPr>
          <p:nvPr/>
        </p:nvSpPr>
        <p:spPr bwMode="auto">
          <a:xfrm>
            <a:off x="3141663" y="7364413"/>
            <a:ext cx="142875" cy="288925"/>
          </a:xfrm>
          <a:custGeom>
            <a:avLst/>
            <a:gdLst/>
            <a:ahLst/>
            <a:cxnLst>
              <a:cxn ang="0">
                <a:pos x="8" y="0"/>
              </a:cxn>
              <a:cxn ang="0">
                <a:pos x="8" y="91"/>
              </a:cxn>
              <a:cxn ang="0">
                <a:pos x="54" y="136"/>
              </a:cxn>
              <a:cxn ang="0">
                <a:pos x="99" y="45"/>
              </a:cxn>
              <a:cxn ang="0">
                <a:pos x="144" y="91"/>
              </a:cxn>
              <a:cxn ang="0">
                <a:pos x="190" y="227"/>
              </a:cxn>
            </a:cxnLst>
            <a:rect l="0" t="0" r="r" b="b"/>
            <a:pathLst>
              <a:path w="190" h="227">
                <a:moveTo>
                  <a:pt x="8" y="0"/>
                </a:moveTo>
                <a:cubicBezTo>
                  <a:pt x="4" y="34"/>
                  <a:pt x="0" y="68"/>
                  <a:pt x="8" y="91"/>
                </a:cubicBezTo>
                <a:cubicBezTo>
                  <a:pt x="16" y="114"/>
                  <a:pt x="39" y="144"/>
                  <a:pt x="54" y="136"/>
                </a:cubicBezTo>
                <a:cubicBezTo>
                  <a:pt x="69" y="128"/>
                  <a:pt x="84" y="52"/>
                  <a:pt x="99" y="45"/>
                </a:cubicBezTo>
                <a:cubicBezTo>
                  <a:pt x="114" y="38"/>
                  <a:pt x="129" y="61"/>
                  <a:pt x="144" y="91"/>
                </a:cubicBezTo>
                <a:cubicBezTo>
                  <a:pt x="159" y="121"/>
                  <a:pt x="174" y="174"/>
                  <a:pt x="190" y="227"/>
                </a:cubicBezTo>
              </a:path>
            </a:pathLst>
          </a:custGeom>
          <a:noFill/>
          <a:ln w="9525">
            <a:solidFill>
              <a:schemeClr val="tx1"/>
            </a:solidFill>
            <a:round/>
            <a:headEnd/>
            <a:tailEnd type="arrow" w="med" len="med"/>
          </a:ln>
          <a:effectLst/>
        </p:spPr>
        <p:txBody>
          <a:bodyPr/>
          <a:lstStyle/>
          <a:p>
            <a:endParaRPr lang="it-IT"/>
          </a:p>
        </p:txBody>
      </p:sp>
      <p:sp>
        <p:nvSpPr>
          <p:cNvPr id="3096" name="Text Box 24"/>
          <p:cNvSpPr txBox="1">
            <a:spLocks noChangeArrowheads="1"/>
          </p:cNvSpPr>
          <p:nvPr/>
        </p:nvSpPr>
        <p:spPr bwMode="auto">
          <a:xfrm>
            <a:off x="2903538" y="7097713"/>
            <a:ext cx="454025" cy="274637"/>
          </a:xfrm>
          <a:prstGeom prst="rect">
            <a:avLst/>
          </a:prstGeom>
          <a:noFill/>
          <a:ln w="9525">
            <a:noFill/>
            <a:miter lim="800000"/>
            <a:headEnd/>
            <a:tailEnd/>
          </a:ln>
          <a:effectLst/>
        </p:spPr>
        <p:txBody>
          <a:bodyPr wrap="none">
            <a:spAutoFit/>
          </a:bodyPr>
          <a:lstStyle/>
          <a:p>
            <a:r>
              <a:rPr lang="it-IT" sz="1200"/>
              <a:t>Glia</a:t>
            </a:r>
          </a:p>
        </p:txBody>
      </p:sp>
      <p:sp>
        <p:nvSpPr>
          <p:cNvPr id="3097" name="Text Box 25"/>
          <p:cNvSpPr txBox="1">
            <a:spLocks noChangeArrowheads="1"/>
          </p:cNvSpPr>
          <p:nvPr/>
        </p:nvSpPr>
        <p:spPr bwMode="auto">
          <a:xfrm>
            <a:off x="4095750" y="7439025"/>
            <a:ext cx="1190625" cy="336550"/>
          </a:xfrm>
          <a:prstGeom prst="rect">
            <a:avLst/>
          </a:prstGeom>
          <a:noFill/>
          <a:ln w="9525">
            <a:noFill/>
            <a:miter lim="800000"/>
            <a:headEnd/>
            <a:tailEnd/>
          </a:ln>
          <a:effectLst/>
        </p:spPr>
        <p:txBody>
          <a:bodyPr wrap="none">
            <a:spAutoFit/>
          </a:bodyPr>
          <a:lstStyle/>
          <a:p>
            <a:r>
              <a:rPr lang="it-IT" sz="1600" i="1">
                <a:solidFill>
                  <a:srgbClr val="5F5F5F"/>
                </a:solidFill>
                <a:latin typeface="Times New Roman" pitchFamily="18" charset="0"/>
              </a:rPr>
              <a:t>Glutaminasi</a:t>
            </a:r>
          </a:p>
        </p:txBody>
      </p:sp>
      <p:sp>
        <p:nvSpPr>
          <p:cNvPr id="3098" name="Rectangle 26"/>
          <p:cNvSpPr>
            <a:spLocks noChangeArrowheads="1"/>
          </p:cNvSpPr>
          <p:nvPr/>
        </p:nvSpPr>
        <p:spPr bwMode="auto">
          <a:xfrm>
            <a:off x="2838450" y="7004050"/>
            <a:ext cx="3887788" cy="1096963"/>
          </a:xfrm>
          <a:prstGeom prst="rect">
            <a:avLst/>
          </a:prstGeom>
          <a:noFill/>
          <a:ln w="9525">
            <a:solidFill>
              <a:schemeClr val="tx1"/>
            </a:solidFill>
            <a:miter lim="800000"/>
            <a:headEnd/>
            <a:tailEnd/>
          </a:ln>
          <a:effectLst/>
        </p:spPr>
        <p:txBody>
          <a:bodyPr wrap="none" anchor="ctr"/>
          <a:lstStyle/>
          <a:p>
            <a:pPr algn="ctr"/>
            <a:endParaRPr lang="it-IT"/>
          </a:p>
        </p:txBody>
      </p:sp>
      <p:sp>
        <p:nvSpPr>
          <p:cNvPr id="3100" name="Text Box 28"/>
          <p:cNvSpPr txBox="1">
            <a:spLocks noChangeArrowheads="1"/>
          </p:cNvSpPr>
          <p:nvPr/>
        </p:nvSpPr>
        <p:spPr bwMode="auto">
          <a:xfrm>
            <a:off x="2873375" y="6673850"/>
            <a:ext cx="3811588" cy="320675"/>
          </a:xfrm>
          <a:prstGeom prst="rect">
            <a:avLst/>
          </a:prstGeom>
          <a:noFill/>
          <a:ln w="9525">
            <a:noFill/>
            <a:miter lim="800000"/>
            <a:headEnd/>
            <a:tailEnd/>
          </a:ln>
          <a:effectLst/>
        </p:spPr>
        <p:txBody>
          <a:bodyPr wrap="none">
            <a:spAutoFit/>
          </a:bodyPr>
          <a:lstStyle/>
          <a:p>
            <a:r>
              <a:rPr lang="it-IT" sz="1500" i="1">
                <a:latin typeface="Times New Roman" pitchFamily="18" charset="0"/>
              </a:rPr>
              <a:t>Principale via di sintesi del neurotrasmettitore:</a:t>
            </a:r>
          </a:p>
        </p:txBody>
      </p:sp>
      <p:sp>
        <p:nvSpPr>
          <p:cNvPr id="3101" name="Text Box 29"/>
          <p:cNvSpPr txBox="1">
            <a:spLocks noChangeArrowheads="1"/>
          </p:cNvSpPr>
          <p:nvPr/>
        </p:nvSpPr>
        <p:spPr bwMode="auto">
          <a:xfrm>
            <a:off x="15875" y="8807450"/>
            <a:ext cx="4903788" cy="304800"/>
          </a:xfrm>
          <a:prstGeom prst="rect">
            <a:avLst/>
          </a:prstGeom>
          <a:noFill/>
          <a:ln w="9525">
            <a:noFill/>
            <a:miter lim="800000"/>
            <a:headEnd/>
            <a:tailEnd/>
          </a:ln>
          <a:effectLst/>
        </p:spPr>
        <p:txBody>
          <a:bodyPr wrap="none">
            <a:spAutoFit/>
          </a:bodyPr>
          <a:lstStyle/>
          <a:p>
            <a:r>
              <a:rPr lang="it-IT" sz="1400"/>
              <a:t>Il glutammato è presente sia nelle cellule gliali che neuronali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PDZ domain proteins of synapses"/>
          <p:cNvPicPr>
            <a:picLocks noChangeAspect="1" noChangeArrowheads="1"/>
          </p:cNvPicPr>
          <p:nvPr/>
        </p:nvPicPr>
        <p:blipFill>
          <a:blip r:embed="rId2" cstate="print"/>
          <a:srcRect/>
          <a:stretch>
            <a:fillRect/>
          </a:stretch>
        </p:blipFill>
        <p:spPr bwMode="auto">
          <a:xfrm>
            <a:off x="571500" y="34925"/>
            <a:ext cx="5715000" cy="5848350"/>
          </a:xfrm>
          <a:prstGeom prst="rect">
            <a:avLst/>
          </a:prstGeom>
          <a:noFill/>
        </p:spPr>
      </p:pic>
      <p:sp>
        <p:nvSpPr>
          <p:cNvPr id="19462" name="Text Box 6"/>
          <p:cNvSpPr txBox="1">
            <a:spLocks noChangeArrowheads="1"/>
          </p:cNvSpPr>
          <p:nvPr/>
        </p:nvSpPr>
        <p:spPr bwMode="auto">
          <a:xfrm>
            <a:off x="0" y="5219700"/>
            <a:ext cx="6858000" cy="3560763"/>
          </a:xfrm>
          <a:prstGeom prst="rect">
            <a:avLst/>
          </a:prstGeom>
          <a:noFill/>
          <a:ln w="9525">
            <a:noFill/>
            <a:miter lim="800000"/>
            <a:headEnd/>
            <a:tailEnd/>
          </a:ln>
          <a:effectLst/>
        </p:spPr>
        <p:txBody>
          <a:bodyPr>
            <a:spAutoFit/>
          </a:bodyPr>
          <a:lstStyle/>
          <a:p>
            <a:pPr>
              <a:spcBef>
                <a:spcPct val="50000"/>
              </a:spcBef>
            </a:pPr>
            <a:r>
              <a:rPr lang="it-IT" sz="1200"/>
              <a:t>The main PDZ-containing proteins of a glutamatergic synapse are shown, focusing on the postsynaptic density. PDZ domains are indicated by purple circles. The C-terminal cytoplasmic tails of membrane proteins are indicated by black lines. Specific protein–protein interactions are indicated by the overlap of proteins. Only a subset of known protein interactions is illustrated. Although not shown, LIN2, LIN7 and LIN10 are also present postsynaptically, and many of the proteins of the postsynaptic domain are also present in the presynaptic terminal. Green and blue ellipses in PSD-95 represent SH3 and GK domains, respectively. Crooked lines indicate palmitoylation of PSD-95 and GRIP. Grey arrows indicate binding and/or regulatory actions of proteins on the actin cytoskeleton. AKAP79, A-kinase anchor protein 79; AMPAR, AMPA ( -amino-3-hydroxy-5-methyl-4-isoxazole propionic acid) receptor;  PIX, PAAK-interactive exchange factor; CaMKII ,  -subunit of Ca2+/calmodulin-dependent protein kinase II; GK, guanylate kinase-like domain; EphR, ephrin receptor; ErbB2, EGF-related peptide receptor; GKAP, guanylate kinase-associated protein; GRIP, glutamate-receptor-interacting protein; IP3R, IP3 receptor; IRSp53, insulin-receptor substrate p53; K ch, potassium channel; LIN7, lin7 homologue; LIN10, lin10 homologue; mGluR, metabotropic glutamate receptor; NMDAR, NMDA (</a:t>
            </a:r>
            <a:r>
              <a:rPr lang="it-IT" sz="1200" b="1" i="1"/>
              <a:t>N</a:t>
            </a:r>
            <a:r>
              <a:rPr lang="it-IT" sz="1200"/>
              <a:t>-methyl-</a:t>
            </a:r>
            <a:r>
              <a:rPr lang="it-IT" sz="1200" b="1"/>
              <a:t>D</a:t>
            </a:r>
            <a:r>
              <a:rPr lang="it-IT" sz="1200"/>
              <a:t>-aspartate) receptor; nNOS, neuronal nitric oxide synthase; PICK1, protein interacting with C kinase 1; PSD-95, postsynaptic density protein 95; SER, smooth endoplasmic reticulum; SH3, Src homology 3 domain; Shank, SH3 and ankyrin repeat-containing potein; SPAR, spine-associated RapGAP; SynGAP, synaptic Ras GTPase-activating protein.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098675" y="127000"/>
            <a:ext cx="2660650" cy="366713"/>
          </a:xfrm>
          <a:prstGeom prst="rect">
            <a:avLst/>
          </a:prstGeom>
          <a:noFill/>
          <a:ln w="9525">
            <a:noFill/>
            <a:miter lim="800000"/>
            <a:headEnd/>
            <a:tailEnd/>
          </a:ln>
          <a:effectLst/>
        </p:spPr>
        <p:txBody>
          <a:bodyPr wrap="none">
            <a:spAutoFit/>
          </a:bodyPr>
          <a:lstStyle/>
          <a:p>
            <a:pPr algn="ctr"/>
            <a:r>
              <a:rPr lang="it-IT" b="1" u="sng"/>
              <a:t>PROTEINE SCAFFOLD</a:t>
            </a:r>
          </a:p>
        </p:txBody>
      </p:sp>
      <p:sp>
        <p:nvSpPr>
          <p:cNvPr id="5125" name="Text Box 5"/>
          <p:cNvSpPr txBox="1">
            <a:spLocks noChangeArrowheads="1"/>
          </p:cNvSpPr>
          <p:nvPr/>
        </p:nvSpPr>
        <p:spPr bwMode="auto">
          <a:xfrm>
            <a:off x="0" y="755650"/>
            <a:ext cx="6858000" cy="2427288"/>
          </a:xfrm>
          <a:prstGeom prst="rect">
            <a:avLst/>
          </a:prstGeom>
          <a:noFill/>
          <a:ln w="9525">
            <a:noFill/>
            <a:miter lim="800000"/>
            <a:headEnd/>
            <a:tailEnd/>
          </a:ln>
          <a:effectLst/>
        </p:spPr>
        <p:txBody>
          <a:bodyPr>
            <a:spAutoFit/>
          </a:bodyPr>
          <a:lstStyle/>
          <a:p>
            <a:pPr algn="just">
              <a:spcBef>
                <a:spcPct val="50000"/>
              </a:spcBef>
            </a:pPr>
            <a:r>
              <a:rPr lang="it-IT"/>
              <a:t>Proteine capaci di “avvicinare” diverse proteine (sia citoplasmatiche che di membrana) appartenenti ad uno stesso “signalling pathway” =&gt; </a:t>
            </a:r>
            <a:r>
              <a:rPr lang="it-IT">
                <a:cs typeface="Arial" charset="0"/>
              </a:rPr>
              <a:t>↑ EFFICIENZA E SPECIFICITA’ DEL SEGNALE</a:t>
            </a:r>
          </a:p>
          <a:p>
            <a:pPr algn="just">
              <a:spcBef>
                <a:spcPct val="50000"/>
              </a:spcBef>
            </a:pPr>
            <a:r>
              <a:rPr lang="it-IT">
                <a:cs typeface="Arial" charset="0"/>
              </a:rPr>
              <a:t>Facilitano l’interazione del RECETTORE con i suoi EFFETTORI assicurando </a:t>
            </a:r>
            <a:r>
              <a:rPr lang="it-IT" u="sng">
                <a:cs typeface="Arial" charset="0"/>
              </a:rPr>
              <a:t>specificità</a:t>
            </a:r>
            <a:r>
              <a:rPr lang="it-IT">
                <a:cs typeface="Arial" charset="0"/>
              </a:rPr>
              <a:t> nell’attivazione della cascata del segnale e favorendo la corretta </a:t>
            </a:r>
            <a:r>
              <a:rPr lang="it-IT" u="sng">
                <a:cs typeface="Arial" charset="0"/>
              </a:rPr>
              <a:t>localizzazione subcellulare</a:t>
            </a:r>
            <a:r>
              <a:rPr lang="it-IT">
                <a:cs typeface="Arial" charset="0"/>
              </a:rPr>
              <a:t> dei complessi multiproteici coinvolti nell’elaborazione/esecuzione del segnale</a:t>
            </a:r>
          </a:p>
        </p:txBody>
      </p:sp>
      <p:sp>
        <p:nvSpPr>
          <p:cNvPr id="5126" name="Text Box 6"/>
          <p:cNvSpPr txBox="1">
            <a:spLocks noChangeArrowheads="1"/>
          </p:cNvSpPr>
          <p:nvPr/>
        </p:nvSpPr>
        <p:spPr bwMode="auto">
          <a:xfrm>
            <a:off x="207963" y="3606800"/>
            <a:ext cx="835025" cy="346075"/>
          </a:xfrm>
          <a:prstGeom prst="rect">
            <a:avLst/>
          </a:prstGeom>
          <a:noFill/>
          <a:ln w="9525">
            <a:solidFill>
              <a:schemeClr val="tx1"/>
            </a:solidFill>
            <a:miter lim="800000"/>
            <a:headEnd/>
            <a:tailEnd/>
          </a:ln>
          <a:effectLst/>
        </p:spPr>
        <p:txBody>
          <a:bodyPr wrap="none">
            <a:spAutoFit/>
          </a:bodyPr>
          <a:lstStyle/>
          <a:p>
            <a:r>
              <a:rPr lang="it-IT" sz="1600"/>
              <a:t>PSD95</a:t>
            </a:r>
          </a:p>
        </p:txBody>
      </p:sp>
      <p:sp>
        <p:nvSpPr>
          <p:cNvPr id="5128" name="Freeform 8"/>
          <p:cNvSpPr>
            <a:spLocks/>
          </p:cNvSpPr>
          <p:nvPr/>
        </p:nvSpPr>
        <p:spPr bwMode="auto">
          <a:xfrm>
            <a:off x="1042988" y="3771900"/>
            <a:ext cx="504825" cy="79375"/>
          </a:xfrm>
          <a:custGeom>
            <a:avLst/>
            <a:gdLst/>
            <a:ahLst/>
            <a:cxnLst>
              <a:cxn ang="0">
                <a:pos x="0" y="42"/>
              </a:cxn>
              <a:cxn ang="0">
                <a:pos x="18" y="36"/>
              </a:cxn>
              <a:cxn ang="0">
                <a:pos x="24" y="18"/>
              </a:cxn>
              <a:cxn ang="0">
                <a:pos x="60" y="6"/>
              </a:cxn>
              <a:cxn ang="0">
                <a:pos x="78" y="0"/>
              </a:cxn>
              <a:cxn ang="0">
                <a:pos x="126" y="12"/>
              </a:cxn>
              <a:cxn ang="0">
                <a:pos x="156" y="36"/>
              </a:cxn>
              <a:cxn ang="0">
                <a:pos x="162" y="60"/>
              </a:cxn>
              <a:cxn ang="0">
                <a:pos x="198" y="72"/>
              </a:cxn>
              <a:cxn ang="0">
                <a:pos x="282" y="66"/>
              </a:cxn>
              <a:cxn ang="0">
                <a:pos x="324" y="24"/>
              </a:cxn>
              <a:cxn ang="0">
                <a:pos x="408" y="36"/>
              </a:cxn>
              <a:cxn ang="0">
                <a:pos x="426" y="54"/>
              </a:cxn>
              <a:cxn ang="0">
                <a:pos x="462" y="78"/>
              </a:cxn>
              <a:cxn ang="0">
                <a:pos x="534" y="54"/>
              </a:cxn>
              <a:cxn ang="0">
                <a:pos x="570" y="30"/>
              </a:cxn>
              <a:cxn ang="0">
                <a:pos x="588" y="18"/>
              </a:cxn>
              <a:cxn ang="0">
                <a:pos x="642" y="84"/>
              </a:cxn>
              <a:cxn ang="0">
                <a:pos x="804" y="48"/>
              </a:cxn>
              <a:cxn ang="0">
                <a:pos x="846" y="6"/>
              </a:cxn>
              <a:cxn ang="0">
                <a:pos x="936" y="18"/>
              </a:cxn>
              <a:cxn ang="0">
                <a:pos x="972" y="30"/>
              </a:cxn>
              <a:cxn ang="0">
                <a:pos x="990" y="36"/>
              </a:cxn>
              <a:cxn ang="0">
                <a:pos x="996" y="54"/>
              </a:cxn>
              <a:cxn ang="0">
                <a:pos x="1032" y="66"/>
              </a:cxn>
            </a:cxnLst>
            <a:rect l="0" t="0" r="r" b="b"/>
            <a:pathLst>
              <a:path w="1032" h="96">
                <a:moveTo>
                  <a:pt x="0" y="42"/>
                </a:moveTo>
                <a:cubicBezTo>
                  <a:pt x="6" y="40"/>
                  <a:pt x="14" y="40"/>
                  <a:pt x="18" y="36"/>
                </a:cubicBezTo>
                <a:cubicBezTo>
                  <a:pt x="22" y="32"/>
                  <a:pt x="19" y="22"/>
                  <a:pt x="24" y="18"/>
                </a:cubicBezTo>
                <a:cubicBezTo>
                  <a:pt x="34" y="11"/>
                  <a:pt x="48" y="10"/>
                  <a:pt x="60" y="6"/>
                </a:cubicBezTo>
                <a:cubicBezTo>
                  <a:pt x="66" y="4"/>
                  <a:pt x="78" y="0"/>
                  <a:pt x="78" y="0"/>
                </a:cubicBezTo>
                <a:cubicBezTo>
                  <a:pt x="79" y="0"/>
                  <a:pt x="120" y="7"/>
                  <a:pt x="126" y="12"/>
                </a:cubicBezTo>
                <a:cubicBezTo>
                  <a:pt x="165" y="43"/>
                  <a:pt x="111" y="21"/>
                  <a:pt x="156" y="36"/>
                </a:cubicBezTo>
                <a:cubicBezTo>
                  <a:pt x="158" y="44"/>
                  <a:pt x="156" y="55"/>
                  <a:pt x="162" y="60"/>
                </a:cubicBezTo>
                <a:cubicBezTo>
                  <a:pt x="172" y="68"/>
                  <a:pt x="198" y="72"/>
                  <a:pt x="198" y="72"/>
                </a:cubicBezTo>
                <a:cubicBezTo>
                  <a:pt x="226" y="70"/>
                  <a:pt x="255" y="72"/>
                  <a:pt x="282" y="66"/>
                </a:cubicBezTo>
                <a:cubicBezTo>
                  <a:pt x="309" y="60"/>
                  <a:pt x="292" y="35"/>
                  <a:pt x="324" y="24"/>
                </a:cubicBezTo>
                <a:cubicBezTo>
                  <a:pt x="352" y="27"/>
                  <a:pt x="383" y="22"/>
                  <a:pt x="408" y="36"/>
                </a:cubicBezTo>
                <a:cubicBezTo>
                  <a:pt x="415" y="40"/>
                  <a:pt x="419" y="49"/>
                  <a:pt x="426" y="54"/>
                </a:cubicBezTo>
                <a:cubicBezTo>
                  <a:pt x="437" y="63"/>
                  <a:pt x="462" y="78"/>
                  <a:pt x="462" y="78"/>
                </a:cubicBezTo>
                <a:cubicBezTo>
                  <a:pt x="581" y="66"/>
                  <a:pt x="492" y="91"/>
                  <a:pt x="534" y="54"/>
                </a:cubicBezTo>
                <a:cubicBezTo>
                  <a:pt x="545" y="45"/>
                  <a:pt x="558" y="38"/>
                  <a:pt x="570" y="30"/>
                </a:cubicBezTo>
                <a:cubicBezTo>
                  <a:pt x="576" y="26"/>
                  <a:pt x="588" y="18"/>
                  <a:pt x="588" y="18"/>
                </a:cubicBezTo>
                <a:cubicBezTo>
                  <a:pt x="639" y="27"/>
                  <a:pt x="635" y="32"/>
                  <a:pt x="642" y="84"/>
                </a:cubicBezTo>
                <a:cubicBezTo>
                  <a:pt x="796" y="77"/>
                  <a:pt x="733" y="96"/>
                  <a:pt x="804" y="48"/>
                </a:cubicBezTo>
                <a:cubicBezTo>
                  <a:pt x="832" y="7"/>
                  <a:pt x="814" y="17"/>
                  <a:pt x="846" y="6"/>
                </a:cubicBezTo>
                <a:cubicBezTo>
                  <a:pt x="891" y="10"/>
                  <a:pt x="901" y="8"/>
                  <a:pt x="936" y="18"/>
                </a:cubicBezTo>
                <a:cubicBezTo>
                  <a:pt x="948" y="22"/>
                  <a:pt x="960" y="26"/>
                  <a:pt x="972" y="30"/>
                </a:cubicBezTo>
                <a:cubicBezTo>
                  <a:pt x="978" y="32"/>
                  <a:pt x="990" y="36"/>
                  <a:pt x="990" y="36"/>
                </a:cubicBezTo>
                <a:cubicBezTo>
                  <a:pt x="992" y="42"/>
                  <a:pt x="991" y="50"/>
                  <a:pt x="996" y="54"/>
                </a:cubicBezTo>
                <a:cubicBezTo>
                  <a:pt x="1006" y="61"/>
                  <a:pt x="1032" y="66"/>
                  <a:pt x="1032" y="66"/>
                </a:cubicBezTo>
              </a:path>
            </a:pathLst>
          </a:custGeom>
          <a:noFill/>
          <a:ln w="9525">
            <a:solidFill>
              <a:schemeClr val="tx1"/>
            </a:solidFill>
            <a:round/>
            <a:headEnd/>
            <a:tailEnd/>
          </a:ln>
          <a:effectLst/>
        </p:spPr>
        <p:txBody>
          <a:bodyPr/>
          <a:lstStyle/>
          <a:p>
            <a:endParaRPr lang="it-IT"/>
          </a:p>
        </p:txBody>
      </p:sp>
      <p:sp>
        <p:nvSpPr>
          <p:cNvPr id="5129" name="Text Box 9"/>
          <p:cNvSpPr txBox="1">
            <a:spLocks noChangeArrowheads="1"/>
          </p:cNvSpPr>
          <p:nvPr/>
        </p:nvSpPr>
        <p:spPr bwMode="auto">
          <a:xfrm>
            <a:off x="1055688" y="3563938"/>
            <a:ext cx="438150" cy="244475"/>
          </a:xfrm>
          <a:prstGeom prst="rect">
            <a:avLst/>
          </a:prstGeom>
          <a:noFill/>
          <a:ln w="9525">
            <a:noFill/>
            <a:miter lim="800000"/>
            <a:headEnd/>
            <a:tailEnd/>
          </a:ln>
          <a:effectLst/>
        </p:spPr>
        <p:txBody>
          <a:bodyPr wrap="none">
            <a:spAutoFit/>
          </a:bodyPr>
          <a:lstStyle/>
          <a:p>
            <a:r>
              <a:rPr lang="it-IT" sz="1000"/>
              <a:t>PDZ</a:t>
            </a:r>
          </a:p>
        </p:txBody>
      </p:sp>
      <p:sp>
        <p:nvSpPr>
          <p:cNvPr id="5130" name="Text Box 10"/>
          <p:cNvSpPr txBox="1">
            <a:spLocks noChangeArrowheads="1"/>
          </p:cNvSpPr>
          <p:nvPr/>
        </p:nvSpPr>
        <p:spPr bwMode="auto">
          <a:xfrm>
            <a:off x="1493838" y="3617913"/>
            <a:ext cx="436562" cy="366712"/>
          </a:xfrm>
          <a:prstGeom prst="rect">
            <a:avLst/>
          </a:prstGeom>
          <a:noFill/>
          <a:ln w="9525">
            <a:noFill/>
            <a:miter lim="800000"/>
            <a:headEnd/>
            <a:tailEnd/>
          </a:ln>
          <a:effectLst/>
        </p:spPr>
        <p:txBody>
          <a:bodyPr wrap="none">
            <a:spAutoFit/>
          </a:bodyPr>
          <a:lstStyle/>
          <a:p>
            <a:r>
              <a:rPr lang="it-IT">
                <a:latin typeface="Symbol" pitchFamily="18" charset="2"/>
              </a:rPr>
              <a:t>b</a:t>
            </a:r>
            <a:r>
              <a:rPr lang="it-IT"/>
              <a:t>1</a:t>
            </a:r>
          </a:p>
        </p:txBody>
      </p:sp>
      <p:sp>
        <p:nvSpPr>
          <p:cNvPr id="5131" name="Text Box 11"/>
          <p:cNvSpPr txBox="1">
            <a:spLocks noChangeArrowheads="1"/>
          </p:cNvSpPr>
          <p:nvPr/>
        </p:nvSpPr>
        <p:spPr bwMode="auto">
          <a:xfrm>
            <a:off x="1773238" y="3662363"/>
            <a:ext cx="4949825" cy="549275"/>
          </a:xfrm>
          <a:prstGeom prst="rect">
            <a:avLst/>
          </a:prstGeom>
          <a:noFill/>
          <a:ln w="9525">
            <a:noFill/>
            <a:miter lim="800000"/>
            <a:headEnd/>
            <a:tailEnd/>
          </a:ln>
          <a:effectLst/>
        </p:spPr>
        <p:txBody>
          <a:bodyPr wrap="none">
            <a:spAutoFit/>
          </a:bodyPr>
          <a:lstStyle/>
          <a:p>
            <a:r>
              <a:rPr lang="it-IT" sz="1500"/>
              <a:t>=&gt; Desensitizzazione: </a:t>
            </a:r>
            <a:r>
              <a:rPr lang="it-IT" sz="1500">
                <a:latin typeface="Arial Unicode MS" pitchFamily="34" charset="-128"/>
                <a:ea typeface="Arial Unicode MS" pitchFamily="34" charset="-128"/>
                <a:cs typeface="Arial Unicode MS" pitchFamily="34" charset="-128"/>
              </a:rPr>
              <a:t>⊝ internalizzazione indotta da AG</a:t>
            </a:r>
          </a:p>
          <a:p>
            <a:r>
              <a:rPr lang="it-IT" sz="1500">
                <a:latin typeface="Arial Unicode MS" pitchFamily="34" charset="-128"/>
                <a:ea typeface="Arial Unicode MS" pitchFamily="34" charset="-128"/>
                <a:cs typeface="Arial Unicode MS" pitchFamily="34" charset="-128"/>
              </a:rPr>
              <a:t>     Segnale: favorisce l’associazione con NMDA-R</a:t>
            </a:r>
          </a:p>
        </p:txBody>
      </p:sp>
      <p:sp>
        <p:nvSpPr>
          <p:cNvPr id="5132" name="Text Box 12"/>
          <p:cNvSpPr txBox="1">
            <a:spLocks noChangeArrowheads="1"/>
          </p:cNvSpPr>
          <p:nvPr/>
        </p:nvSpPr>
        <p:spPr bwMode="auto">
          <a:xfrm>
            <a:off x="193675" y="4481513"/>
            <a:ext cx="690563" cy="346075"/>
          </a:xfrm>
          <a:prstGeom prst="rect">
            <a:avLst/>
          </a:prstGeom>
          <a:noFill/>
          <a:ln w="9525">
            <a:solidFill>
              <a:schemeClr val="tx1"/>
            </a:solidFill>
            <a:miter lim="800000"/>
            <a:headEnd/>
            <a:tailEnd/>
          </a:ln>
          <a:effectLst/>
        </p:spPr>
        <p:txBody>
          <a:bodyPr wrap="none">
            <a:spAutoFit/>
          </a:bodyPr>
          <a:lstStyle/>
          <a:p>
            <a:r>
              <a:rPr lang="it-IT" sz="1600"/>
              <a:t>GRIP</a:t>
            </a:r>
          </a:p>
        </p:txBody>
      </p:sp>
      <p:sp>
        <p:nvSpPr>
          <p:cNvPr id="5133" name="Freeform 13"/>
          <p:cNvSpPr>
            <a:spLocks/>
          </p:cNvSpPr>
          <p:nvPr/>
        </p:nvSpPr>
        <p:spPr bwMode="auto">
          <a:xfrm>
            <a:off x="898525" y="4646613"/>
            <a:ext cx="504825" cy="79375"/>
          </a:xfrm>
          <a:custGeom>
            <a:avLst/>
            <a:gdLst/>
            <a:ahLst/>
            <a:cxnLst>
              <a:cxn ang="0">
                <a:pos x="0" y="42"/>
              </a:cxn>
              <a:cxn ang="0">
                <a:pos x="18" y="36"/>
              </a:cxn>
              <a:cxn ang="0">
                <a:pos x="24" y="18"/>
              </a:cxn>
              <a:cxn ang="0">
                <a:pos x="60" y="6"/>
              </a:cxn>
              <a:cxn ang="0">
                <a:pos x="78" y="0"/>
              </a:cxn>
              <a:cxn ang="0">
                <a:pos x="126" y="12"/>
              </a:cxn>
              <a:cxn ang="0">
                <a:pos x="156" y="36"/>
              </a:cxn>
              <a:cxn ang="0">
                <a:pos x="162" y="60"/>
              </a:cxn>
              <a:cxn ang="0">
                <a:pos x="198" y="72"/>
              </a:cxn>
              <a:cxn ang="0">
                <a:pos x="282" y="66"/>
              </a:cxn>
              <a:cxn ang="0">
                <a:pos x="324" y="24"/>
              </a:cxn>
              <a:cxn ang="0">
                <a:pos x="408" y="36"/>
              </a:cxn>
              <a:cxn ang="0">
                <a:pos x="426" y="54"/>
              </a:cxn>
              <a:cxn ang="0">
                <a:pos x="462" y="78"/>
              </a:cxn>
              <a:cxn ang="0">
                <a:pos x="534" y="54"/>
              </a:cxn>
              <a:cxn ang="0">
                <a:pos x="570" y="30"/>
              </a:cxn>
              <a:cxn ang="0">
                <a:pos x="588" y="18"/>
              </a:cxn>
              <a:cxn ang="0">
                <a:pos x="642" y="84"/>
              </a:cxn>
              <a:cxn ang="0">
                <a:pos x="804" y="48"/>
              </a:cxn>
              <a:cxn ang="0">
                <a:pos x="846" y="6"/>
              </a:cxn>
              <a:cxn ang="0">
                <a:pos x="936" y="18"/>
              </a:cxn>
              <a:cxn ang="0">
                <a:pos x="972" y="30"/>
              </a:cxn>
              <a:cxn ang="0">
                <a:pos x="990" y="36"/>
              </a:cxn>
              <a:cxn ang="0">
                <a:pos x="996" y="54"/>
              </a:cxn>
              <a:cxn ang="0">
                <a:pos x="1032" y="66"/>
              </a:cxn>
            </a:cxnLst>
            <a:rect l="0" t="0" r="r" b="b"/>
            <a:pathLst>
              <a:path w="1032" h="96">
                <a:moveTo>
                  <a:pt x="0" y="42"/>
                </a:moveTo>
                <a:cubicBezTo>
                  <a:pt x="6" y="40"/>
                  <a:pt x="14" y="40"/>
                  <a:pt x="18" y="36"/>
                </a:cubicBezTo>
                <a:cubicBezTo>
                  <a:pt x="22" y="32"/>
                  <a:pt x="19" y="22"/>
                  <a:pt x="24" y="18"/>
                </a:cubicBezTo>
                <a:cubicBezTo>
                  <a:pt x="34" y="11"/>
                  <a:pt x="48" y="10"/>
                  <a:pt x="60" y="6"/>
                </a:cubicBezTo>
                <a:cubicBezTo>
                  <a:pt x="66" y="4"/>
                  <a:pt x="78" y="0"/>
                  <a:pt x="78" y="0"/>
                </a:cubicBezTo>
                <a:cubicBezTo>
                  <a:pt x="79" y="0"/>
                  <a:pt x="120" y="7"/>
                  <a:pt x="126" y="12"/>
                </a:cubicBezTo>
                <a:cubicBezTo>
                  <a:pt x="165" y="43"/>
                  <a:pt x="111" y="21"/>
                  <a:pt x="156" y="36"/>
                </a:cubicBezTo>
                <a:cubicBezTo>
                  <a:pt x="158" y="44"/>
                  <a:pt x="156" y="55"/>
                  <a:pt x="162" y="60"/>
                </a:cubicBezTo>
                <a:cubicBezTo>
                  <a:pt x="172" y="68"/>
                  <a:pt x="198" y="72"/>
                  <a:pt x="198" y="72"/>
                </a:cubicBezTo>
                <a:cubicBezTo>
                  <a:pt x="226" y="70"/>
                  <a:pt x="255" y="72"/>
                  <a:pt x="282" y="66"/>
                </a:cubicBezTo>
                <a:cubicBezTo>
                  <a:pt x="309" y="60"/>
                  <a:pt x="292" y="35"/>
                  <a:pt x="324" y="24"/>
                </a:cubicBezTo>
                <a:cubicBezTo>
                  <a:pt x="352" y="27"/>
                  <a:pt x="383" y="22"/>
                  <a:pt x="408" y="36"/>
                </a:cubicBezTo>
                <a:cubicBezTo>
                  <a:pt x="415" y="40"/>
                  <a:pt x="419" y="49"/>
                  <a:pt x="426" y="54"/>
                </a:cubicBezTo>
                <a:cubicBezTo>
                  <a:pt x="437" y="63"/>
                  <a:pt x="462" y="78"/>
                  <a:pt x="462" y="78"/>
                </a:cubicBezTo>
                <a:cubicBezTo>
                  <a:pt x="581" y="66"/>
                  <a:pt x="492" y="91"/>
                  <a:pt x="534" y="54"/>
                </a:cubicBezTo>
                <a:cubicBezTo>
                  <a:pt x="545" y="45"/>
                  <a:pt x="558" y="38"/>
                  <a:pt x="570" y="30"/>
                </a:cubicBezTo>
                <a:cubicBezTo>
                  <a:pt x="576" y="26"/>
                  <a:pt x="588" y="18"/>
                  <a:pt x="588" y="18"/>
                </a:cubicBezTo>
                <a:cubicBezTo>
                  <a:pt x="639" y="27"/>
                  <a:pt x="635" y="32"/>
                  <a:pt x="642" y="84"/>
                </a:cubicBezTo>
                <a:cubicBezTo>
                  <a:pt x="796" y="77"/>
                  <a:pt x="733" y="96"/>
                  <a:pt x="804" y="48"/>
                </a:cubicBezTo>
                <a:cubicBezTo>
                  <a:pt x="832" y="7"/>
                  <a:pt x="814" y="17"/>
                  <a:pt x="846" y="6"/>
                </a:cubicBezTo>
                <a:cubicBezTo>
                  <a:pt x="891" y="10"/>
                  <a:pt x="901" y="8"/>
                  <a:pt x="936" y="18"/>
                </a:cubicBezTo>
                <a:cubicBezTo>
                  <a:pt x="948" y="22"/>
                  <a:pt x="960" y="26"/>
                  <a:pt x="972" y="30"/>
                </a:cubicBezTo>
                <a:cubicBezTo>
                  <a:pt x="978" y="32"/>
                  <a:pt x="990" y="36"/>
                  <a:pt x="990" y="36"/>
                </a:cubicBezTo>
                <a:cubicBezTo>
                  <a:pt x="992" y="42"/>
                  <a:pt x="991" y="50"/>
                  <a:pt x="996" y="54"/>
                </a:cubicBezTo>
                <a:cubicBezTo>
                  <a:pt x="1006" y="61"/>
                  <a:pt x="1032" y="66"/>
                  <a:pt x="1032" y="66"/>
                </a:cubicBezTo>
              </a:path>
            </a:pathLst>
          </a:custGeom>
          <a:noFill/>
          <a:ln w="9525">
            <a:solidFill>
              <a:schemeClr val="tx1"/>
            </a:solidFill>
            <a:round/>
            <a:headEnd/>
            <a:tailEnd/>
          </a:ln>
          <a:effectLst/>
        </p:spPr>
        <p:txBody>
          <a:bodyPr/>
          <a:lstStyle/>
          <a:p>
            <a:endParaRPr lang="it-IT"/>
          </a:p>
        </p:txBody>
      </p:sp>
      <p:sp>
        <p:nvSpPr>
          <p:cNvPr id="5134" name="Text Box 14"/>
          <p:cNvSpPr txBox="1">
            <a:spLocks noChangeArrowheads="1"/>
          </p:cNvSpPr>
          <p:nvPr/>
        </p:nvSpPr>
        <p:spPr bwMode="auto">
          <a:xfrm>
            <a:off x="911225" y="4438650"/>
            <a:ext cx="438150" cy="244475"/>
          </a:xfrm>
          <a:prstGeom prst="rect">
            <a:avLst/>
          </a:prstGeom>
          <a:noFill/>
          <a:ln w="9525">
            <a:noFill/>
            <a:miter lim="800000"/>
            <a:headEnd/>
            <a:tailEnd/>
          </a:ln>
          <a:effectLst/>
        </p:spPr>
        <p:txBody>
          <a:bodyPr wrap="none">
            <a:spAutoFit/>
          </a:bodyPr>
          <a:lstStyle/>
          <a:p>
            <a:r>
              <a:rPr lang="it-IT" sz="1000"/>
              <a:t>PDZ</a:t>
            </a:r>
          </a:p>
        </p:txBody>
      </p:sp>
      <p:sp>
        <p:nvSpPr>
          <p:cNvPr id="5136" name="Text Box 16"/>
          <p:cNvSpPr txBox="1">
            <a:spLocks noChangeArrowheads="1"/>
          </p:cNvSpPr>
          <p:nvPr/>
        </p:nvSpPr>
        <p:spPr bwMode="auto">
          <a:xfrm>
            <a:off x="1325563" y="4355976"/>
            <a:ext cx="1303562" cy="615553"/>
          </a:xfrm>
          <a:prstGeom prst="rect">
            <a:avLst/>
          </a:prstGeom>
          <a:noFill/>
          <a:ln w="9525">
            <a:noFill/>
            <a:miter lim="800000"/>
            <a:headEnd/>
            <a:tailEnd/>
          </a:ln>
          <a:effectLst/>
        </p:spPr>
        <p:txBody>
          <a:bodyPr wrap="none">
            <a:spAutoFit/>
          </a:bodyPr>
          <a:lstStyle/>
          <a:p>
            <a:r>
              <a:rPr lang="it-IT" sz="1700" dirty="0" smtClean="0"/>
              <a:t>AMPA/KA</a:t>
            </a:r>
          </a:p>
          <a:p>
            <a:r>
              <a:rPr lang="it-IT" sz="1700" dirty="0" smtClean="0"/>
              <a:t>mGluR</a:t>
            </a:r>
            <a:r>
              <a:rPr lang="it-IT" sz="1700" baseline="-25000" dirty="0" smtClean="0"/>
              <a:t>3,4,6,7</a:t>
            </a:r>
            <a:endParaRPr lang="it-IT" sz="1700" baseline="-25000" dirty="0"/>
          </a:p>
        </p:txBody>
      </p:sp>
      <p:sp>
        <p:nvSpPr>
          <p:cNvPr id="5137" name="Text Box 17"/>
          <p:cNvSpPr txBox="1">
            <a:spLocks noChangeArrowheads="1"/>
          </p:cNvSpPr>
          <p:nvPr/>
        </p:nvSpPr>
        <p:spPr bwMode="auto">
          <a:xfrm>
            <a:off x="2492896" y="4427984"/>
            <a:ext cx="2970685" cy="553998"/>
          </a:xfrm>
          <a:prstGeom prst="rect">
            <a:avLst/>
          </a:prstGeom>
          <a:noFill/>
          <a:ln w="9525">
            <a:noFill/>
            <a:miter lim="800000"/>
            <a:headEnd/>
            <a:tailEnd/>
          </a:ln>
          <a:effectLst/>
        </p:spPr>
        <p:txBody>
          <a:bodyPr wrap="none">
            <a:spAutoFit/>
          </a:bodyPr>
          <a:lstStyle/>
          <a:p>
            <a:pPr>
              <a:buFont typeface="Symbol" pitchFamily="18" charset="2"/>
              <a:buNone/>
            </a:pPr>
            <a:r>
              <a:rPr lang="it-IT" sz="1500" dirty="0" smtClean="0"/>
              <a:t>=&gt; Localizzazione </a:t>
            </a:r>
            <a:r>
              <a:rPr lang="it-IT" sz="1500" dirty="0" err="1" smtClean="0"/>
              <a:t>post-sinaptica</a:t>
            </a:r>
            <a:endParaRPr lang="it-IT" sz="1500" dirty="0" smtClean="0"/>
          </a:p>
          <a:p>
            <a:pPr>
              <a:buFont typeface="Symbol" pitchFamily="18" charset="2"/>
              <a:buNone/>
            </a:pPr>
            <a:r>
              <a:rPr lang="it-IT" sz="1500" dirty="0" smtClean="0"/>
              <a:t>=&gt; Localizzazione </a:t>
            </a:r>
            <a:r>
              <a:rPr lang="it-IT" sz="1500" dirty="0" err="1" smtClean="0"/>
              <a:t>presinaptica</a:t>
            </a:r>
            <a:endParaRPr lang="it-IT" sz="1500" dirty="0">
              <a:latin typeface="Arial Unicode MS" pitchFamily="34" charset="-128"/>
              <a:ea typeface="Arial Unicode MS" pitchFamily="34" charset="-128"/>
              <a:cs typeface="Arial Unicode MS" pitchFamily="34" charset="-128"/>
            </a:endParaRPr>
          </a:p>
        </p:txBody>
      </p:sp>
      <p:sp>
        <p:nvSpPr>
          <p:cNvPr id="5138" name="Text Box 18"/>
          <p:cNvSpPr txBox="1">
            <a:spLocks noChangeArrowheads="1"/>
          </p:cNvSpPr>
          <p:nvPr/>
        </p:nvSpPr>
        <p:spPr bwMode="auto">
          <a:xfrm>
            <a:off x="188913" y="5230813"/>
            <a:ext cx="976312" cy="346075"/>
          </a:xfrm>
          <a:prstGeom prst="rect">
            <a:avLst/>
          </a:prstGeom>
          <a:noFill/>
          <a:ln w="9525">
            <a:solidFill>
              <a:schemeClr val="tx1"/>
            </a:solidFill>
            <a:miter lim="800000"/>
            <a:headEnd/>
            <a:tailEnd/>
          </a:ln>
          <a:effectLst/>
        </p:spPr>
        <p:txBody>
          <a:bodyPr wrap="none">
            <a:spAutoFit/>
          </a:bodyPr>
          <a:lstStyle/>
          <a:p>
            <a:r>
              <a:rPr lang="it-IT" sz="1600">
                <a:latin typeface="Symbol" pitchFamily="18" charset="2"/>
              </a:rPr>
              <a:t>a</a:t>
            </a:r>
            <a:r>
              <a:rPr lang="it-IT" sz="1600"/>
              <a:t>-filamin</a:t>
            </a:r>
          </a:p>
        </p:txBody>
      </p:sp>
      <p:sp>
        <p:nvSpPr>
          <p:cNvPr id="5139" name="Freeform 19"/>
          <p:cNvSpPr>
            <a:spLocks/>
          </p:cNvSpPr>
          <p:nvPr/>
        </p:nvSpPr>
        <p:spPr bwMode="auto">
          <a:xfrm>
            <a:off x="1152525" y="5399088"/>
            <a:ext cx="504825" cy="79375"/>
          </a:xfrm>
          <a:custGeom>
            <a:avLst/>
            <a:gdLst/>
            <a:ahLst/>
            <a:cxnLst>
              <a:cxn ang="0">
                <a:pos x="0" y="42"/>
              </a:cxn>
              <a:cxn ang="0">
                <a:pos x="18" y="36"/>
              </a:cxn>
              <a:cxn ang="0">
                <a:pos x="24" y="18"/>
              </a:cxn>
              <a:cxn ang="0">
                <a:pos x="60" y="6"/>
              </a:cxn>
              <a:cxn ang="0">
                <a:pos x="78" y="0"/>
              </a:cxn>
              <a:cxn ang="0">
                <a:pos x="126" y="12"/>
              </a:cxn>
              <a:cxn ang="0">
                <a:pos x="156" y="36"/>
              </a:cxn>
              <a:cxn ang="0">
                <a:pos x="162" y="60"/>
              </a:cxn>
              <a:cxn ang="0">
                <a:pos x="198" y="72"/>
              </a:cxn>
              <a:cxn ang="0">
                <a:pos x="282" y="66"/>
              </a:cxn>
              <a:cxn ang="0">
                <a:pos x="324" y="24"/>
              </a:cxn>
              <a:cxn ang="0">
                <a:pos x="408" y="36"/>
              </a:cxn>
              <a:cxn ang="0">
                <a:pos x="426" y="54"/>
              </a:cxn>
              <a:cxn ang="0">
                <a:pos x="462" y="78"/>
              </a:cxn>
              <a:cxn ang="0">
                <a:pos x="534" y="54"/>
              </a:cxn>
              <a:cxn ang="0">
                <a:pos x="570" y="30"/>
              </a:cxn>
              <a:cxn ang="0">
                <a:pos x="588" y="18"/>
              </a:cxn>
              <a:cxn ang="0">
                <a:pos x="642" y="84"/>
              </a:cxn>
              <a:cxn ang="0">
                <a:pos x="804" y="48"/>
              </a:cxn>
              <a:cxn ang="0">
                <a:pos x="846" y="6"/>
              </a:cxn>
              <a:cxn ang="0">
                <a:pos x="936" y="18"/>
              </a:cxn>
              <a:cxn ang="0">
                <a:pos x="972" y="30"/>
              </a:cxn>
              <a:cxn ang="0">
                <a:pos x="990" y="36"/>
              </a:cxn>
              <a:cxn ang="0">
                <a:pos x="996" y="54"/>
              </a:cxn>
              <a:cxn ang="0">
                <a:pos x="1032" y="66"/>
              </a:cxn>
            </a:cxnLst>
            <a:rect l="0" t="0" r="r" b="b"/>
            <a:pathLst>
              <a:path w="1032" h="96">
                <a:moveTo>
                  <a:pt x="0" y="42"/>
                </a:moveTo>
                <a:cubicBezTo>
                  <a:pt x="6" y="40"/>
                  <a:pt x="14" y="40"/>
                  <a:pt x="18" y="36"/>
                </a:cubicBezTo>
                <a:cubicBezTo>
                  <a:pt x="22" y="32"/>
                  <a:pt x="19" y="22"/>
                  <a:pt x="24" y="18"/>
                </a:cubicBezTo>
                <a:cubicBezTo>
                  <a:pt x="34" y="11"/>
                  <a:pt x="48" y="10"/>
                  <a:pt x="60" y="6"/>
                </a:cubicBezTo>
                <a:cubicBezTo>
                  <a:pt x="66" y="4"/>
                  <a:pt x="78" y="0"/>
                  <a:pt x="78" y="0"/>
                </a:cubicBezTo>
                <a:cubicBezTo>
                  <a:pt x="79" y="0"/>
                  <a:pt x="120" y="7"/>
                  <a:pt x="126" y="12"/>
                </a:cubicBezTo>
                <a:cubicBezTo>
                  <a:pt x="165" y="43"/>
                  <a:pt x="111" y="21"/>
                  <a:pt x="156" y="36"/>
                </a:cubicBezTo>
                <a:cubicBezTo>
                  <a:pt x="158" y="44"/>
                  <a:pt x="156" y="55"/>
                  <a:pt x="162" y="60"/>
                </a:cubicBezTo>
                <a:cubicBezTo>
                  <a:pt x="172" y="68"/>
                  <a:pt x="198" y="72"/>
                  <a:pt x="198" y="72"/>
                </a:cubicBezTo>
                <a:cubicBezTo>
                  <a:pt x="226" y="70"/>
                  <a:pt x="255" y="72"/>
                  <a:pt x="282" y="66"/>
                </a:cubicBezTo>
                <a:cubicBezTo>
                  <a:pt x="309" y="60"/>
                  <a:pt x="292" y="35"/>
                  <a:pt x="324" y="24"/>
                </a:cubicBezTo>
                <a:cubicBezTo>
                  <a:pt x="352" y="27"/>
                  <a:pt x="383" y="22"/>
                  <a:pt x="408" y="36"/>
                </a:cubicBezTo>
                <a:cubicBezTo>
                  <a:pt x="415" y="40"/>
                  <a:pt x="419" y="49"/>
                  <a:pt x="426" y="54"/>
                </a:cubicBezTo>
                <a:cubicBezTo>
                  <a:pt x="437" y="63"/>
                  <a:pt x="462" y="78"/>
                  <a:pt x="462" y="78"/>
                </a:cubicBezTo>
                <a:cubicBezTo>
                  <a:pt x="581" y="66"/>
                  <a:pt x="492" y="91"/>
                  <a:pt x="534" y="54"/>
                </a:cubicBezTo>
                <a:cubicBezTo>
                  <a:pt x="545" y="45"/>
                  <a:pt x="558" y="38"/>
                  <a:pt x="570" y="30"/>
                </a:cubicBezTo>
                <a:cubicBezTo>
                  <a:pt x="576" y="26"/>
                  <a:pt x="588" y="18"/>
                  <a:pt x="588" y="18"/>
                </a:cubicBezTo>
                <a:cubicBezTo>
                  <a:pt x="639" y="27"/>
                  <a:pt x="635" y="32"/>
                  <a:pt x="642" y="84"/>
                </a:cubicBezTo>
                <a:cubicBezTo>
                  <a:pt x="796" y="77"/>
                  <a:pt x="733" y="96"/>
                  <a:pt x="804" y="48"/>
                </a:cubicBezTo>
                <a:cubicBezTo>
                  <a:pt x="832" y="7"/>
                  <a:pt x="814" y="17"/>
                  <a:pt x="846" y="6"/>
                </a:cubicBezTo>
                <a:cubicBezTo>
                  <a:pt x="891" y="10"/>
                  <a:pt x="901" y="8"/>
                  <a:pt x="936" y="18"/>
                </a:cubicBezTo>
                <a:cubicBezTo>
                  <a:pt x="948" y="22"/>
                  <a:pt x="960" y="26"/>
                  <a:pt x="972" y="30"/>
                </a:cubicBezTo>
                <a:cubicBezTo>
                  <a:pt x="978" y="32"/>
                  <a:pt x="990" y="36"/>
                  <a:pt x="990" y="36"/>
                </a:cubicBezTo>
                <a:cubicBezTo>
                  <a:pt x="992" y="42"/>
                  <a:pt x="991" y="50"/>
                  <a:pt x="996" y="54"/>
                </a:cubicBezTo>
                <a:cubicBezTo>
                  <a:pt x="1006" y="61"/>
                  <a:pt x="1032" y="66"/>
                  <a:pt x="1032" y="66"/>
                </a:cubicBezTo>
              </a:path>
            </a:pathLst>
          </a:custGeom>
          <a:noFill/>
          <a:ln w="9525">
            <a:solidFill>
              <a:schemeClr val="tx1"/>
            </a:solidFill>
            <a:round/>
            <a:headEnd/>
            <a:tailEnd/>
          </a:ln>
          <a:effectLst/>
        </p:spPr>
        <p:txBody>
          <a:bodyPr/>
          <a:lstStyle/>
          <a:p>
            <a:endParaRPr lang="it-IT"/>
          </a:p>
        </p:txBody>
      </p:sp>
      <p:sp>
        <p:nvSpPr>
          <p:cNvPr id="5141" name="Text Box 21"/>
          <p:cNvSpPr txBox="1">
            <a:spLocks noChangeArrowheads="1"/>
          </p:cNvSpPr>
          <p:nvPr/>
        </p:nvSpPr>
        <p:spPr bwMode="auto">
          <a:xfrm>
            <a:off x="1608138" y="5272088"/>
            <a:ext cx="533400" cy="350837"/>
          </a:xfrm>
          <a:prstGeom prst="rect">
            <a:avLst/>
          </a:prstGeom>
          <a:noFill/>
          <a:ln w="9525">
            <a:noFill/>
            <a:miter lim="800000"/>
            <a:headEnd/>
            <a:tailEnd/>
          </a:ln>
          <a:effectLst/>
        </p:spPr>
        <p:txBody>
          <a:bodyPr wrap="none">
            <a:spAutoFit/>
          </a:bodyPr>
          <a:lstStyle/>
          <a:p>
            <a:r>
              <a:rPr lang="it-IT" sz="1700"/>
              <a:t>D</a:t>
            </a:r>
            <a:r>
              <a:rPr lang="it-IT" sz="1700" baseline="-25000"/>
              <a:t>2,3</a:t>
            </a:r>
          </a:p>
        </p:txBody>
      </p:sp>
      <p:sp>
        <p:nvSpPr>
          <p:cNvPr id="5142" name="Text Box 22"/>
          <p:cNvSpPr txBox="1">
            <a:spLocks noChangeArrowheads="1"/>
          </p:cNvSpPr>
          <p:nvPr/>
        </p:nvSpPr>
        <p:spPr bwMode="auto">
          <a:xfrm>
            <a:off x="2047875" y="5294313"/>
            <a:ext cx="4837113" cy="777875"/>
          </a:xfrm>
          <a:prstGeom prst="rect">
            <a:avLst/>
          </a:prstGeom>
          <a:noFill/>
          <a:ln w="9525">
            <a:noFill/>
            <a:miter lim="800000"/>
            <a:headEnd/>
            <a:tailEnd/>
          </a:ln>
          <a:effectLst/>
        </p:spPr>
        <p:txBody>
          <a:bodyPr>
            <a:spAutoFit/>
          </a:bodyPr>
          <a:lstStyle/>
          <a:p>
            <a:pPr>
              <a:buFont typeface="Symbol" pitchFamily="18" charset="2"/>
              <a:buNone/>
            </a:pPr>
            <a:r>
              <a:rPr lang="it-IT" sz="1500"/>
              <a:t>=&gt; Localizzazione: targeting e stabilizzazione del 	  	         recettore nella membrana plasmatica</a:t>
            </a:r>
          </a:p>
          <a:p>
            <a:pPr>
              <a:buFont typeface="Symbol" pitchFamily="18" charset="2"/>
              <a:buNone/>
            </a:pPr>
            <a:r>
              <a:rPr lang="it-IT" sz="1500">
                <a:latin typeface="Arial Unicode MS" pitchFamily="34" charset="-128"/>
                <a:ea typeface="Arial Unicode MS" pitchFamily="34" charset="-128"/>
                <a:cs typeface="Arial Unicode MS" pitchFamily="34" charset="-128"/>
              </a:rPr>
              <a:t>     Segnale: ⊝ AC</a:t>
            </a:r>
          </a:p>
        </p:txBody>
      </p:sp>
      <p:sp>
        <p:nvSpPr>
          <p:cNvPr id="5143" name="Text Box 23"/>
          <p:cNvSpPr txBox="1">
            <a:spLocks noChangeArrowheads="1"/>
          </p:cNvSpPr>
          <p:nvPr/>
        </p:nvSpPr>
        <p:spPr bwMode="auto">
          <a:xfrm>
            <a:off x="195263" y="6354763"/>
            <a:ext cx="803275" cy="346075"/>
          </a:xfrm>
          <a:prstGeom prst="rect">
            <a:avLst/>
          </a:prstGeom>
          <a:noFill/>
          <a:ln w="9525">
            <a:solidFill>
              <a:schemeClr val="tx1"/>
            </a:solidFill>
            <a:miter lim="800000"/>
            <a:headEnd/>
            <a:tailEnd/>
          </a:ln>
          <a:effectLst/>
        </p:spPr>
        <p:txBody>
          <a:bodyPr wrap="none">
            <a:spAutoFit/>
          </a:bodyPr>
          <a:lstStyle/>
          <a:p>
            <a:r>
              <a:rPr lang="it-IT" sz="1600"/>
              <a:t>Homer</a:t>
            </a:r>
          </a:p>
        </p:txBody>
      </p:sp>
      <p:sp>
        <p:nvSpPr>
          <p:cNvPr id="5144" name="Freeform 24"/>
          <p:cNvSpPr>
            <a:spLocks/>
          </p:cNvSpPr>
          <p:nvPr/>
        </p:nvSpPr>
        <p:spPr bwMode="auto">
          <a:xfrm>
            <a:off x="996950" y="6519863"/>
            <a:ext cx="504825" cy="79375"/>
          </a:xfrm>
          <a:custGeom>
            <a:avLst/>
            <a:gdLst/>
            <a:ahLst/>
            <a:cxnLst>
              <a:cxn ang="0">
                <a:pos x="0" y="42"/>
              </a:cxn>
              <a:cxn ang="0">
                <a:pos x="18" y="36"/>
              </a:cxn>
              <a:cxn ang="0">
                <a:pos x="24" y="18"/>
              </a:cxn>
              <a:cxn ang="0">
                <a:pos x="60" y="6"/>
              </a:cxn>
              <a:cxn ang="0">
                <a:pos x="78" y="0"/>
              </a:cxn>
              <a:cxn ang="0">
                <a:pos x="126" y="12"/>
              </a:cxn>
              <a:cxn ang="0">
                <a:pos x="156" y="36"/>
              </a:cxn>
              <a:cxn ang="0">
                <a:pos x="162" y="60"/>
              </a:cxn>
              <a:cxn ang="0">
                <a:pos x="198" y="72"/>
              </a:cxn>
              <a:cxn ang="0">
                <a:pos x="282" y="66"/>
              </a:cxn>
              <a:cxn ang="0">
                <a:pos x="324" y="24"/>
              </a:cxn>
              <a:cxn ang="0">
                <a:pos x="408" y="36"/>
              </a:cxn>
              <a:cxn ang="0">
                <a:pos x="426" y="54"/>
              </a:cxn>
              <a:cxn ang="0">
                <a:pos x="462" y="78"/>
              </a:cxn>
              <a:cxn ang="0">
                <a:pos x="534" y="54"/>
              </a:cxn>
              <a:cxn ang="0">
                <a:pos x="570" y="30"/>
              </a:cxn>
              <a:cxn ang="0">
                <a:pos x="588" y="18"/>
              </a:cxn>
              <a:cxn ang="0">
                <a:pos x="642" y="84"/>
              </a:cxn>
              <a:cxn ang="0">
                <a:pos x="804" y="48"/>
              </a:cxn>
              <a:cxn ang="0">
                <a:pos x="846" y="6"/>
              </a:cxn>
              <a:cxn ang="0">
                <a:pos x="936" y="18"/>
              </a:cxn>
              <a:cxn ang="0">
                <a:pos x="972" y="30"/>
              </a:cxn>
              <a:cxn ang="0">
                <a:pos x="990" y="36"/>
              </a:cxn>
              <a:cxn ang="0">
                <a:pos x="996" y="54"/>
              </a:cxn>
              <a:cxn ang="0">
                <a:pos x="1032" y="66"/>
              </a:cxn>
            </a:cxnLst>
            <a:rect l="0" t="0" r="r" b="b"/>
            <a:pathLst>
              <a:path w="1032" h="96">
                <a:moveTo>
                  <a:pt x="0" y="42"/>
                </a:moveTo>
                <a:cubicBezTo>
                  <a:pt x="6" y="40"/>
                  <a:pt x="14" y="40"/>
                  <a:pt x="18" y="36"/>
                </a:cubicBezTo>
                <a:cubicBezTo>
                  <a:pt x="22" y="32"/>
                  <a:pt x="19" y="22"/>
                  <a:pt x="24" y="18"/>
                </a:cubicBezTo>
                <a:cubicBezTo>
                  <a:pt x="34" y="11"/>
                  <a:pt x="48" y="10"/>
                  <a:pt x="60" y="6"/>
                </a:cubicBezTo>
                <a:cubicBezTo>
                  <a:pt x="66" y="4"/>
                  <a:pt x="78" y="0"/>
                  <a:pt x="78" y="0"/>
                </a:cubicBezTo>
                <a:cubicBezTo>
                  <a:pt x="79" y="0"/>
                  <a:pt x="120" y="7"/>
                  <a:pt x="126" y="12"/>
                </a:cubicBezTo>
                <a:cubicBezTo>
                  <a:pt x="165" y="43"/>
                  <a:pt x="111" y="21"/>
                  <a:pt x="156" y="36"/>
                </a:cubicBezTo>
                <a:cubicBezTo>
                  <a:pt x="158" y="44"/>
                  <a:pt x="156" y="55"/>
                  <a:pt x="162" y="60"/>
                </a:cubicBezTo>
                <a:cubicBezTo>
                  <a:pt x="172" y="68"/>
                  <a:pt x="198" y="72"/>
                  <a:pt x="198" y="72"/>
                </a:cubicBezTo>
                <a:cubicBezTo>
                  <a:pt x="226" y="70"/>
                  <a:pt x="255" y="72"/>
                  <a:pt x="282" y="66"/>
                </a:cubicBezTo>
                <a:cubicBezTo>
                  <a:pt x="309" y="60"/>
                  <a:pt x="292" y="35"/>
                  <a:pt x="324" y="24"/>
                </a:cubicBezTo>
                <a:cubicBezTo>
                  <a:pt x="352" y="27"/>
                  <a:pt x="383" y="22"/>
                  <a:pt x="408" y="36"/>
                </a:cubicBezTo>
                <a:cubicBezTo>
                  <a:pt x="415" y="40"/>
                  <a:pt x="419" y="49"/>
                  <a:pt x="426" y="54"/>
                </a:cubicBezTo>
                <a:cubicBezTo>
                  <a:pt x="437" y="63"/>
                  <a:pt x="462" y="78"/>
                  <a:pt x="462" y="78"/>
                </a:cubicBezTo>
                <a:cubicBezTo>
                  <a:pt x="581" y="66"/>
                  <a:pt x="492" y="91"/>
                  <a:pt x="534" y="54"/>
                </a:cubicBezTo>
                <a:cubicBezTo>
                  <a:pt x="545" y="45"/>
                  <a:pt x="558" y="38"/>
                  <a:pt x="570" y="30"/>
                </a:cubicBezTo>
                <a:cubicBezTo>
                  <a:pt x="576" y="26"/>
                  <a:pt x="588" y="18"/>
                  <a:pt x="588" y="18"/>
                </a:cubicBezTo>
                <a:cubicBezTo>
                  <a:pt x="639" y="27"/>
                  <a:pt x="635" y="32"/>
                  <a:pt x="642" y="84"/>
                </a:cubicBezTo>
                <a:cubicBezTo>
                  <a:pt x="796" y="77"/>
                  <a:pt x="733" y="96"/>
                  <a:pt x="804" y="48"/>
                </a:cubicBezTo>
                <a:cubicBezTo>
                  <a:pt x="832" y="7"/>
                  <a:pt x="814" y="17"/>
                  <a:pt x="846" y="6"/>
                </a:cubicBezTo>
                <a:cubicBezTo>
                  <a:pt x="891" y="10"/>
                  <a:pt x="901" y="8"/>
                  <a:pt x="936" y="18"/>
                </a:cubicBezTo>
                <a:cubicBezTo>
                  <a:pt x="948" y="22"/>
                  <a:pt x="960" y="26"/>
                  <a:pt x="972" y="30"/>
                </a:cubicBezTo>
                <a:cubicBezTo>
                  <a:pt x="978" y="32"/>
                  <a:pt x="990" y="36"/>
                  <a:pt x="990" y="36"/>
                </a:cubicBezTo>
                <a:cubicBezTo>
                  <a:pt x="992" y="42"/>
                  <a:pt x="991" y="50"/>
                  <a:pt x="996" y="54"/>
                </a:cubicBezTo>
                <a:cubicBezTo>
                  <a:pt x="1006" y="61"/>
                  <a:pt x="1032" y="66"/>
                  <a:pt x="1032" y="66"/>
                </a:cubicBezTo>
              </a:path>
            </a:pathLst>
          </a:custGeom>
          <a:noFill/>
          <a:ln w="9525">
            <a:solidFill>
              <a:schemeClr val="tx1"/>
            </a:solidFill>
            <a:round/>
            <a:headEnd/>
            <a:tailEnd/>
          </a:ln>
          <a:effectLst/>
        </p:spPr>
        <p:txBody>
          <a:bodyPr/>
          <a:lstStyle/>
          <a:p>
            <a:endParaRPr lang="it-IT"/>
          </a:p>
        </p:txBody>
      </p:sp>
      <p:sp>
        <p:nvSpPr>
          <p:cNvPr id="5146" name="Text Box 26"/>
          <p:cNvSpPr txBox="1">
            <a:spLocks noChangeArrowheads="1"/>
          </p:cNvSpPr>
          <p:nvPr/>
        </p:nvSpPr>
        <p:spPr bwMode="auto">
          <a:xfrm>
            <a:off x="1423988" y="6381750"/>
            <a:ext cx="1049337" cy="350838"/>
          </a:xfrm>
          <a:prstGeom prst="rect">
            <a:avLst/>
          </a:prstGeom>
          <a:noFill/>
          <a:ln w="9525">
            <a:noFill/>
            <a:miter lim="800000"/>
            <a:headEnd/>
            <a:tailEnd/>
          </a:ln>
          <a:effectLst/>
        </p:spPr>
        <p:txBody>
          <a:bodyPr wrap="none">
            <a:spAutoFit/>
          </a:bodyPr>
          <a:lstStyle/>
          <a:p>
            <a:r>
              <a:rPr lang="it-IT" sz="1700"/>
              <a:t>mGluR</a:t>
            </a:r>
            <a:r>
              <a:rPr lang="it-IT" sz="1700" baseline="-25000"/>
              <a:t>1,5</a:t>
            </a:r>
          </a:p>
        </p:txBody>
      </p:sp>
      <p:sp>
        <p:nvSpPr>
          <p:cNvPr id="5147" name="Text Box 27"/>
          <p:cNvSpPr txBox="1">
            <a:spLocks noChangeArrowheads="1"/>
          </p:cNvSpPr>
          <p:nvPr/>
        </p:nvSpPr>
        <p:spPr bwMode="auto">
          <a:xfrm>
            <a:off x="2320925" y="6380163"/>
            <a:ext cx="4648200" cy="1006475"/>
          </a:xfrm>
          <a:prstGeom prst="rect">
            <a:avLst/>
          </a:prstGeom>
          <a:noFill/>
          <a:ln w="9525">
            <a:noFill/>
            <a:miter lim="800000"/>
            <a:headEnd/>
            <a:tailEnd/>
          </a:ln>
          <a:effectLst/>
        </p:spPr>
        <p:txBody>
          <a:bodyPr wrap="none">
            <a:spAutoFit/>
          </a:bodyPr>
          <a:lstStyle/>
          <a:p>
            <a:pPr>
              <a:buFont typeface="Symbol" pitchFamily="18" charset="2"/>
              <a:buNone/>
            </a:pPr>
            <a:r>
              <a:rPr lang="it-IT" sz="1500"/>
              <a:t>=&gt; Localizzazione: postsinaptica</a:t>
            </a:r>
          </a:p>
          <a:p>
            <a:pPr>
              <a:buFont typeface="Symbol" pitchFamily="18" charset="2"/>
              <a:buNone/>
            </a:pPr>
            <a:r>
              <a:rPr lang="it-IT" sz="1500">
                <a:latin typeface="Arial Unicode MS" pitchFamily="34" charset="-128"/>
                <a:ea typeface="Arial Unicode MS" pitchFamily="34" charset="-128"/>
                <a:cs typeface="Arial Unicode MS" pitchFamily="34" charset="-128"/>
              </a:rPr>
              <a:t>  Segnale: accoppiamento con i rec x IP3 e rianodina</a:t>
            </a:r>
          </a:p>
          <a:p>
            <a:pPr>
              <a:buFont typeface="Symbol" pitchFamily="18" charset="2"/>
              <a:buNone/>
            </a:pPr>
            <a:r>
              <a:rPr lang="it-IT" sz="1500">
                <a:latin typeface="Arial Unicode MS" pitchFamily="34" charset="-128"/>
                <a:ea typeface="Arial Unicode MS" pitchFamily="34" charset="-128"/>
                <a:cs typeface="Arial Unicode MS" pitchFamily="34" charset="-128"/>
              </a:rPr>
              <a:t>                   e con i canali al Calcio P/Q</a:t>
            </a:r>
          </a:p>
          <a:p>
            <a:pPr>
              <a:buFont typeface="Symbol" pitchFamily="18" charset="2"/>
              <a:buNone/>
            </a:pPr>
            <a:r>
              <a:rPr lang="it-IT" sz="1500">
                <a:latin typeface="Arial Unicode MS" pitchFamily="34" charset="-128"/>
                <a:ea typeface="Arial Unicode MS" pitchFamily="34" charset="-128"/>
                <a:cs typeface="Arial Unicode MS" pitchFamily="34" charset="-128"/>
              </a:rPr>
              <a:t>                 accoppiamento con NMDA-R (via shank)</a:t>
            </a:r>
          </a:p>
        </p:txBody>
      </p:sp>
      <p:sp>
        <p:nvSpPr>
          <p:cNvPr id="5148" name="Text Box 28"/>
          <p:cNvSpPr txBox="1">
            <a:spLocks noChangeArrowheads="1"/>
          </p:cNvSpPr>
          <p:nvPr/>
        </p:nvSpPr>
        <p:spPr bwMode="auto">
          <a:xfrm>
            <a:off x="188913" y="7591425"/>
            <a:ext cx="1079500" cy="314325"/>
          </a:xfrm>
          <a:prstGeom prst="rect">
            <a:avLst/>
          </a:prstGeom>
          <a:noFill/>
          <a:ln w="9525">
            <a:solidFill>
              <a:schemeClr val="tx1"/>
            </a:solidFill>
            <a:miter lim="800000"/>
            <a:headEnd/>
            <a:tailEnd/>
          </a:ln>
          <a:effectLst/>
        </p:spPr>
        <p:txBody>
          <a:bodyPr>
            <a:spAutoFit/>
          </a:bodyPr>
          <a:lstStyle/>
          <a:p>
            <a:r>
              <a:rPr lang="it-IT" sz="1400">
                <a:latin typeface="Symbol" pitchFamily="18" charset="2"/>
              </a:rPr>
              <a:t>b</a:t>
            </a:r>
            <a:r>
              <a:rPr lang="it-IT" sz="1400"/>
              <a:t>-arrestine</a:t>
            </a:r>
          </a:p>
        </p:txBody>
      </p:sp>
      <p:sp>
        <p:nvSpPr>
          <p:cNvPr id="5149" name="Freeform 29"/>
          <p:cNvSpPr>
            <a:spLocks/>
          </p:cNvSpPr>
          <p:nvPr/>
        </p:nvSpPr>
        <p:spPr bwMode="auto">
          <a:xfrm>
            <a:off x="1258888" y="7732713"/>
            <a:ext cx="504825" cy="79375"/>
          </a:xfrm>
          <a:custGeom>
            <a:avLst/>
            <a:gdLst/>
            <a:ahLst/>
            <a:cxnLst>
              <a:cxn ang="0">
                <a:pos x="0" y="42"/>
              </a:cxn>
              <a:cxn ang="0">
                <a:pos x="18" y="36"/>
              </a:cxn>
              <a:cxn ang="0">
                <a:pos x="24" y="18"/>
              </a:cxn>
              <a:cxn ang="0">
                <a:pos x="60" y="6"/>
              </a:cxn>
              <a:cxn ang="0">
                <a:pos x="78" y="0"/>
              </a:cxn>
              <a:cxn ang="0">
                <a:pos x="126" y="12"/>
              </a:cxn>
              <a:cxn ang="0">
                <a:pos x="156" y="36"/>
              </a:cxn>
              <a:cxn ang="0">
                <a:pos x="162" y="60"/>
              </a:cxn>
              <a:cxn ang="0">
                <a:pos x="198" y="72"/>
              </a:cxn>
              <a:cxn ang="0">
                <a:pos x="282" y="66"/>
              </a:cxn>
              <a:cxn ang="0">
                <a:pos x="324" y="24"/>
              </a:cxn>
              <a:cxn ang="0">
                <a:pos x="408" y="36"/>
              </a:cxn>
              <a:cxn ang="0">
                <a:pos x="426" y="54"/>
              </a:cxn>
              <a:cxn ang="0">
                <a:pos x="462" y="78"/>
              </a:cxn>
              <a:cxn ang="0">
                <a:pos x="534" y="54"/>
              </a:cxn>
              <a:cxn ang="0">
                <a:pos x="570" y="30"/>
              </a:cxn>
              <a:cxn ang="0">
                <a:pos x="588" y="18"/>
              </a:cxn>
              <a:cxn ang="0">
                <a:pos x="642" y="84"/>
              </a:cxn>
              <a:cxn ang="0">
                <a:pos x="804" y="48"/>
              </a:cxn>
              <a:cxn ang="0">
                <a:pos x="846" y="6"/>
              </a:cxn>
              <a:cxn ang="0">
                <a:pos x="936" y="18"/>
              </a:cxn>
              <a:cxn ang="0">
                <a:pos x="972" y="30"/>
              </a:cxn>
              <a:cxn ang="0">
                <a:pos x="990" y="36"/>
              </a:cxn>
              <a:cxn ang="0">
                <a:pos x="996" y="54"/>
              </a:cxn>
              <a:cxn ang="0">
                <a:pos x="1032" y="66"/>
              </a:cxn>
            </a:cxnLst>
            <a:rect l="0" t="0" r="r" b="b"/>
            <a:pathLst>
              <a:path w="1032" h="96">
                <a:moveTo>
                  <a:pt x="0" y="42"/>
                </a:moveTo>
                <a:cubicBezTo>
                  <a:pt x="6" y="40"/>
                  <a:pt x="14" y="40"/>
                  <a:pt x="18" y="36"/>
                </a:cubicBezTo>
                <a:cubicBezTo>
                  <a:pt x="22" y="32"/>
                  <a:pt x="19" y="22"/>
                  <a:pt x="24" y="18"/>
                </a:cubicBezTo>
                <a:cubicBezTo>
                  <a:pt x="34" y="11"/>
                  <a:pt x="48" y="10"/>
                  <a:pt x="60" y="6"/>
                </a:cubicBezTo>
                <a:cubicBezTo>
                  <a:pt x="66" y="4"/>
                  <a:pt x="78" y="0"/>
                  <a:pt x="78" y="0"/>
                </a:cubicBezTo>
                <a:cubicBezTo>
                  <a:pt x="79" y="0"/>
                  <a:pt x="120" y="7"/>
                  <a:pt x="126" y="12"/>
                </a:cubicBezTo>
                <a:cubicBezTo>
                  <a:pt x="165" y="43"/>
                  <a:pt x="111" y="21"/>
                  <a:pt x="156" y="36"/>
                </a:cubicBezTo>
                <a:cubicBezTo>
                  <a:pt x="158" y="44"/>
                  <a:pt x="156" y="55"/>
                  <a:pt x="162" y="60"/>
                </a:cubicBezTo>
                <a:cubicBezTo>
                  <a:pt x="172" y="68"/>
                  <a:pt x="198" y="72"/>
                  <a:pt x="198" y="72"/>
                </a:cubicBezTo>
                <a:cubicBezTo>
                  <a:pt x="226" y="70"/>
                  <a:pt x="255" y="72"/>
                  <a:pt x="282" y="66"/>
                </a:cubicBezTo>
                <a:cubicBezTo>
                  <a:pt x="309" y="60"/>
                  <a:pt x="292" y="35"/>
                  <a:pt x="324" y="24"/>
                </a:cubicBezTo>
                <a:cubicBezTo>
                  <a:pt x="352" y="27"/>
                  <a:pt x="383" y="22"/>
                  <a:pt x="408" y="36"/>
                </a:cubicBezTo>
                <a:cubicBezTo>
                  <a:pt x="415" y="40"/>
                  <a:pt x="419" y="49"/>
                  <a:pt x="426" y="54"/>
                </a:cubicBezTo>
                <a:cubicBezTo>
                  <a:pt x="437" y="63"/>
                  <a:pt x="462" y="78"/>
                  <a:pt x="462" y="78"/>
                </a:cubicBezTo>
                <a:cubicBezTo>
                  <a:pt x="581" y="66"/>
                  <a:pt x="492" y="91"/>
                  <a:pt x="534" y="54"/>
                </a:cubicBezTo>
                <a:cubicBezTo>
                  <a:pt x="545" y="45"/>
                  <a:pt x="558" y="38"/>
                  <a:pt x="570" y="30"/>
                </a:cubicBezTo>
                <a:cubicBezTo>
                  <a:pt x="576" y="26"/>
                  <a:pt x="588" y="18"/>
                  <a:pt x="588" y="18"/>
                </a:cubicBezTo>
                <a:cubicBezTo>
                  <a:pt x="639" y="27"/>
                  <a:pt x="635" y="32"/>
                  <a:pt x="642" y="84"/>
                </a:cubicBezTo>
                <a:cubicBezTo>
                  <a:pt x="796" y="77"/>
                  <a:pt x="733" y="96"/>
                  <a:pt x="804" y="48"/>
                </a:cubicBezTo>
                <a:cubicBezTo>
                  <a:pt x="832" y="7"/>
                  <a:pt x="814" y="17"/>
                  <a:pt x="846" y="6"/>
                </a:cubicBezTo>
                <a:cubicBezTo>
                  <a:pt x="891" y="10"/>
                  <a:pt x="901" y="8"/>
                  <a:pt x="936" y="18"/>
                </a:cubicBezTo>
                <a:cubicBezTo>
                  <a:pt x="948" y="22"/>
                  <a:pt x="960" y="26"/>
                  <a:pt x="972" y="30"/>
                </a:cubicBezTo>
                <a:cubicBezTo>
                  <a:pt x="978" y="32"/>
                  <a:pt x="990" y="36"/>
                  <a:pt x="990" y="36"/>
                </a:cubicBezTo>
                <a:cubicBezTo>
                  <a:pt x="992" y="42"/>
                  <a:pt x="991" y="50"/>
                  <a:pt x="996" y="54"/>
                </a:cubicBezTo>
                <a:cubicBezTo>
                  <a:pt x="1006" y="61"/>
                  <a:pt x="1032" y="66"/>
                  <a:pt x="1032" y="66"/>
                </a:cubicBezTo>
              </a:path>
            </a:pathLst>
          </a:custGeom>
          <a:noFill/>
          <a:ln w="9525">
            <a:solidFill>
              <a:schemeClr val="tx1"/>
            </a:solidFill>
            <a:round/>
            <a:headEnd/>
            <a:tailEnd/>
          </a:ln>
          <a:effectLst/>
        </p:spPr>
        <p:txBody>
          <a:bodyPr/>
          <a:lstStyle/>
          <a:p>
            <a:endParaRPr lang="it-IT"/>
          </a:p>
        </p:txBody>
      </p:sp>
      <p:sp>
        <p:nvSpPr>
          <p:cNvPr id="5150" name="Text Box 30"/>
          <p:cNvSpPr txBox="1">
            <a:spLocks noChangeArrowheads="1"/>
          </p:cNvSpPr>
          <p:nvPr/>
        </p:nvSpPr>
        <p:spPr bwMode="auto">
          <a:xfrm>
            <a:off x="1651000" y="7500938"/>
            <a:ext cx="871538" cy="533400"/>
          </a:xfrm>
          <a:prstGeom prst="rect">
            <a:avLst/>
          </a:prstGeom>
          <a:noFill/>
          <a:ln w="9525">
            <a:noFill/>
            <a:miter lim="800000"/>
            <a:headEnd/>
            <a:tailEnd/>
          </a:ln>
          <a:effectLst/>
        </p:spPr>
        <p:txBody>
          <a:bodyPr wrap="none">
            <a:spAutoFit/>
          </a:bodyPr>
          <a:lstStyle/>
          <a:p>
            <a:pPr algn="ctr">
              <a:lnSpc>
                <a:spcPct val="90000"/>
              </a:lnSpc>
            </a:pPr>
            <a:r>
              <a:rPr lang="it-IT" sz="1600"/>
              <a:t>diversi</a:t>
            </a:r>
          </a:p>
          <a:p>
            <a:pPr algn="ctr">
              <a:lnSpc>
                <a:spcPct val="90000"/>
              </a:lnSpc>
            </a:pPr>
            <a:r>
              <a:rPr lang="it-IT" sz="1600"/>
              <a:t>GPCRs</a:t>
            </a:r>
            <a:endParaRPr lang="it-IT" sz="1600" baseline="-25000"/>
          </a:p>
        </p:txBody>
      </p:sp>
      <p:sp>
        <p:nvSpPr>
          <p:cNvPr id="5151" name="Text Box 31"/>
          <p:cNvSpPr txBox="1">
            <a:spLocks noChangeArrowheads="1"/>
          </p:cNvSpPr>
          <p:nvPr/>
        </p:nvSpPr>
        <p:spPr bwMode="auto">
          <a:xfrm>
            <a:off x="2420938" y="7634288"/>
            <a:ext cx="4462462" cy="730250"/>
          </a:xfrm>
          <a:prstGeom prst="rect">
            <a:avLst/>
          </a:prstGeom>
          <a:noFill/>
          <a:ln w="9525">
            <a:noFill/>
            <a:miter lim="800000"/>
            <a:headEnd/>
            <a:tailEnd/>
          </a:ln>
          <a:effectLst/>
        </p:spPr>
        <p:txBody>
          <a:bodyPr wrap="none">
            <a:spAutoFit/>
          </a:bodyPr>
          <a:lstStyle/>
          <a:p>
            <a:pPr>
              <a:buFont typeface="Symbol" pitchFamily="18" charset="2"/>
              <a:buNone/>
            </a:pPr>
            <a:r>
              <a:rPr lang="it-IT" sz="1400"/>
              <a:t>=&gt; Segnale: </a:t>
            </a:r>
            <a:r>
              <a:rPr lang="it-IT" sz="1400">
                <a:sym typeface="Symbol" pitchFamily="18" charset="2"/>
              </a:rPr>
              <a:t> MAPK pathways</a:t>
            </a:r>
          </a:p>
          <a:p>
            <a:pPr>
              <a:buFont typeface="Symbol" pitchFamily="18" charset="2"/>
              <a:buNone/>
            </a:pPr>
            <a:r>
              <a:rPr lang="it-IT" sz="1400">
                <a:sym typeface="Symbol" pitchFamily="18" charset="2"/>
              </a:rPr>
              <a:t>    Desensitizzazione: internalizzazione mediata da AG</a:t>
            </a:r>
          </a:p>
          <a:p>
            <a:pPr>
              <a:buFont typeface="Symbol" pitchFamily="18" charset="2"/>
              <a:buNone/>
            </a:pPr>
            <a:r>
              <a:rPr lang="it-IT" sz="1400">
                <a:sym typeface="Symbol" pitchFamily="18" charset="2"/>
              </a:rPr>
              <a:t>    Down-regulation: sorting to proteasomes</a:t>
            </a:r>
            <a:endParaRPr lang="it-IT" sz="1400">
              <a:latin typeface="Arial Unicode MS" pitchFamily="34" charset="-128"/>
              <a:ea typeface="Arial Unicode MS" pitchFamily="34" charset="-128"/>
              <a:cs typeface="Arial Unicode MS" pitchFamily="34" charset="-128"/>
              <a:sym typeface="Symbol" pitchFamily="18" charset="2"/>
            </a:endParaRPr>
          </a:p>
        </p:txBody>
      </p:sp>
      <p:sp>
        <p:nvSpPr>
          <p:cNvPr id="5152" name="Text Box 32"/>
          <p:cNvSpPr txBox="1">
            <a:spLocks noChangeArrowheads="1"/>
          </p:cNvSpPr>
          <p:nvPr/>
        </p:nvSpPr>
        <p:spPr bwMode="auto">
          <a:xfrm>
            <a:off x="195263" y="8532813"/>
            <a:ext cx="6834187" cy="517525"/>
          </a:xfrm>
          <a:prstGeom prst="rect">
            <a:avLst/>
          </a:prstGeom>
          <a:noFill/>
          <a:ln w="9525">
            <a:noFill/>
            <a:miter lim="800000"/>
            <a:headEnd/>
            <a:tailEnd/>
          </a:ln>
          <a:effectLst/>
        </p:spPr>
        <p:txBody>
          <a:bodyPr>
            <a:spAutoFit/>
          </a:bodyPr>
          <a:lstStyle/>
          <a:p>
            <a:r>
              <a:rPr lang="it-IT" sz="1400" i="1">
                <a:latin typeface="Times New Roman" pitchFamily="18" charset="0"/>
              </a:rPr>
              <a:t>Esempio di complesso multiproteico: Shank - PSD95 - NMDA-R -mGluR-</a:t>
            </a:r>
            <a:r>
              <a:rPr lang="it-IT" sz="1400" i="1">
                <a:latin typeface="Symbol" pitchFamily="18" charset="2"/>
              </a:rPr>
              <a:t>a-</a:t>
            </a:r>
            <a:r>
              <a:rPr lang="it-IT" sz="1400" i="1">
                <a:latin typeface="Times New Roman" pitchFamily="18" charset="0"/>
              </a:rPr>
              <a:t>fodrina – dinamina-2 - cortactina - GKAP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44463" y="827088"/>
            <a:ext cx="6453187" cy="5222875"/>
          </a:xfrm>
          <a:prstGeom prst="rect">
            <a:avLst/>
          </a:prstGeom>
          <a:noFill/>
          <a:ln w="9525">
            <a:noFill/>
            <a:miter lim="800000"/>
            <a:headEnd/>
            <a:tailEnd/>
          </a:ln>
          <a:effectLst/>
        </p:spPr>
      </p:pic>
      <p:sp>
        <p:nvSpPr>
          <p:cNvPr id="3077" name="Text Box 5"/>
          <p:cNvSpPr txBox="1">
            <a:spLocks noChangeArrowheads="1"/>
          </p:cNvSpPr>
          <p:nvPr/>
        </p:nvSpPr>
        <p:spPr bwMode="auto">
          <a:xfrm>
            <a:off x="195263" y="7235825"/>
            <a:ext cx="6689725" cy="641350"/>
          </a:xfrm>
          <a:prstGeom prst="rect">
            <a:avLst/>
          </a:prstGeom>
          <a:noFill/>
          <a:ln w="9525">
            <a:noFill/>
            <a:miter lim="800000"/>
            <a:headEnd/>
            <a:tailEnd/>
          </a:ln>
          <a:effectLst/>
        </p:spPr>
        <p:txBody>
          <a:bodyPr>
            <a:spAutoFit/>
          </a:bodyPr>
          <a:lstStyle/>
          <a:p>
            <a:r>
              <a:rPr lang="it-IT"/>
              <a:t>The postsynaptic Homer-Shank-mGluR1a,5 “receptosome” (Bockaert et al., 2004).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8750" y="468313"/>
            <a:ext cx="6510338" cy="5995987"/>
          </a:xfrm>
          <a:prstGeom prst="rect">
            <a:avLst/>
          </a:prstGeom>
          <a:noFill/>
          <a:ln w="9525">
            <a:noFill/>
            <a:miter lim="800000"/>
            <a:headEnd/>
            <a:tailEnd/>
          </a:ln>
          <a:effectLst/>
        </p:spPr>
      </p:pic>
      <p:sp>
        <p:nvSpPr>
          <p:cNvPr id="4101" name="Text Box 5"/>
          <p:cNvSpPr txBox="1">
            <a:spLocks noChangeArrowheads="1"/>
          </p:cNvSpPr>
          <p:nvPr/>
        </p:nvSpPr>
        <p:spPr bwMode="auto">
          <a:xfrm>
            <a:off x="317500" y="7472363"/>
            <a:ext cx="6280150" cy="641350"/>
          </a:xfrm>
          <a:prstGeom prst="rect">
            <a:avLst/>
          </a:prstGeom>
          <a:noFill/>
          <a:ln w="9525">
            <a:noFill/>
            <a:miter lim="800000"/>
            <a:headEnd/>
            <a:tailEnd/>
          </a:ln>
          <a:effectLst/>
        </p:spPr>
        <p:txBody>
          <a:bodyPr wrap="none">
            <a:spAutoFit/>
          </a:bodyPr>
          <a:lstStyle/>
          <a:p>
            <a:r>
              <a:rPr lang="it-IT"/>
              <a:t>The presynaptic mGluR7a-calmodulin-PICK1 “receptosome”</a:t>
            </a:r>
          </a:p>
          <a:p>
            <a:r>
              <a:rPr lang="it-IT"/>
              <a:t>(Bockaert et al., 2004).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257175" y="107950"/>
            <a:ext cx="6267450" cy="366713"/>
          </a:xfrm>
          <a:prstGeom prst="rect">
            <a:avLst/>
          </a:prstGeom>
          <a:noFill/>
          <a:ln w="9525">
            <a:noFill/>
            <a:miter lim="800000"/>
            <a:headEnd/>
            <a:tailEnd/>
          </a:ln>
          <a:effectLst/>
        </p:spPr>
        <p:txBody>
          <a:bodyPr wrap="none">
            <a:spAutoFit/>
          </a:bodyPr>
          <a:lstStyle/>
          <a:p>
            <a:r>
              <a:rPr lang="it-IT" b="1"/>
              <a:t>Ruolo del glutammato nei meccanismi di eccitotossicità</a:t>
            </a:r>
          </a:p>
        </p:txBody>
      </p:sp>
      <p:sp>
        <p:nvSpPr>
          <p:cNvPr id="23559" name="Text Box 7"/>
          <p:cNvSpPr txBox="1">
            <a:spLocks noChangeArrowheads="1"/>
          </p:cNvSpPr>
          <p:nvPr/>
        </p:nvSpPr>
        <p:spPr bwMode="auto">
          <a:xfrm>
            <a:off x="-26988" y="631825"/>
            <a:ext cx="6884988" cy="2606675"/>
          </a:xfrm>
          <a:prstGeom prst="rect">
            <a:avLst/>
          </a:prstGeom>
          <a:noFill/>
          <a:ln w="9525">
            <a:noFill/>
            <a:miter lim="800000"/>
            <a:headEnd/>
            <a:tailEnd/>
          </a:ln>
          <a:effectLst/>
        </p:spPr>
        <p:txBody>
          <a:bodyPr>
            <a:spAutoFit/>
          </a:bodyPr>
          <a:lstStyle/>
          <a:p>
            <a:r>
              <a:rPr lang="it-IT" sz="1500"/>
              <a:t>Un’intensa stimolazione eccitatoria dei neuroni può determinare morte cellulare</a:t>
            </a:r>
          </a:p>
          <a:p>
            <a:endParaRPr lang="it-IT" sz="1500"/>
          </a:p>
          <a:p>
            <a:r>
              <a:rPr lang="it-IT" sz="1500"/>
              <a:t>L’eccitotossicità è coinvolta nella patogenesi del danno cerebrale associato a:</a:t>
            </a:r>
          </a:p>
          <a:p>
            <a:r>
              <a:rPr lang="it-IT" sz="1500"/>
              <a:t>Trauma cerebrale</a:t>
            </a:r>
          </a:p>
          <a:p>
            <a:r>
              <a:rPr lang="it-IT" sz="1500"/>
              <a:t>Ischemia cerebrale</a:t>
            </a:r>
          </a:p>
          <a:p>
            <a:r>
              <a:rPr lang="it-IT" sz="1500"/>
              <a:t>Arresto cardiaco</a:t>
            </a:r>
          </a:p>
          <a:p>
            <a:r>
              <a:rPr lang="it-IT" sz="1500"/>
              <a:t>Corea di Huntington</a:t>
            </a:r>
          </a:p>
          <a:p>
            <a:r>
              <a:rPr lang="it-IT" sz="1500"/>
              <a:t>Alcune forme di demenza</a:t>
            </a:r>
          </a:p>
          <a:p>
            <a:r>
              <a:rPr lang="it-IT" sz="1500"/>
              <a:t>Epilessia</a:t>
            </a:r>
          </a:p>
          <a:p>
            <a:r>
              <a:rPr lang="it-IT" sz="1500"/>
              <a:t>AIDS dementia complex</a:t>
            </a:r>
          </a:p>
          <a:p>
            <a:r>
              <a:rPr lang="it-IT" sz="1500"/>
              <a:t>Parkinson (?)</a:t>
            </a:r>
          </a:p>
        </p:txBody>
      </p:sp>
      <p:sp>
        <p:nvSpPr>
          <p:cNvPr id="23560" name="Text Box 8"/>
          <p:cNvSpPr txBox="1">
            <a:spLocks noChangeArrowheads="1"/>
          </p:cNvSpPr>
          <p:nvPr/>
        </p:nvSpPr>
        <p:spPr bwMode="auto">
          <a:xfrm>
            <a:off x="44450" y="4164013"/>
            <a:ext cx="2746375" cy="336550"/>
          </a:xfrm>
          <a:prstGeom prst="rect">
            <a:avLst/>
          </a:prstGeom>
          <a:noFill/>
          <a:ln w="9525">
            <a:noFill/>
            <a:miter lim="800000"/>
            <a:headEnd/>
            <a:tailEnd/>
          </a:ln>
          <a:effectLst/>
        </p:spPr>
        <p:txBody>
          <a:bodyPr wrap="none">
            <a:spAutoFit/>
          </a:bodyPr>
          <a:lstStyle/>
          <a:p>
            <a:r>
              <a:rPr lang="it-IT" sz="1600">
                <a:sym typeface="Symbol" pitchFamily="18" charset="2"/>
              </a:rPr>
              <a:t> NMDA-R =&gt; </a:t>
            </a:r>
            <a:r>
              <a:rPr lang="it-IT" sz="1600">
                <a:cs typeface="Arial" charset="0"/>
                <a:sym typeface="Symbol" pitchFamily="18" charset="2"/>
              </a:rPr>
              <a:t>↑↑ Ca</a:t>
            </a:r>
            <a:r>
              <a:rPr lang="it-IT" sz="1600" baseline="30000">
                <a:cs typeface="Arial" charset="0"/>
                <a:sym typeface="Symbol" pitchFamily="18" charset="2"/>
              </a:rPr>
              <a:t>2+</a:t>
            </a:r>
            <a:r>
              <a:rPr lang="it-IT" sz="1600">
                <a:cs typeface="Arial" charset="0"/>
                <a:sym typeface="Symbol" pitchFamily="18" charset="2"/>
              </a:rPr>
              <a:t> =&gt; </a:t>
            </a:r>
          </a:p>
        </p:txBody>
      </p:sp>
      <p:sp>
        <p:nvSpPr>
          <p:cNvPr id="23561" name="AutoShape 9"/>
          <p:cNvSpPr>
            <a:spLocks/>
          </p:cNvSpPr>
          <p:nvPr/>
        </p:nvSpPr>
        <p:spPr bwMode="auto">
          <a:xfrm>
            <a:off x="2852738" y="3635375"/>
            <a:ext cx="144462" cy="1441450"/>
          </a:xfrm>
          <a:prstGeom prst="leftBrace">
            <a:avLst>
              <a:gd name="adj1" fmla="val 83150"/>
              <a:gd name="adj2" fmla="val 50000"/>
            </a:avLst>
          </a:prstGeom>
          <a:noFill/>
          <a:ln w="9525">
            <a:solidFill>
              <a:schemeClr val="tx1"/>
            </a:solidFill>
            <a:round/>
            <a:headEnd/>
            <a:tailEnd/>
          </a:ln>
          <a:effectLst/>
        </p:spPr>
        <p:txBody>
          <a:bodyPr wrap="none" anchor="ctr"/>
          <a:lstStyle/>
          <a:p>
            <a:endParaRPr lang="it-IT"/>
          </a:p>
        </p:txBody>
      </p:sp>
      <p:sp>
        <p:nvSpPr>
          <p:cNvPr id="23562" name="Text Box 10"/>
          <p:cNvSpPr txBox="1">
            <a:spLocks noChangeArrowheads="1"/>
          </p:cNvSpPr>
          <p:nvPr/>
        </p:nvSpPr>
        <p:spPr bwMode="auto">
          <a:xfrm>
            <a:off x="2924175" y="3756025"/>
            <a:ext cx="3930650" cy="1463675"/>
          </a:xfrm>
          <a:prstGeom prst="rect">
            <a:avLst/>
          </a:prstGeom>
          <a:noFill/>
          <a:ln w="9525">
            <a:noFill/>
            <a:miter lim="800000"/>
            <a:headEnd/>
            <a:tailEnd/>
          </a:ln>
          <a:effectLst/>
        </p:spPr>
        <p:txBody>
          <a:bodyPr wrap="none">
            <a:spAutoFit/>
          </a:bodyPr>
          <a:lstStyle/>
          <a:p>
            <a:r>
              <a:rPr lang="it-IT" sz="1500"/>
              <a:t>Peptidasi (caspasi)</a:t>
            </a:r>
          </a:p>
          <a:p>
            <a:r>
              <a:rPr lang="it-IT" sz="1500"/>
              <a:t>Lipasi</a:t>
            </a:r>
          </a:p>
          <a:p>
            <a:r>
              <a:rPr lang="it-IT" sz="1500"/>
              <a:t>Endonucleasi                =&gt; =&gt; </a:t>
            </a:r>
            <a:r>
              <a:rPr lang="it-IT" sz="1500">
                <a:cs typeface="Arial" charset="0"/>
              </a:rPr>
              <a:t>↑ radicali liberi</a:t>
            </a:r>
          </a:p>
          <a:p>
            <a:r>
              <a:rPr lang="it-IT" sz="1500"/>
              <a:t>NOS</a:t>
            </a:r>
          </a:p>
          <a:p>
            <a:r>
              <a:rPr lang="it-IT" sz="1500"/>
              <a:t>Xantina-ossidasi</a:t>
            </a:r>
          </a:p>
          <a:p>
            <a:endParaRPr lang="it-IT" sz="1500"/>
          </a:p>
        </p:txBody>
      </p:sp>
      <p:sp>
        <p:nvSpPr>
          <p:cNvPr id="23563" name="Text Box 11"/>
          <p:cNvSpPr txBox="1">
            <a:spLocks noChangeArrowheads="1"/>
          </p:cNvSpPr>
          <p:nvPr/>
        </p:nvSpPr>
        <p:spPr bwMode="auto">
          <a:xfrm>
            <a:off x="-26988" y="5916613"/>
            <a:ext cx="5176838" cy="1463675"/>
          </a:xfrm>
          <a:prstGeom prst="rect">
            <a:avLst/>
          </a:prstGeom>
          <a:noFill/>
          <a:ln w="9525">
            <a:noFill/>
            <a:miter lim="800000"/>
            <a:headEnd/>
            <a:tailEnd/>
          </a:ln>
          <a:effectLst/>
        </p:spPr>
        <p:txBody>
          <a:bodyPr wrap="none">
            <a:spAutoFit/>
          </a:bodyPr>
          <a:lstStyle/>
          <a:p>
            <a:r>
              <a:rPr lang="it-IT" sz="1500"/>
              <a:t>Cause:</a:t>
            </a:r>
          </a:p>
          <a:p>
            <a:r>
              <a:rPr lang="it-IT" sz="1500">
                <a:cs typeface="Arial" charset="0"/>
              </a:rPr>
              <a:t>↑ liberazione di Glu</a:t>
            </a:r>
          </a:p>
          <a:p>
            <a:r>
              <a:rPr lang="it-IT" sz="1500">
                <a:cs typeface="Arial" charset="0"/>
              </a:rPr>
              <a:t>↓ ricaptazione del Glu (da deficit energetici)</a:t>
            </a:r>
          </a:p>
          <a:p>
            <a:r>
              <a:rPr lang="it-IT" sz="1500">
                <a:cs typeface="Arial" charset="0"/>
              </a:rPr>
              <a:t>Metaboliti del triptofano (es: acido chinolinico)</a:t>
            </a:r>
          </a:p>
          <a:p>
            <a:r>
              <a:rPr lang="it-IT" sz="1500">
                <a:cs typeface="Arial" charset="0"/>
              </a:rPr>
              <a:t>Metaboliti della DOPA (es: DOPA-chinone o idrossi-DOPA)</a:t>
            </a:r>
          </a:p>
          <a:p>
            <a:r>
              <a:rPr lang="it-IT" sz="1500">
                <a:cs typeface="Arial" charset="0"/>
              </a:rPr>
              <a:t>Acido domoico (presente nelle cozze) =&gt; </a:t>
            </a:r>
            <a:r>
              <a:rPr lang="it-IT" sz="1500">
                <a:cs typeface="Arial" charset="0"/>
                <a:sym typeface="Symbol" pitchFamily="18" charset="2"/>
              </a:rPr>
              <a:t> KA-R</a:t>
            </a:r>
          </a:p>
        </p:txBody>
      </p:sp>
      <p:sp>
        <p:nvSpPr>
          <p:cNvPr id="23564" name="AutoShape 12"/>
          <p:cNvSpPr>
            <a:spLocks/>
          </p:cNvSpPr>
          <p:nvPr/>
        </p:nvSpPr>
        <p:spPr bwMode="auto">
          <a:xfrm>
            <a:off x="3789363" y="6156325"/>
            <a:ext cx="71437" cy="503238"/>
          </a:xfrm>
          <a:prstGeom prst="rightBrace">
            <a:avLst>
              <a:gd name="adj1" fmla="val 58704"/>
              <a:gd name="adj2" fmla="val 50000"/>
            </a:avLst>
          </a:prstGeom>
          <a:noFill/>
          <a:ln w="9525">
            <a:solidFill>
              <a:schemeClr val="tx1"/>
            </a:solidFill>
            <a:round/>
            <a:headEnd/>
            <a:tailEnd/>
          </a:ln>
          <a:effectLst/>
        </p:spPr>
        <p:txBody>
          <a:bodyPr wrap="none" anchor="ctr"/>
          <a:lstStyle/>
          <a:p>
            <a:endParaRPr lang="it-IT"/>
          </a:p>
        </p:txBody>
      </p:sp>
      <p:sp>
        <p:nvSpPr>
          <p:cNvPr id="23565" name="AutoShape 13"/>
          <p:cNvSpPr>
            <a:spLocks/>
          </p:cNvSpPr>
          <p:nvPr/>
        </p:nvSpPr>
        <p:spPr bwMode="auto">
          <a:xfrm>
            <a:off x="5157788" y="6659563"/>
            <a:ext cx="71437" cy="503237"/>
          </a:xfrm>
          <a:prstGeom prst="rightBrace">
            <a:avLst>
              <a:gd name="adj1" fmla="val 58704"/>
              <a:gd name="adj2" fmla="val 50000"/>
            </a:avLst>
          </a:prstGeom>
          <a:noFill/>
          <a:ln w="9525">
            <a:solidFill>
              <a:schemeClr val="tx1"/>
            </a:solidFill>
            <a:round/>
            <a:headEnd/>
            <a:tailEnd/>
          </a:ln>
          <a:effectLst/>
        </p:spPr>
        <p:txBody>
          <a:bodyPr wrap="none" anchor="ctr"/>
          <a:lstStyle/>
          <a:p>
            <a:endParaRPr lang="it-IT"/>
          </a:p>
        </p:txBody>
      </p:sp>
      <p:sp>
        <p:nvSpPr>
          <p:cNvPr id="23566" name="Text Box 14"/>
          <p:cNvSpPr txBox="1">
            <a:spLocks noChangeArrowheads="1"/>
          </p:cNvSpPr>
          <p:nvPr/>
        </p:nvSpPr>
        <p:spPr bwMode="auto">
          <a:xfrm>
            <a:off x="3829050" y="6242050"/>
            <a:ext cx="1146175" cy="320675"/>
          </a:xfrm>
          <a:prstGeom prst="rect">
            <a:avLst/>
          </a:prstGeom>
          <a:noFill/>
          <a:ln w="9525">
            <a:noFill/>
            <a:miter lim="800000"/>
            <a:headEnd/>
            <a:tailEnd/>
          </a:ln>
          <a:effectLst/>
        </p:spPr>
        <p:txBody>
          <a:bodyPr wrap="none">
            <a:spAutoFit/>
          </a:bodyPr>
          <a:lstStyle/>
          <a:p>
            <a:r>
              <a:rPr lang="it-IT" sz="1500">
                <a:sym typeface="Symbol" pitchFamily="18" charset="2"/>
              </a:rPr>
              <a:t> NMDA-R</a:t>
            </a:r>
          </a:p>
        </p:txBody>
      </p:sp>
      <p:sp>
        <p:nvSpPr>
          <p:cNvPr id="23567" name="Text Box 15"/>
          <p:cNvSpPr txBox="1">
            <a:spLocks noChangeArrowheads="1"/>
          </p:cNvSpPr>
          <p:nvPr/>
        </p:nvSpPr>
        <p:spPr bwMode="auto">
          <a:xfrm>
            <a:off x="5195888" y="6734175"/>
            <a:ext cx="1414462" cy="320675"/>
          </a:xfrm>
          <a:prstGeom prst="rect">
            <a:avLst/>
          </a:prstGeom>
          <a:noFill/>
          <a:ln w="9525">
            <a:noFill/>
            <a:miter lim="800000"/>
            <a:headEnd/>
            <a:tailEnd/>
          </a:ln>
          <a:effectLst/>
        </p:spPr>
        <p:txBody>
          <a:bodyPr wrap="none">
            <a:spAutoFit/>
          </a:bodyPr>
          <a:lstStyle/>
          <a:p>
            <a:r>
              <a:rPr lang="it-IT" sz="1500"/>
              <a:t>Agonisti Glu-R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Senza titolo-1"/>
          <p:cNvPicPr>
            <a:picLocks noChangeAspect="1" noChangeArrowheads="1"/>
          </p:cNvPicPr>
          <p:nvPr/>
        </p:nvPicPr>
        <p:blipFill>
          <a:blip r:embed="rId2" cstate="print"/>
          <a:srcRect/>
          <a:stretch>
            <a:fillRect/>
          </a:stretch>
        </p:blipFill>
        <p:spPr bwMode="auto">
          <a:xfrm>
            <a:off x="614363" y="422275"/>
            <a:ext cx="5627687" cy="82978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srcRect/>
          <a:stretch>
            <a:fillRect/>
          </a:stretch>
        </p:blipFill>
        <p:spPr bwMode="auto">
          <a:xfrm>
            <a:off x="1484313" y="1403350"/>
            <a:ext cx="3867150" cy="4267200"/>
          </a:xfrm>
          <a:prstGeom prst="rect">
            <a:avLst/>
          </a:prstGeom>
          <a:noFill/>
        </p:spPr>
      </p:pic>
      <p:sp>
        <p:nvSpPr>
          <p:cNvPr id="22534" name="Text Box 6"/>
          <p:cNvSpPr txBox="1">
            <a:spLocks noChangeArrowheads="1"/>
          </p:cNvSpPr>
          <p:nvPr/>
        </p:nvSpPr>
        <p:spPr bwMode="auto">
          <a:xfrm>
            <a:off x="260350" y="6372225"/>
            <a:ext cx="6597650" cy="2282825"/>
          </a:xfrm>
          <a:prstGeom prst="rect">
            <a:avLst/>
          </a:prstGeom>
          <a:noFill/>
          <a:ln w="9525">
            <a:noFill/>
            <a:miter lim="800000"/>
            <a:headEnd/>
            <a:tailEnd/>
          </a:ln>
          <a:effectLst/>
        </p:spPr>
        <p:txBody>
          <a:bodyPr>
            <a:spAutoFit/>
          </a:bodyPr>
          <a:lstStyle/>
          <a:p>
            <a:pPr>
              <a:spcBef>
                <a:spcPct val="50000"/>
              </a:spcBef>
            </a:pPr>
            <a:r>
              <a:rPr lang="it-IT" sz="1200"/>
              <a:t>Activation of the NMDA receptor (NMDAR) by glutamate (Glu) and glycine (Gly) induces Ca2+ influx and consequent NO production via activation of nNOS. nNOS is part of a protein complex attached to the NR1 subunit of the NMDA receptor via binding of its PDZ domain to postsynaptic density protein (PSD-95). Many subsequent effects of NO are mediated by chemical, enzymatic, and redox reactions within neurons. NO activates soluble guanylate cyclase to produce cGMP, and cGMP can activate cGMP-dependent protein kinase. Excessive NMDA receptor activity, leading to the overproduction of NO can be neurotoxic. For example, S-nitrosylation of proteins such as parkin, PDI, GAPDH, and MMP-9 can contribute to neuronal cell damage and death. Neurotoxic effects of NO are also mediated by peroxynitrite (ONOO-), a reaction product of NO and superoxide anion (O2 -). In contrast, S-nitrosylation can mediate neuroprotective effects, for example, by inhibiting caspase activity and by preventing overactivation of NMDA receptors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179388"/>
            <a:ext cx="6858000" cy="4262437"/>
          </a:xfrm>
          <a:prstGeom prst="rect">
            <a:avLst/>
          </a:prstGeom>
          <a:noFill/>
          <a:ln w="9525">
            <a:noFill/>
            <a:miter lim="800000"/>
            <a:headEnd/>
            <a:tailEnd/>
          </a:ln>
          <a:effectLst/>
        </p:spPr>
        <p:txBody>
          <a:bodyPr>
            <a:spAutoFit/>
          </a:bodyPr>
          <a:lstStyle/>
          <a:p>
            <a:pPr algn="ctr">
              <a:spcBef>
                <a:spcPct val="50000"/>
              </a:spcBef>
            </a:pPr>
            <a:r>
              <a:rPr lang="it-IT" sz="2000" b="1"/>
              <a:t>Accumulo vescicolare del glutammato</a:t>
            </a:r>
          </a:p>
          <a:p>
            <a:pPr>
              <a:spcBef>
                <a:spcPct val="50000"/>
              </a:spcBef>
            </a:pPr>
            <a:endParaRPr lang="it-IT" sz="800"/>
          </a:p>
          <a:p>
            <a:pPr>
              <a:spcBef>
                <a:spcPct val="50000"/>
              </a:spcBef>
            </a:pPr>
            <a:r>
              <a:rPr lang="it-IT" sz="1500"/>
              <a:t>Il glutammato viene immagazzinato nelle vescicole sinaptiche dove raggiunge conc fino a 100 mM</a:t>
            </a:r>
          </a:p>
          <a:p>
            <a:pPr>
              <a:spcBef>
                <a:spcPct val="50000"/>
              </a:spcBef>
            </a:pPr>
            <a:r>
              <a:rPr lang="it-IT" sz="1500"/>
              <a:t>Quando [Glu]</a:t>
            </a:r>
            <a:r>
              <a:rPr lang="it-IT" sz="1500" baseline="-25000"/>
              <a:t>citoplasma</a:t>
            </a:r>
            <a:r>
              <a:rPr lang="it-IT" sz="1500"/>
              <a:t> </a:t>
            </a:r>
            <a:r>
              <a:rPr lang="it-IT" sz="1500">
                <a:cs typeface="Arial" charset="0"/>
              </a:rPr>
              <a:t>≥ 1-10 mM =&gt; VGLUT trasloca il Glu all’interno delle 				      vescicole</a:t>
            </a:r>
          </a:p>
          <a:p>
            <a:pPr>
              <a:spcBef>
                <a:spcPct val="50000"/>
              </a:spcBef>
            </a:pPr>
            <a:endParaRPr lang="it-IT" sz="1500" b="1">
              <a:cs typeface="Arial" charset="0"/>
            </a:endParaRPr>
          </a:p>
          <a:p>
            <a:pPr>
              <a:spcBef>
                <a:spcPct val="50000"/>
              </a:spcBef>
            </a:pPr>
            <a:r>
              <a:rPr lang="it-IT" sz="1500" b="1">
                <a:cs typeface="Arial" charset="0"/>
              </a:rPr>
              <a:t>VGLUT </a:t>
            </a:r>
            <a:r>
              <a:rPr lang="it-IT" sz="1500">
                <a:cs typeface="Arial" charset="0"/>
              </a:rPr>
              <a:t>(</a:t>
            </a:r>
            <a:r>
              <a:rPr lang="it-IT" sz="1600" i="1">
                <a:latin typeface="Times New Roman" pitchFamily="18" charset="0"/>
                <a:cs typeface="Arial" charset="0"/>
              </a:rPr>
              <a:t>trasportatore vescicolare del Glu</a:t>
            </a:r>
            <a:r>
              <a:rPr lang="it-IT" sz="1500">
                <a:cs typeface="Arial" charset="0"/>
              </a:rPr>
              <a:t>): </a:t>
            </a:r>
          </a:p>
          <a:p>
            <a:pPr>
              <a:spcBef>
                <a:spcPct val="50000"/>
              </a:spcBef>
            </a:pPr>
            <a:r>
              <a:rPr lang="it-IT" sz="1500">
                <a:cs typeface="Arial" charset="0"/>
              </a:rPr>
              <a:t>Utilizza l’energia derivante dal gradiente protonico generato da una ATPasi</a:t>
            </a:r>
          </a:p>
          <a:p>
            <a:pPr>
              <a:spcBef>
                <a:spcPct val="50000"/>
              </a:spcBef>
            </a:pPr>
            <a:r>
              <a:rPr lang="it-IT" sz="1500">
                <a:cs typeface="Arial" charset="0"/>
              </a:rPr>
              <a:t>E’ un trasportatore molto selettivo (non trasporta l’Asp!)</a:t>
            </a:r>
          </a:p>
          <a:p>
            <a:pPr>
              <a:spcBef>
                <a:spcPct val="50000"/>
              </a:spcBef>
            </a:pPr>
            <a:endParaRPr lang="it-IT" sz="1500">
              <a:cs typeface="Arial" charset="0"/>
            </a:endParaRPr>
          </a:p>
          <a:p>
            <a:pPr>
              <a:spcBef>
                <a:spcPct val="50000"/>
              </a:spcBef>
            </a:pPr>
            <a:r>
              <a:rPr lang="it-IT" sz="1500">
                <a:cs typeface="Arial" charset="0"/>
              </a:rPr>
              <a:t>Il glutammato è trattenuto all’interno delle vescicole in virtù della differenza di potenziale e della differenza di pH esistenti fra i due lati della membrana vescicolare. </a:t>
            </a:r>
            <a:endParaRPr lang="it-IT" sz="1500" b="1">
              <a:cs typeface="Arial" charset="0"/>
            </a:endParaRPr>
          </a:p>
        </p:txBody>
      </p:sp>
      <p:sp>
        <p:nvSpPr>
          <p:cNvPr id="4101" name="Text Box 5"/>
          <p:cNvSpPr txBox="1">
            <a:spLocks noChangeArrowheads="1"/>
          </p:cNvSpPr>
          <p:nvPr/>
        </p:nvSpPr>
        <p:spPr bwMode="auto">
          <a:xfrm>
            <a:off x="333375" y="5076825"/>
            <a:ext cx="1176338" cy="639763"/>
          </a:xfrm>
          <a:prstGeom prst="rect">
            <a:avLst/>
          </a:prstGeom>
          <a:noFill/>
          <a:ln w="9525">
            <a:noFill/>
            <a:miter lim="800000"/>
            <a:headEnd/>
            <a:tailEnd/>
          </a:ln>
          <a:effectLst/>
        </p:spPr>
        <p:txBody>
          <a:bodyPr wrap="none">
            <a:spAutoFit/>
          </a:bodyPr>
          <a:lstStyle/>
          <a:p>
            <a:pPr algn="ctr"/>
            <a:r>
              <a:rPr lang="it-IT" sz="1200"/>
              <a:t>IPOSSIA</a:t>
            </a:r>
          </a:p>
          <a:p>
            <a:pPr algn="ctr"/>
            <a:r>
              <a:rPr lang="it-IT" sz="1200"/>
              <a:t>O</a:t>
            </a:r>
          </a:p>
          <a:p>
            <a:pPr algn="ctr"/>
            <a:r>
              <a:rPr lang="it-IT" sz="1200"/>
              <a:t>IPOGLICEMIA</a:t>
            </a:r>
          </a:p>
        </p:txBody>
      </p:sp>
      <p:sp>
        <p:nvSpPr>
          <p:cNvPr id="4102" name="AutoShape 6"/>
          <p:cNvSpPr>
            <a:spLocks/>
          </p:cNvSpPr>
          <p:nvPr/>
        </p:nvSpPr>
        <p:spPr bwMode="auto">
          <a:xfrm>
            <a:off x="1484313" y="5076825"/>
            <a:ext cx="73025" cy="647700"/>
          </a:xfrm>
          <a:prstGeom prst="rightBrace">
            <a:avLst>
              <a:gd name="adj1" fmla="val 73913"/>
              <a:gd name="adj2" fmla="val 50000"/>
            </a:avLst>
          </a:prstGeom>
          <a:noFill/>
          <a:ln w="9525">
            <a:solidFill>
              <a:schemeClr val="tx1"/>
            </a:solidFill>
            <a:round/>
            <a:headEnd/>
            <a:tailEnd/>
          </a:ln>
          <a:effectLst/>
        </p:spPr>
        <p:txBody>
          <a:bodyPr wrap="none" anchor="ctr"/>
          <a:lstStyle/>
          <a:p>
            <a:endParaRPr lang="it-IT"/>
          </a:p>
        </p:txBody>
      </p:sp>
      <p:sp>
        <p:nvSpPr>
          <p:cNvPr id="4103" name="Text Box 7"/>
          <p:cNvSpPr txBox="1">
            <a:spLocks noChangeArrowheads="1"/>
          </p:cNvSpPr>
          <p:nvPr/>
        </p:nvSpPr>
        <p:spPr bwMode="auto">
          <a:xfrm>
            <a:off x="1536700" y="5248275"/>
            <a:ext cx="2290763" cy="517525"/>
          </a:xfrm>
          <a:prstGeom prst="rect">
            <a:avLst/>
          </a:prstGeom>
          <a:noFill/>
          <a:ln w="9525">
            <a:noFill/>
            <a:miter lim="800000"/>
            <a:headEnd/>
            <a:tailEnd/>
          </a:ln>
          <a:effectLst/>
        </p:spPr>
        <p:txBody>
          <a:bodyPr wrap="none">
            <a:spAutoFit/>
          </a:bodyPr>
          <a:lstStyle/>
          <a:p>
            <a:pPr>
              <a:buFont typeface="Symbol" pitchFamily="18" charset="2"/>
              <a:buChar char="Þ"/>
            </a:pPr>
            <a:r>
              <a:rPr lang="it-IT" sz="1400">
                <a:cs typeface="Arial" charset="0"/>
              </a:rPr>
              <a:t> ↓ capacità di mantenere</a:t>
            </a:r>
          </a:p>
          <a:p>
            <a:pPr>
              <a:buFont typeface="Symbol" pitchFamily="18" charset="2"/>
              <a:buNone/>
            </a:pPr>
            <a:r>
              <a:rPr lang="it-IT" sz="1400">
                <a:cs typeface="Arial" charset="0"/>
              </a:rPr>
              <a:t>           i gradienti ionici</a:t>
            </a:r>
          </a:p>
        </p:txBody>
      </p:sp>
      <p:sp>
        <p:nvSpPr>
          <p:cNvPr id="4104" name="Text Box 8"/>
          <p:cNvSpPr txBox="1">
            <a:spLocks noChangeArrowheads="1"/>
          </p:cNvSpPr>
          <p:nvPr/>
        </p:nvSpPr>
        <p:spPr bwMode="auto">
          <a:xfrm>
            <a:off x="3770313" y="5248275"/>
            <a:ext cx="3071812" cy="304800"/>
          </a:xfrm>
          <a:prstGeom prst="rect">
            <a:avLst/>
          </a:prstGeom>
          <a:noFill/>
          <a:ln w="9525">
            <a:noFill/>
            <a:miter lim="800000"/>
            <a:headEnd/>
            <a:tailEnd/>
          </a:ln>
          <a:effectLst/>
        </p:spPr>
        <p:txBody>
          <a:bodyPr wrap="none">
            <a:spAutoFit/>
          </a:bodyPr>
          <a:lstStyle/>
          <a:p>
            <a:r>
              <a:rPr lang="it-IT" sz="1400"/>
              <a:t>=&gt; Liberazione di Glu dalle vescicole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916113" y="166688"/>
            <a:ext cx="3025775" cy="647700"/>
          </a:xfrm>
          <a:prstGeom prst="rect">
            <a:avLst/>
          </a:prstGeom>
          <a:noFill/>
          <a:ln w="9525">
            <a:solidFill>
              <a:schemeClr val="tx1"/>
            </a:solidFill>
            <a:miter lim="800000"/>
            <a:headEnd/>
            <a:tailEnd/>
          </a:ln>
          <a:effectLst/>
        </p:spPr>
        <p:txBody>
          <a:bodyPr wrap="none" anchor="ctr"/>
          <a:lstStyle/>
          <a:p>
            <a:pPr algn="ctr"/>
            <a:r>
              <a:rPr lang="it-IT" b="1">
                <a:effectLst>
                  <a:outerShdw blurRad="38100" dist="38100" dir="2700000" algn="tl">
                    <a:srgbClr val="C0C0C0"/>
                  </a:outerShdw>
                </a:effectLst>
              </a:rPr>
              <a:t>RECETTORI DEL GLU</a:t>
            </a:r>
          </a:p>
        </p:txBody>
      </p:sp>
      <p:sp>
        <p:nvSpPr>
          <p:cNvPr id="8198" name="Line 6"/>
          <p:cNvSpPr>
            <a:spLocks noChangeShapeType="1"/>
          </p:cNvSpPr>
          <p:nvPr/>
        </p:nvSpPr>
        <p:spPr bwMode="auto">
          <a:xfrm flipH="1">
            <a:off x="1844675" y="958850"/>
            <a:ext cx="1223963" cy="719138"/>
          </a:xfrm>
          <a:prstGeom prst="line">
            <a:avLst/>
          </a:prstGeom>
          <a:noFill/>
          <a:ln w="9525">
            <a:solidFill>
              <a:schemeClr val="tx1"/>
            </a:solidFill>
            <a:round/>
            <a:headEnd/>
            <a:tailEnd type="triangle" w="med" len="med"/>
          </a:ln>
          <a:effectLst/>
        </p:spPr>
        <p:txBody>
          <a:bodyPr/>
          <a:lstStyle/>
          <a:p>
            <a:endParaRPr lang="it-IT"/>
          </a:p>
        </p:txBody>
      </p:sp>
      <p:sp>
        <p:nvSpPr>
          <p:cNvPr id="8199" name="Line 7"/>
          <p:cNvSpPr>
            <a:spLocks noChangeShapeType="1"/>
          </p:cNvSpPr>
          <p:nvPr/>
        </p:nvSpPr>
        <p:spPr bwMode="auto">
          <a:xfrm>
            <a:off x="3775075" y="958850"/>
            <a:ext cx="1223963" cy="719138"/>
          </a:xfrm>
          <a:prstGeom prst="line">
            <a:avLst/>
          </a:prstGeom>
          <a:noFill/>
          <a:ln w="9525">
            <a:solidFill>
              <a:schemeClr val="tx1"/>
            </a:solidFill>
            <a:round/>
            <a:headEnd/>
            <a:tailEnd type="triangle" w="med" len="med"/>
          </a:ln>
          <a:effectLst/>
        </p:spPr>
        <p:txBody>
          <a:bodyPr/>
          <a:lstStyle/>
          <a:p>
            <a:endParaRPr lang="it-IT"/>
          </a:p>
        </p:txBody>
      </p:sp>
      <p:sp>
        <p:nvSpPr>
          <p:cNvPr id="8200" name="Text Box 8"/>
          <p:cNvSpPr txBox="1">
            <a:spLocks noChangeArrowheads="1"/>
          </p:cNvSpPr>
          <p:nvPr/>
        </p:nvSpPr>
        <p:spPr bwMode="auto">
          <a:xfrm>
            <a:off x="841375" y="1792288"/>
            <a:ext cx="1982788" cy="517525"/>
          </a:xfrm>
          <a:prstGeom prst="rect">
            <a:avLst/>
          </a:prstGeom>
          <a:noFill/>
          <a:ln w="9525">
            <a:noFill/>
            <a:miter lim="800000"/>
            <a:headEnd/>
            <a:tailEnd/>
          </a:ln>
          <a:effectLst/>
        </p:spPr>
        <p:txBody>
          <a:bodyPr wrap="none">
            <a:spAutoFit/>
          </a:bodyPr>
          <a:lstStyle/>
          <a:p>
            <a:pPr algn="ctr"/>
            <a:r>
              <a:rPr lang="it-IT" sz="1400"/>
              <a:t>RECETTORI-CANALE</a:t>
            </a:r>
          </a:p>
          <a:p>
            <a:pPr algn="ctr"/>
            <a:r>
              <a:rPr lang="it-IT" sz="1400"/>
              <a:t>(ionotropi)</a:t>
            </a:r>
          </a:p>
        </p:txBody>
      </p:sp>
      <p:sp>
        <p:nvSpPr>
          <p:cNvPr id="8201" name="Text Box 9"/>
          <p:cNvSpPr txBox="1">
            <a:spLocks noChangeArrowheads="1"/>
          </p:cNvSpPr>
          <p:nvPr/>
        </p:nvSpPr>
        <p:spPr bwMode="auto">
          <a:xfrm>
            <a:off x="3995738" y="1793875"/>
            <a:ext cx="2457450" cy="730250"/>
          </a:xfrm>
          <a:prstGeom prst="rect">
            <a:avLst/>
          </a:prstGeom>
          <a:noFill/>
          <a:ln w="9525">
            <a:noFill/>
            <a:miter lim="800000"/>
            <a:headEnd/>
            <a:tailEnd/>
          </a:ln>
          <a:effectLst/>
        </p:spPr>
        <p:txBody>
          <a:bodyPr>
            <a:spAutoFit/>
          </a:bodyPr>
          <a:lstStyle/>
          <a:p>
            <a:pPr algn="ctr"/>
            <a:r>
              <a:rPr lang="it-IT" sz="1400"/>
              <a:t>RECETTORI ACCOPPIATI A PROTEINE G</a:t>
            </a:r>
          </a:p>
          <a:p>
            <a:pPr algn="ctr"/>
            <a:r>
              <a:rPr lang="it-IT" sz="1400"/>
              <a:t>(metabotropi)</a:t>
            </a:r>
          </a:p>
        </p:txBody>
      </p:sp>
      <p:sp>
        <p:nvSpPr>
          <p:cNvPr id="8202" name="AutoShape 10"/>
          <p:cNvSpPr>
            <a:spLocks noChangeArrowheads="1"/>
          </p:cNvSpPr>
          <p:nvPr/>
        </p:nvSpPr>
        <p:spPr bwMode="auto">
          <a:xfrm>
            <a:off x="5084763" y="2614613"/>
            <a:ext cx="215900" cy="503237"/>
          </a:xfrm>
          <a:prstGeom prst="downArrow">
            <a:avLst>
              <a:gd name="adj1" fmla="val 50000"/>
              <a:gd name="adj2" fmla="val 58272"/>
            </a:avLst>
          </a:prstGeom>
          <a:solidFill>
            <a:schemeClr val="accent1"/>
          </a:solidFill>
          <a:ln w="9525">
            <a:solidFill>
              <a:schemeClr val="tx1"/>
            </a:solidFill>
            <a:miter lim="800000"/>
            <a:headEnd/>
            <a:tailEnd/>
          </a:ln>
          <a:effectLst/>
        </p:spPr>
        <p:txBody>
          <a:bodyPr wrap="none" anchor="ctr"/>
          <a:lstStyle/>
          <a:p>
            <a:endParaRPr lang="it-IT"/>
          </a:p>
        </p:txBody>
      </p:sp>
      <p:sp>
        <p:nvSpPr>
          <p:cNvPr id="8203" name="AutoShape 11"/>
          <p:cNvSpPr>
            <a:spLocks noChangeArrowheads="1"/>
          </p:cNvSpPr>
          <p:nvPr/>
        </p:nvSpPr>
        <p:spPr bwMode="auto">
          <a:xfrm>
            <a:off x="1700213" y="2470150"/>
            <a:ext cx="215900" cy="503238"/>
          </a:xfrm>
          <a:prstGeom prst="downArrow">
            <a:avLst>
              <a:gd name="adj1" fmla="val 50000"/>
              <a:gd name="adj2" fmla="val 58272"/>
            </a:avLst>
          </a:prstGeom>
          <a:solidFill>
            <a:schemeClr val="accent1"/>
          </a:solidFill>
          <a:ln w="9525">
            <a:solidFill>
              <a:schemeClr val="tx1"/>
            </a:solidFill>
            <a:miter lim="800000"/>
            <a:headEnd/>
            <a:tailEnd/>
          </a:ln>
          <a:effectLst/>
        </p:spPr>
        <p:txBody>
          <a:bodyPr wrap="none" anchor="ctr"/>
          <a:lstStyle/>
          <a:p>
            <a:endParaRPr lang="it-IT"/>
          </a:p>
        </p:txBody>
      </p:sp>
      <p:sp>
        <p:nvSpPr>
          <p:cNvPr id="8204" name="AutoShape 12"/>
          <p:cNvSpPr>
            <a:spLocks noChangeArrowheads="1"/>
          </p:cNvSpPr>
          <p:nvPr/>
        </p:nvSpPr>
        <p:spPr bwMode="auto">
          <a:xfrm rot="2471930">
            <a:off x="1052513" y="2384425"/>
            <a:ext cx="215900" cy="503238"/>
          </a:xfrm>
          <a:prstGeom prst="downArrow">
            <a:avLst>
              <a:gd name="adj1" fmla="val 50000"/>
              <a:gd name="adj2" fmla="val 58272"/>
            </a:avLst>
          </a:prstGeom>
          <a:solidFill>
            <a:schemeClr val="accent1"/>
          </a:solidFill>
          <a:ln w="9525">
            <a:solidFill>
              <a:schemeClr val="tx1"/>
            </a:solidFill>
            <a:miter lim="800000"/>
            <a:headEnd/>
            <a:tailEnd/>
          </a:ln>
          <a:effectLst/>
        </p:spPr>
        <p:txBody>
          <a:bodyPr wrap="none" anchor="ctr"/>
          <a:lstStyle/>
          <a:p>
            <a:endParaRPr lang="it-IT"/>
          </a:p>
        </p:txBody>
      </p:sp>
      <p:sp>
        <p:nvSpPr>
          <p:cNvPr id="8205" name="AutoShape 13"/>
          <p:cNvSpPr>
            <a:spLocks noChangeArrowheads="1"/>
          </p:cNvSpPr>
          <p:nvPr/>
        </p:nvSpPr>
        <p:spPr bwMode="auto">
          <a:xfrm rot="19128070" flipH="1">
            <a:off x="2349500" y="2370138"/>
            <a:ext cx="215900" cy="503237"/>
          </a:xfrm>
          <a:prstGeom prst="downArrow">
            <a:avLst>
              <a:gd name="adj1" fmla="val 50000"/>
              <a:gd name="adj2" fmla="val 58272"/>
            </a:avLst>
          </a:prstGeom>
          <a:solidFill>
            <a:schemeClr val="accent1"/>
          </a:solidFill>
          <a:ln w="9525">
            <a:solidFill>
              <a:schemeClr val="tx1"/>
            </a:solidFill>
            <a:miter lim="800000"/>
            <a:headEnd/>
            <a:tailEnd/>
          </a:ln>
          <a:effectLst/>
        </p:spPr>
        <p:txBody>
          <a:bodyPr wrap="none" anchor="ctr"/>
          <a:lstStyle/>
          <a:p>
            <a:endParaRPr lang="it-IT"/>
          </a:p>
        </p:txBody>
      </p:sp>
      <p:sp>
        <p:nvSpPr>
          <p:cNvPr id="8206" name="Text Box 14"/>
          <p:cNvSpPr txBox="1">
            <a:spLocks noChangeArrowheads="1"/>
          </p:cNvSpPr>
          <p:nvPr/>
        </p:nvSpPr>
        <p:spPr bwMode="auto">
          <a:xfrm>
            <a:off x="514350" y="2832100"/>
            <a:ext cx="781050" cy="336550"/>
          </a:xfrm>
          <a:prstGeom prst="rect">
            <a:avLst/>
          </a:prstGeom>
          <a:noFill/>
          <a:ln w="9525">
            <a:noFill/>
            <a:miter lim="800000"/>
            <a:headEnd/>
            <a:tailEnd/>
          </a:ln>
          <a:effectLst/>
        </p:spPr>
        <p:txBody>
          <a:bodyPr wrap="none">
            <a:spAutoFit/>
          </a:bodyPr>
          <a:lstStyle/>
          <a:p>
            <a:r>
              <a:rPr lang="it-IT" sz="1600"/>
              <a:t>NMDA</a:t>
            </a:r>
          </a:p>
        </p:txBody>
      </p:sp>
      <p:sp>
        <p:nvSpPr>
          <p:cNvPr id="8207" name="Text Box 15"/>
          <p:cNvSpPr txBox="1">
            <a:spLocks noChangeArrowheads="1"/>
          </p:cNvSpPr>
          <p:nvPr/>
        </p:nvSpPr>
        <p:spPr bwMode="auto">
          <a:xfrm>
            <a:off x="1423988" y="3062288"/>
            <a:ext cx="758825" cy="336550"/>
          </a:xfrm>
          <a:prstGeom prst="rect">
            <a:avLst/>
          </a:prstGeom>
          <a:noFill/>
          <a:ln w="9525">
            <a:noFill/>
            <a:miter lim="800000"/>
            <a:headEnd/>
            <a:tailEnd/>
          </a:ln>
          <a:effectLst/>
        </p:spPr>
        <p:txBody>
          <a:bodyPr wrap="none">
            <a:spAutoFit/>
          </a:bodyPr>
          <a:lstStyle/>
          <a:p>
            <a:r>
              <a:rPr lang="it-IT" sz="1600"/>
              <a:t>AMPA</a:t>
            </a:r>
          </a:p>
        </p:txBody>
      </p:sp>
      <p:sp>
        <p:nvSpPr>
          <p:cNvPr id="8208" name="Text Box 16"/>
          <p:cNvSpPr txBox="1">
            <a:spLocks noChangeArrowheads="1"/>
          </p:cNvSpPr>
          <p:nvPr/>
        </p:nvSpPr>
        <p:spPr bwMode="auto">
          <a:xfrm>
            <a:off x="2413000" y="2901950"/>
            <a:ext cx="454025" cy="336550"/>
          </a:xfrm>
          <a:prstGeom prst="rect">
            <a:avLst/>
          </a:prstGeom>
          <a:noFill/>
          <a:ln w="9525">
            <a:noFill/>
            <a:miter lim="800000"/>
            <a:headEnd/>
            <a:tailEnd/>
          </a:ln>
          <a:effectLst/>
        </p:spPr>
        <p:txBody>
          <a:bodyPr wrap="none">
            <a:spAutoFit/>
          </a:bodyPr>
          <a:lstStyle/>
          <a:p>
            <a:r>
              <a:rPr lang="it-IT" sz="1600"/>
              <a:t>KA</a:t>
            </a:r>
          </a:p>
        </p:txBody>
      </p:sp>
      <p:sp>
        <p:nvSpPr>
          <p:cNvPr id="8209" name="Text Box 17"/>
          <p:cNvSpPr txBox="1">
            <a:spLocks noChangeArrowheads="1"/>
          </p:cNvSpPr>
          <p:nvPr/>
        </p:nvSpPr>
        <p:spPr bwMode="auto">
          <a:xfrm>
            <a:off x="4724400" y="3190875"/>
            <a:ext cx="949325" cy="336550"/>
          </a:xfrm>
          <a:prstGeom prst="rect">
            <a:avLst/>
          </a:prstGeom>
          <a:noFill/>
          <a:ln w="9525">
            <a:noFill/>
            <a:miter lim="800000"/>
            <a:headEnd/>
            <a:tailEnd/>
          </a:ln>
          <a:effectLst/>
        </p:spPr>
        <p:txBody>
          <a:bodyPr wrap="none">
            <a:spAutoFit/>
          </a:bodyPr>
          <a:lstStyle/>
          <a:p>
            <a:pPr algn="ctr"/>
            <a:r>
              <a:rPr lang="it-IT" sz="1600"/>
              <a:t>mGlu</a:t>
            </a:r>
            <a:r>
              <a:rPr lang="it-IT" sz="1600" baseline="-25000"/>
              <a:t>1</a:t>
            </a:r>
            <a:r>
              <a:rPr lang="it-IT" sz="1600" baseline="-25000">
                <a:sym typeface="Wingdings 3" pitchFamily="18" charset="2"/>
              </a:rPr>
              <a:t>8</a:t>
            </a:r>
          </a:p>
        </p:txBody>
      </p:sp>
      <p:grpSp>
        <p:nvGrpSpPr>
          <p:cNvPr id="8234" name="Group 42"/>
          <p:cNvGrpSpPr>
            <a:grpSpLocks/>
          </p:cNvGrpSpPr>
          <p:nvPr/>
        </p:nvGrpSpPr>
        <p:grpSpPr bwMode="auto">
          <a:xfrm>
            <a:off x="836613" y="4067175"/>
            <a:ext cx="5472112" cy="4248150"/>
            <a:chOff x="527" y="2562"/>
            <a:chExt cx="3447" cy="2676"/>
          </a:xfrm>
        </p:grpSpPr>
        <p:sp>
          <p:nvSpPr>
            <p:cNvPr id="8210" name="Line 18"/>
            <p:cNvSpPr>
              <a:spLocks noChangeShapeType="1"/>
            </p:cNvSpPr>
            <p:nvPr/>
          </p:nvSpPr>
          <p:spPr bwMode="auto">
            <a:xfrm flipV="1">
              <a:off x="981" y="2698"/>
              <a:ext cx="0" cy="1815"/>
            </a:xfrm>
            <a:prstGeom prst="line">
              <a:avLst/>
            </a:prstGeom>
            <a:noFill/>
            <a:ln w="9525">
              <a:solidFill>
                <a:schemeClr val="tx1"/>
              </a:solidFill>
              <a:round/>
              <a:headEnd/>
              <a:tailEnd type="triangle" w="med" len="med"/>
            </a:ln>
            <a:effectLst/>
          </p:spPr>
          <p:txBody>
            <a:bodyPr/>
            <a:lstStyle/>
            <a:p>
              <a:endParaRPr lang="it-IT"/>
            </a:p>
          </p:txBody>
        </p:sp>
        <p:sp>
          <p:nvSpPr>
            <p:cNvPr id="8211" name="Line 19"/>
            <p:cNvSpPr>
              <a:spLocks noChangeShapeType="1"/>
            </p:cNvSpPr>
            <p:nvPr/>
          </p:nvSpPr>
          <p:spPr bwMode="auto">
            <a:xfrm>
              <a:off x="981" y="4513"/>
              <a:ext cx="2449" cy="0"/>
            </a:xfrm>
            <a:prstGeom prst="line">
              <a:avLst/>
            </a:prstGeom>
            <a:noFill/>
            <a:ln w="9525">
              <a:solidFill>
                <a:schemeClr val="tx1"/>
              </a:solidFill>
              <a:round/>
              <a:headEnd/>
              <a:tailEnd type="triangle" w="med" len="med"/>
            </a:ln>
            <a:effectLst/>
          </p:spPr>
          <p:txBody>
            <a:bodyPr/>
            <a:lstStyle/>
            <a:p>
              <a:endParaRPr lang="it-IT"/>
            </a:p>
          </p:txBody>
        </p:sp>
        <p:sp>
          <p:nvSpPr>
            <p:cNvPr id="8212" name="Text Box 20"/>
            <p:cNvSpPr txBox="1">
              <a:spLocks noChangeArrowheads="1"/>
            </p:cNvSpPr>
            <p:nvPr/>
          </p:nvSpPr>
          <p:spPr bwMode="auto">
            <a:xfrm>
              <a:off x="675" y="2739"/>
              <a:ext cx="260" cy="173"/>
            </a:xfrm>
            <a:prstGeom prst="rect">
              <a:avLst/>
            </a:prstGeom>
            <a:noFill/>
            <a:ln w="9525">
              <a:noFill/>
              <a:miter lim="800000"/>
              <a:headEnd/>
              <a:tailEnd/>
            </a:ln>
            <a:effectLst/>
          </p:spPr>
          <p:txBody>
            <a:bodyPr wrap="none">
              <a:spAutoFit/>
            </a:bodyPr>
            <a:lstStyle/>
            <a:p>
              <a:r>
                <a:rPr lang="it-IT" sz="1200"/>
                <a:t>mV</a:t>
              </a:r>
            </a:p>
          </p:txBody>
        </p:sp>
        <p:sp>
          <p:nvSpPr>
            <p:cNvPr id="8213" name="Text Box 21"/>
            <p:cNvSpPr txBox="1">
              <a:spLocks noChangeArrowheads="1"/>
            </p:cNvSpPr>
            <p:nvPr/>
          </p:nvSpPr>
          <p:spPr bwMode="auto">
            <a:xfrm>
              <a:off x="3067" y="4571"/>
              <a:ext cx="734" cy="173"/>
            </a:xfrm>
            <a:prstGeom prst="rect">
              <a:avLst/>
            </a:prstGeom>
            <a:noFill/>
            <a:ln w="9525">
              <a:noFill/>
              <a:miter lim="800000"/>
              <a:headEnd/>
              <a:tailEnd/>
            </a:ln>
            <a:effectLst/>
          </p:spPr>
          <p:txBody>
            <a:bodyPr wrap="none">
              <a:spAutoFit/>
            </a:bodyPr>
            <a:lstStyle/>
            <a:p>
              <a:r>
                <a:rPr lang="it-IT" sz="1200"/>
                <a:t>Tempo (msec)</a:t>
              </a:r>
            </a:p>
          </p:txBody>
        </p:sp>
        <p:sp>
          <p:nvSpPr>
            <p:cNvPr id="8214" name="Text Box 22"/>
            <p:cNvSpPr txBox="1">
              <a:spLocks noChangeArrowheads="1"/>
            </p:cNvSpPr>
            <p:nvPr/>
          </p:nvSpPr>
          <p:spPr bwMode="auto">
            <a:xfrm>
              <a:off x="654" y="4154"/>
              <a:ext cx="281" cy="173"/>
            </a:xfrm>
            <a:prstGeom prst="rect">
              <a:avLst/>
            </a:prstGeom>
            <a:noFill/>
            <a:ln w="9525">
              <a:noFill/>
              <a:miter lim="800000"/>
              <a:headEnd/>
              <a:tailEnd/>
            </a:ln>
            <a:effectLst/>
          </p:spPr>
          <p:txBody>
            <a:bodyPr wrap="none">
              <a:spAutoFit/>
            </a:bodyPr>
            <a:lstStyle/>
            <a:p>
              <a:r>
                <a:rPr lang="it-IT" sz="1200"/>
                <a:t>- 60</a:t>
              </a:r>
            </a:p>
          </p:txBody>
        </p:sp>
        <p:sp>
          <p:nvSpPr>
            <p:cNvPr id="8215" name="Text Box 23"/>
            <p:cNvSpPr txBox="1">
              <a:spLocks noChangeArrowheads="1"/>
            </p:cNvSpPr>
            <p:nvPr/>
          </p:nvSpPr>
          <p:spPr bwMode="auto">
            <a:xfrm>
              <a:off x="1139" y="4542"/>
              <a:ext cx="1656" cy="154"/>
            </a:xfrm>
            <a:prstGeom prst="rect">
              <a:avLst/>
            </a:prstGeom>
            <a:noFill/>
            <a:ln w="9525">
              <a:noFill/>
              <a:miter lim="800000"/>
              <a:headEnd/>
              <a:tailEnd/>
            </a:ln>
            <a:effectLst/>
          </p:spPr>
          <p:txBody>
            <a:bodyPr wrap="none">
              <a:spAutoFit/>
            </a:bodyPr>
            <a:lstStyle/>
            <a:p>
              <a:r>
                <a:rPr lang="it-IT" sz="1000"/>
                <a:t>100          200          300          400          500</a:t>
              </a:r>
            </a:p>
          </p:txBody>
        </p:sp>
        <p:sp>
          <p:nvSpPr>
            <p:cNvPr id="8216" name="Line 24"/>
            <p:cNvSpPr>
              <a:spLocks noChangeShapeType="1"/>
            </p:cNvSpPr>
            <p:nvPr/>
          </p:nvSpPr>
          <p:spPr bwMode="auto">
            <a:xfrm>
              <a:off x="1026" y="4241"/>
              <a:ext cx="408" cy="0"/>
            </a:xfrm>
            <a:prstGeom prst="line">
              <a:avLst/>
            </a:prstGeom>
            <a:noFill/>
            <a:ln w="9525">
              <a:solidFill>
                <a:schemeClr val="tx1"/>
              </a:solidFill>
              <a:round/>
              <a:headEnd/>
              <a:tailEnd/>
            </a:ln>
            <a:effectLst/>
          </p:spPr>
          <p:txBody>
            <a:bodyPr/>
            <a:lstStyle/>
            <a:p>
              <a:endParaRPr lang="it-IT"/>
            </a:p>
          </p:txBody>
        </p:sp>
        <p:sp>
          <p:nvSpPr>
            <p:cNvPr id="8218" name="Line 26"/>
            <p:cNvSpPr>
              <a:spLocks noChangeShapeType="1"/>
            </p:cNvSpPr>
            <p:nvPr/>
          </p:nvSpPr>
          <p:spPr bwMode="auto">
            <a:xfrm flipV="1">
              <a:off x="1434" y="2925"/>
              <a:ext cx="46" cy="1316"/>
            </a:xfrm>
            <a:prstGeom prst="line">
              <a:avLst/>
            </a:prstGeom>
            <a:noFill/>
            <a:ln w="9525">
              <a:solidFill>
                <a:schemeClr val="tx1"/>
              </a:solidFill>
              <a:round/>
              <a:headEnd/>
              <a:tailEnd/>
            </a:ln>
            <a:effectLst/>
          </p:spPr>
          <p:txBody>
            <a:bodyPr/>
            <a:lstStyle/>
            <a:p>
              <a:endParaRPr lang="it-IT"/>
            </a:p>
          </p:txBody>
        </p:sp>
        <p:sp>
          <p:nvSpPr>
            <p:cNvPr id="8220" name="Freeform 28"/>
            <p:cNvSpPr>
              <a:spLocks/>
            </p:cNvSpPr>
            <p:nvPr/>
          </p:nvSpPr>
          <p:spPr bwMode="auto">
            <a:xfrm>
              <a:off x="1480" y="2925"/>
              <a:ext cx="181" cy="1316"/>
            </a:xfrm>
            <a:custGeom>
              <a:avLst/>
              <a:gdLst/>
              <a:ahLst/>
              <a:cxnLst>
                <a:cxn ang="0">
                  <a:pos x="0" y="0"/>
                </a:cxn>
                <a:cxn ang="0">
                  <a:pos x="45" y="590"/>
                </a:cxn>
                <a:cxn ang="0">
                  <a:pos x="181" y="1270"/>
                </a:cxn>
                <a:cxn ang="0">
                  <a:pos x="272" y="1497"/>
                </a:cxn>
              </a:cxnLst>
              <a:rect l="0" t="0" r="r" b="b"/>
              <a:pathLst>
                <a:path w="272" h="1497">
                  <a:moveTo>
                    <a:pt x="0" y="0"/>
                  </a:moveTo>
                  <a:cubicBezTo>
                    <a:pt x="7" y="189"/>
                    <a:pt x="15" y="378"/>
                    <a:pt x="45" y="590"/>
                  </a:cubicBezTo>
                  <a:cubicBezTo>
                    <a:pt x="75" y="802"/>
                    <a:pt x="143" y="1119"/>
                    <a:pt x="181" y="1270"/>
                  </a:cubicBezTo>
                  <a:cubicBezTo>
                    <a:pt x="219" y="1421"/>
                    <a:pt x="245" y="1459"/>
                    <a:pt x="272" y="1497"/>
                  </a:cubicBezTo>
                </a:path>
              </a:pathLst>
            </a:custGeom>
            <a:noFill/>
            <a:ln w="9525">
              <a:solidFill>
                <a:schemeClr val="tx1"/>
              </a:solidFill>
              <a:round/>
              <a:headEnd/>
              <a:tailEnd/>
            </a:ln>
            <a:effectLst/>
          </p:spPr>
          <p:txBody>
            <a:bodyPr/>
            <a:lstStyle/>
            <a:p>
              <a:endParaRPr lang="it-IT"/>
            </a:p>
          </p:txBody>
        </p:sp>
        <p:sp>
          <p:nvSpPr>
            <p:cNvPr id="8221" name="Freeform 29"/>
            <p:cNvSpPr>
              <a:spLocks/>
            </p:cNvSpPr>
            <p:nvPr/>
          </p:nvSpPr>
          <p:spPr bwMode="auto">
            <a:xfrm>
              <a:off x="1434" y="3537"/>
              <a:ext cx="1134" cy="704"/>
            </a:xfrm>
            <a:custGeom>
              <a:avLst/>
              <a:gdLst/>
              <a:ahLst/>
              <a:cxnLst>
                <a:cxn ang="0">
                  <a:pos x="0" y="704"/>
                </a:cxn>
                <a:cxn ang="0">
                  <a:pos x="91" y="477"/>
                </a:cxn>
                <a:cxn ang="0">
                  <a:pos x="272" y="159"/>
                </a:cxn>
                <a:cxn ang="0">
                  <a:pos x="544" y="23"/>
                </a:cxn>
                <a:cxn ang="0">
                  <a:pos x="862" y="295"/>
                </a:cxn>
                <a:cxn ang="0">
                  <a:pos x="1134" y="613"/>
                </a:cxn>
              </a:cxnLst>
              <a:rect l="0" t="0" r="r" b="b"/>
              <a:pathLst>
                <a:path w="1134" h="704">
                  <a:moveTo>
                    <a:pt x="0" y="704"/>
                  </a:moveTo>
                  <a:cubicBezTo>
                    <a:pt x="23" y="636"/>
                    <a:pt x="46" y="568"/>
                    <a:pt x="91" y="477"/>
                  </a:cubicBezTo>
                  <a:cubicBezTo>
                    <a:pt x="136" y="386"/>
                    <a:pt x="197" y="235"/>
                    <a:pt x="272" y="159"/>
                  </a:cubicBezTo>
                  <a:cubicBezTo>
                    <a:pt x="347" y="83"/>
                    <a:pt x="446" y="0"/>
                    <a:pt x="544" y="23"/>
                  </a:cubicBezTo>
                  <a:cubicBezTo>
                    <a:pt x="642" y="46"/>
                    <a:pt x="764" y="197"/>
                    <a:pt x="862" y="295"/>
                  </a:cubicBezTo>
                  <a:cubicBezTo>
                    <a:pt x="960" y="393"/>
                    <a:pt x="1047" y="503"/>
                    <a:pt x="1134" y="613"/>
                  </a:cubicBezTo>
                </a:path>
              </a:pathLst>
            </a:custGeom>
            <a:noFill/>
            <a:ln w="9525" cap="flat">
              <a:solidFill>
                <a:schemeClr val="tx1"/>
              </a:solidFill>
              <a:prstDash val="sysDot"/>
              <a:round/>
              <a:headEnd/>
              <a:tailEnd/>
            </a:ln>
            <a:effectLst/>
          </p:spPr>
          <p:txBody>
            <a:bodyPr/>
            <a:lstStyle/>
            <a:p>
              <a:endParaRPr lang="it-IT"/>
            </a:p>
          </p:txBody>
        </p:sp>
        <p:sp>
          <p:nvSpPr>
            <p:cNvPr id="8222" name="Freeform 30"/>
            <p:cNvSpPr>
              <a:spLocks/>
            </p:cNvSpPr>
            <p:nvPr/>
          </p:nvSpPr>
          <p:spPr bwMode="auto">
            <a:xfrm>
              <a:off x="1434" y="3780"/>
              <a:ext cx="1542" cy="461"/>
            </a:xfrm>
            <a:custGeom>
              <a:avLst/>
              <a:gdLst/>
              <a:ahLst/>
              <a:cxnLst>
                <a:cxn ang="0">
                  <a:pos x="0" y="461"/>
                </a:cxn>
                <a:cxn ang="0">
                  <a:pos x="182" y="188"/>
                </a:cxn>
                <a:cxn ang="0">
                  <a:pos x="454" y="52"/>
                </a:cxn>
                <a:cxn ang="0">
                  <a:pos x="998" y="7"/>
                </a:cxn>
                <a:cxn ang="0">
                  <a:pos x="1542" y="7"/>
                </a:cxn>
              </a:cxnLst>
              <a:rect l="0" t="0" r="r" b="b"/>
              <a:pathLst>
                <a:path w="1542" h="461">
                  <a:moveTo>
                    <a:pt x="0" y="461"/>
                  </a:moveTo>
                  <a:cubicBezTo>
                    <a:pt x="53" y="358"/>
                    <a:pt x="106" y="256"/>
                    <a:pt x="182" y="188"/>
                  </a:cubicBezTo>
                  <a:cubicBezTo>
                    <a:pt x="258" y="120"/>
                    <a:pt x="318" y="82"/>
                    <a:pt x="454" y="52"/>
                  </a:cubicBezTo>
                  <a:cubicBezTo>
                    <a:pt x="590" y="22"/>
                    <a:pt x="817" y="14"/>
                    <a:pt x="998" y="7"/>
                  </a:cubicBezTo>
                  <a:cubicBezTo>
                    <a:pt x="1179" y="0"/>
                    <a:pt x="1360" y="3"/>
                    <a:pt x="1542" y="7"/>
                  </a:cubicBezTo>
                </a:path>
              </a:pathLst>
            </a:custGeom>
            <a:noFill/>
            <a:ln w="9525" cap="flat">
              <a:solidFill>
                <a:schemeClr val="tx1"/>
              </a:solidFill>
              <a:prstDash val="dash"/>
              <a:round/>
              <a:headEnd/>
              <a:tailEnd/>
            </a:ln>
            <a:effectLst/>
          </p:spPr>
          <p:txBody>
            <a:bodyPr/>
            <a:lstStyle/>
            <a:p>
              <a:endParaRPr lang="it-IT"/>
            </a:p>
          </p:txBody>
        </p:sp>
        <p:sp>
          <p:nvSpPr>
            <p:cNvPr id="8223" name="Line 31"/>
            <p:cNvSpPr>
              <a:spLocks noChangeShapeType="1"/>
            </p:cNvSpPr>
            <p:nvPr/>
          </p:nvSpPr>
          <p:spPr bwMode="auto">
            <a:xfrm>
              <a:off x="1265" y="4513"/>
              <a:ext cx="0" cy="45"/>
            </a:xfrm>
            <a:prstGeom prst="line">
              <a:avLst/>
            </a:prstGeom>
            <a:noFill/>
            <a:ln w="9525">
              <a:solidFill>
                <a:schemeClr val="tx1"/>
              </a:solidFill>
              <a:round/>
              <a:headEnd/>
              <a:tailEnd/>
            </a:ln>
            <a:effectLst/>
          </p:spPr>
          <p:txBody>
            <a:bodyPr/>
            <a:lstStyle/>
            <a:p>
              <a:endParaRPr lang="it-IT"/>
            </a:p>
          </p:txBody>
        </p:sp>
        <p:sp>
          <p:nvSpPr>
            <p:cNvPr id="8224" name="Line 32"/>
            <p:cNvSpPr>
              <a:spLocks noChangeShapeType="1"/>
            </p:cNvSpPr>
            <p:nvPr/>
          </p:nvSpPr>
          <p:spPr bwMode="auto">
            <a:xfrm>
              <a:off x="1616" y="4513"/>
              <a:ext cx="0" cy="45"/>
            </a:xfrm>
            <a:prstGeom prst="line">
              <a:avLst/>
            </a:prstGeom>
            <a:noFill/>
            <a:ln w="9525">
              <a:solidFill>
                <a:schemeClr val="tx1"/>
              </a:solidFill>
              <a:round/>
              <a:headEnd/>
              <a:tailEnd/>
            </a:ln>
            <a:effectLst/>
          </p:spPr>
          <p:txBody>
            <a:bodyPr/>
            <a:lstStyle/>
            <a:p>
              <a:endParaRPr lang="it-IT"/>
            </a:p>
          </p:txBody>
        </p:sp>
        <p:sp>
          <p:nvSpPr>
            <p:cNvPr id="8225" name="Line 33"/>
            <p:cNvSpPr>
              <a:spLocks noChangeShapeType="1"/>
            </p:cNvSpPr>
            <p:nvPr/>
          </p:nvSpPr>
          <p:spPr bwMode="auto">
            <a:xfrm>
              <a:off x="1970" y="4513"/>
              <a:ext cx="0" cy="45"/>
            </a:xfrm>
            <a:prstGeom prst="line">
              <a:avLst/>
            </a:prstGeom>
            <a:noFill/>
            <a:ln w="9525">
              <a:solidFill>
                <a:schemeClr val="tx1"/>
              </a:solidFill>
              <a:round/>
              <a:headEnd/>
              <a:tailEnd/>
            </a:ln>
            <a:effectLst/>
          </p:spPr>
          <p:txBody>
            <a:bodyPr/>
            <a:lstStyle/>
            <a:p>
              <a:endParaRPr lang="it-IT"/>
            </a:p>
          </p:txBody>
        </p:sp>
        <p:sp>
          <p:nvSpPr>
            <p:cNvPr id="8226" name="Line 34"/>
            <p:cNvSpPr>
              <a:spLocks noChangeShapeType="1"/>
            </p:cNvSpPr>
            <p:nvPr/>
          </p:nvSpPr>
          <p:spPr bwMode="auto">
            <a:xfrm>
              <a:off x="2321" y="4513"/>
              <a:ext cx="0" cy="45"/>
            </a:xfrm>
            <a:prstGeom prst="line">
              <a:avLst/>
            </a:prstGeom>
            <a:noFill/>
            <a:ln w="9525">
              <a:solidFill>
                <a:schemeClr val="tx1"/>
              </a:solidFill>
              <a:round/>
              <a:headEnd/>
              <a:tailEnd/>
            </a:ln>
            <a:effectLst/>
          </p:spPr>
          <p:txBody>
            <a:bodyPr/>
            <a:lstStyle/>
            <a:p>
              <a:endParaRPr lang="it-IT"/>
            </a:p>
          </p:txBody>
        </p:sp>
        <p:sp>
          <p:nvSpPr>
            <p:cNvPr id="8227" name="Line 35"/>
            <p:cNvSpPr>
              <a:spLocks noChangeShapeType="1"/>
            </p:cNvSpPr>
            <p:nvPr/>
          </p:nvSpPr>
          <p:spPr bwMode="auto">
            <a:xfrm>
              <a:off x="2675" y="4513"/>
              <a:ext cx="0" cy="45"/>
            </a:xfrm>
            <a:prstGeom prst="line">
              <a:avLst/>
            </a:prstGeom>
            <a:noFill/>
            <a:ln w="9525">
              <a:solidFill>
                <a:schemeClr val="tx1"/>
              </a:solidFill>
              <a:round/>
              <a:headEnd/>
              <a:tailEnd/>
            </a:ln>
            <a:effectLst/>
          </p:spPr>
          <p:txBody>
            <a:bodyPr/>
            <a:lstStyle/>
            <a:p>
              <a:endParaRPr lang="it-IT"/>
            </a:p>
          </p:txBody>
        </p:sp>
        <p:sp>
          <p:nvSpPr>
            <p:cNvPr id="8228" name="Line 36"/>
            <p:cNvSpPr>
              <a:spLocks noChangeShapeType="1"/>
            </p:cNvSpPr>
            <p:nvPr/>
          </p:nvSpPr>
          <p:spPr bwMode="auto">
            <a:xfrm flipV="1">
              <a:off x="1434" y="4725"/>
              <a:ext cx="0" cy="227"/>
            </a:xfrm>
            <a:prstGeom prst="line">
              <a:avLst/>
            </a:prstGeom>
            <a:noFill/>
            <a:ln w="9525">
              <a:solidFill>
                <a:schemeClr val="tx1"/>
              </a:solidFill>
              <a:round/>
              <a:headEnd/>
              <a:tailEnd type="triangle" w="med" len="med"/>
            </a:ln>
            <a:effectLst/>
          </p:spPr>
          <p:txBody>
            <a:bodyPr/>
            <a:lstStyle/>
            <a:p>
              <a:endParaRPr lang="it-IT"/>
            </a:p>
          </p:txBody>
        </p:sp>
        <p:sp>
          <p:nvSpPr>
            <p:cNvPr id="8229" name="Text Box 37"/>
            <p:cNvSpPr txBox="1">
              <a:spLocks noChangeArrowheads="1"/>
            </p:cNvSpPr>
            <p:nvPr/>
          </p:nvSpPr>
          <p:spPr bwMode="auto">
            <a:xfrm>
              <a:off x="1273" y="4929"/>
              <a:ext cx="315" cy="212"/>
            </a:xfrm>
            <a:prstGeom prst="rect">
              <a:avLst/>
            </a:prstGeom>
            <a:noFill/>
            <a:ln w="9525">
              <a:noFill/>
              <a:miter lim="800000"/>
              <a:headEnd/>
              <a:tailEnd/>
            </a:ln>
            <a:effectLst/>
          </p:spPr>
          <p:txBody>
            <a:bodyPr wrap="none">
              <a:spAutoFit/>
            </a:bodyPr>
            <a:lstStyle/>
            <a:p>
              <a:pPr algn="ctr"/>
              <a:r>
                <a:rPr lang="it-IT" sz="1600"/>
                <a:t>Glu</a:t>
              </a:r>
            </a:p>
          </p:txBody>
        </p:sp>
        <p:sp>
          <p:nvSpPr>
            <p:cNvPr id="8230" name="Text Box 38"/>
            <p:cNvSpPr txBox="1">
              <a:spLocks noChangeArrowheads="1"/>
            </p:cNvSpPr>
            <p:nvPr/>
          </p:nvSpPr>
          <p:spPr bwMode="auto">
            <a:xfrm>
              <a:off x="1278" y="2732"/>
              <a:ext cx="436" cy="212"/>
            </a:xfrm>
            <a:prstGeom prst="rect">
              <a:avLst/>
            </a:prstGeom>
            <a:noFill/>
            <a:ln w="9525">
              <a:noFill/>
              <a:miter lim="800000"/>
              <a:headEnd/>
              <a:tailEnd/>
            </a:ln>
            <a:effectLst/>
          </p:spPr>
          <p:txBody>
            <a:bodyPr wrap="none">
              <a:spAutoFit/>
            </a:bodyPr>
            <a:lstStyle/>
            <a:p>
              <a:pPr algn="ctr">
                <a:lnSpc>
                  <a:spcPct val="90000"/>
                </a:lnSpc>
              </a:pPr>
              <a:r>
                <a:rPr lang="it-IT" sz="900"/>
                <a:t>Risposta</a:t>
              </a:r>
            </a:p>
            <a:p>
              <a:pPr algn="ctr">
                <a:lnSpc>
                  <a:spcPct val="90000"/>
                </a:lnSpc>
              </a:pPr>
              <a:r>
                <a:rPr lang="it-IT" sz="900"/>
                <a:t>AMPA/KA</a:t>
              </a:r>
            </a:p>
          </p:txBody>
        </p:sp>
        <p:sp>
          <p:nvSpPr>
            <p:cNvPr id="8231" name="Text Box 39"/>
            <p:cNvSpPr txBox="1">
              <a:spLocks noChangeArrowheads="1"/>
            </p:cNvSpPr>
            <p:nvPr/>
          </p:nvSpPr>
          <p:spPr bwMode="auto">
            <a:xfrm>
              <a:off x="1875" y="3385"/>
              <a:ext cx="396" cy="212"/>
            </a:xfrm>
            <a:prstGeom prst="rect">
              <a:avLst/>
            </a:prstGeom>
            <a:noFill/>
            <a:ln w="9525">
              <a:noFill/>
              <a:miter lim="800000"/>
              <a:headEnd/>
              <a:tailEnd/>
            </a:ln>
            <a:effectLst/>
          </p:spPr>
          <p:txBody>
            <a:bodyPr wrap="none">
              <a:spAutoFit/>
            </a:bodyPr>
            <a:lstStyle/>
            <a:p>
              <a:pPr algn="ctr">
                <a:lnSpc>
                  <a:spcPct val="90000"/>
                </a:lnSpc>
              </a:pPr>
              <a:r>
                <a:rPr lang="it-IT" sz="900"/>
                <a:t>Risposta</a:t>
              </a:r>
            </a:p>
            <a:p>
              <a:pPr algn="ctr">
                <a:lnSpc>
                  <a:spcPct val="90000"/>
                </a:lnSpc>
              </a:pPr>
              <a:r>
                <a:rPr lang="it-IT" sz="900"/>
                <a:t>NMDA</a:t>
              </a:r>
            </a:p>
          </p:txBody>
        </p:sp>
        <p:sp>
          <p:nvSpPr>
            <p:cNvPr id="8232" name="Text Box 40"/>
            <p:cNvSpPr txBox="1">
              <a:spLocks noChangeArrowheads="1"/>
            </p:cNvSpPr>
            <p:nvPr/>
          </p:nvSpPr>
          <p:spPr bwMode="auto">
            <a:xfrm>
              <a:off x="2510" y="3573"/>
              <a:ext cx="520" cy="212"/>
            </a:xfrm>
            <a:prstGeom prst="rect">
              <a:avLst/>
            </a:prstGeom>
            <a:noFill/>
            <a:ln w="9525">
              <a:noFill/>
              <a:miter lim="800000"/>
              <a:headEnd/>
              <a:tailEnd/>
            </a:ln>
            <a:effectLst/>
          </p:spPr>
          <p:txBody>
            <a:bodyPr wrap="none">
              <a:spAutoFit/>
            </a:bodyPr>
            <a:lstStyle/>
            <a:p>
              <a:pPr algn="ctr">
                <a:lnSpc>
                  <a:spcPct val="90000"/>
                </a:lnSpc>
              </a:pPr>
              <a:r>
                <a:rPr lang="it-IT" sz="900"/>
                <a:t>Risposta</a:t>
              </a:r>
            </a:p>
            <a:p>
              <a:pPr algn="ctr">
                <a:lnSpc>
                  <a:spcPct val="90000"/>
                </a:lnSpc>
              </a:pPr>
              <a:r>
                <a:rPr lang="it-IT" sz="900"/>
                <a:t>metabotropa</a:t>
              </a:r>
            </a:p>
          </p:txBody>
        </p:sp>
        <p:sp>
          <p:nvSpPr>
            <p:cNvPr id="8233" name="Rectangle 41"/>
            <p:cNvSpPr>
              <a:spLocks noChangeArrowheads="1"/>
            </p:cNvSpPr>
            <p:nvPr/>
          </p:nvSpPr>
          <p:spPr bwMode="auto">
            <a:xfrm>
              <a:off x="527" y="2562"/>
              <a:ext cx="3447" cy="2676"/>
            </a:xfrm>
            <a:prstGeom prst="rect">
              <a:avLst/>
            </a:prstGeom>
            <a:noFill/>
            <a:ln w="3175">
              <a:solidFill>
                <a:schemeClr val="tx1"/>
              </a:solidFill>
              <a:miter lim="800000"/>
              <a:headEnd/>
              <a:tailEnd/>
            </a:ln>
            <a:effectLst/>
          </p:spPr>
          <p:txBody>
            <a:bodyPr wrap="none" anchor="ctr"/>
            <a:lstStyle/>
            <a:p>
              <a:endParaRPr lang="it-IT"/>
            </a:p>
          </p:txBody>
        </p:sp>
      </p:grpSp>
      <p:sp>
        <p:nvSpPr>
          <p:cNvPr id="8235" name="Text Box 43"/>
          <p:cNvSpPr txBox="1">
            <a:spLocks noChangeArrowheads="1"/>
          </p:cNvSpPr>
          <p:nvPr/>
        </p:nvSpPr>
        <p:spPr bwMode="auto">
          <a:xfrm>
            <a:off x="22225" y="8504238"/>
            <a:ext cx="4851400" cy="668337"/>
          </a:xfrm>
          <a:prstGeom prst="rect">
            <a:avLst/>
          </a:prstGeom>
          <a:noFill/>
          <a:ln w="9525">
            <a:noFill/>
            <a:miter lim="800000"/>
            <a:headEnd/>
            <a:tailEnd/>
          </a:ln>
          <a:effectLst/>
        </p:spPr>
        <p:txBody>
          <a:bodyPr wrap="none">
            <a:spAutoFit/>
          </a:bodyPr>
          <a:lstStyle/>
          <a:p>
            <a:pPr>
              <a:lnSpc>
                <a:spcPct val="90000"/>
              </a:lnSpc>
            </a:pPr>
            <a:r>
              <a:rPr lang="it-IT" sz="1400" i="1">
                <a:latin typeface="Times New Roman" pitchFamily="18" charset="0"/>
              </a:rPr>
              <a:t>NMDA = acido N-metil-D-aspartico</a:t>
            </a:r>
          </a:p>
          <a:p>
            <a:pPr>
              <a:lnSpc>
                <a:spcPct val="90000"/>
              </a:lnSpc>
            </a:pPr>
            <a:r>
              <a:rPr lang="it-IT" sz="1400" i="1">
                <a:latin typeface="Times New Roman" pitchFamily="18" charset="0"/>
              </a:rPr>
              <a:t>AMPA = acido </a:t>
            </a:r>
            <a:r>
              <a:rPr lang="it-IT" sz="1400" i="1">
                <a:latin typeface="Symbol" pitchFamily="18" charset="2"/>
              </a:rPr>
              <a:t>a</a:t>
            </a:r>
            <a:r>
              <a:rPr lang="it-IT" sz="1400" i="1">
                <a:latin typeface="Times New Roman" pitchFamily="18" charset="0"/>
              </a:rPr>
              <a:t>-amino-3-idrossi-5 metil-4-isossazol-propionico</a:t>
            </a:r>
          </a:p>
          <a:p>
            <a:pPr>
              <a:lnSpc>
                <a:spcPct val="90000"/>
              </a:lnSpc>
            </a:pPr>
            <a:r>
              <a:rPr lang="it-IT" sz="1400" i="1">
                <a:latin typeface="Times New Roman" pitchFamily="18" charset="0"/>
              </a:rPr>
              <a:t>KA = acido kainico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1286842" y="1042988"/>
            <a:ext cx="3960812" cy="0"/>
          </a:xfrm>
          <a:prstGeom prst="line">
            <a:avLst/>
          </a:prstGeom>
          <a:noFill/>
          <a:ln w="9525">
            <a:solidFill>
              <a:schemeClr val="tx1"/>
            </a:solidFill>
            <a:prstDash val="lgDash"/>
            <a:round/>
            <a:headEnd/>
            <a:tailEnd/>
          </a:ln>
          <a:effectLst/>
        </p:spPr>
        <p:txBody>
          <a:bodyPr/>
          <a:lstStyle/>
          <a:p>
            <a:endParaRPr lang="it-IT"/>
          </a:p>
        </p:txBody>
      </p:sp>
      <p:sp>
        <p:nvSpPr>
          <p:cNvPr id="27651" name="Line 3"/>
          <p:cNvSpPr>
            <a:spLocks noChangeShapeType="1"/>
          </p:cNvSpPr>
          <p:nvPr/>
        </p:nvSpPr>
        <p:spPr bwMode="auto">
          <a:xfrm>
            <a:off x="1286842" y="1684338"/>
            <a:ext cx="3960812" cy="0"/>
          </a:xfrm>
          <a:prstGeom prst="line">
            <a:avLst/>
          </a:prstGeom>
          <a:noFill/>
          <a:ln w="9525">
            <a:solidFill>
              <a:schemeClr val="tx1"/>
            </a:solidFill>
            <a:prstDash val="lgDash"/>
            <a:round/>
            <a:headEnd/>
            <a:tailEnd/>
          </a:ln>
          <a:effectLst/>
        </p:spPr>
        <p:txBody>
          <a:bodyPr/>
          <a:lstStyle/>
          <a:p>
            <a:endParaRPr lang="it-IT"/>
          </a:p>
        </p:txBody>
      </p:sp>
      <p:sp>
        <p:nvSpPr>
          <p:cNvPr id="27652" name="Line 4"/>
          <p:cNvSpPr>
            <a:spLocks noChangeShapeType="1"/>
          </p:cNvSpPr>
          <p:nvPr/>
        </p:nvSpPr>
        <p:spPr bwMode="auto">
          <a:xfrm>
            <a:off x="2367929" y="2357438"/>
            <a:ext cx="2879725" cy="0"/>
          </a:xfrm>
          <a:prstGeom prst="line">
            <a:avLst/>
          </a:prstGeom>
          <a:noFill/>
          <a:ln w="9525">
            <a:solidFill>
              <a:schemeClr val="tx1"/>
            </a:solidFill>
            <a:prstDash val="lgDash"/>
            <a:round/>
            <a:headEnd/>
            <a:tailEnd/>
          </a:ln>
          <a:effectLst/>
        </p:spPr>
        <p:txBody>
          <a:bodyPr/>
          <a:lstStyle/>
          <a:p>
            <a:endParaRPr lang="it-IT"/>
          </a:p>
        </p:txBody>
      </p:sp>
      <p:sp>
        <p:nvSpPr>
          <p:cNvPr id="27653" name="Line 5"/>
          <p:cNvSpPr>
            <a:spLocks noChangeShapeType="1"/>
          </p:cNvSpPr>
          <p:nvPr/>
        </p:nvSpPr>
        <p:spPr bwMode="auto">
          <a:xfrm>
            <a:off x="1106488" y="4051300"/>
            <a:ext cx="1439862" cy="0"/>
          </a:xfrm>
          <a:prstGeom prst="line">
            <a:avLst/>
          </a:prstGeom>
          <a:noFill/>
          <a:ln w="9525">
            <a:solidFill>
              <a:schemeClr val="tx1"/>
            </a:solidFill>
            <a:round/>
            <a:headEnd/>
            <a:tailEnd/>
          </a:ln>
          <a:effectLst/>
        </p:spPr>
        <p:txBody>
          <a:bodyPr/>
          <a:lstStyle/>
          <a:p>
            <a:endParaRPr lang="it-IT"/>
          </a:p>
        </p:txBody>
      </p:sp>
      <p:sp>
        <p:nvSpPr>
          <p:cNvPr id="27654" name="Text Box 6"/>
          <p:cNvSpPr txBox="1">
            <a:spLocks noChangeArrowheads="1"/>
          </p:cNvSpPr>
          <p:nvPr/>
        </p:nvSpPr>
        <p:spPr bwMode="auto">
          <a:xfrm>
            <a:off x="15875" y="55563"/>
            <a:ext cx="6826250" cy="366712"/>
          </a:xfrm>
          <a:prstGeom prst="rect">
            <a:avLst/>
          </a:prstGeom>
          <a:noFill/>
          <a:ln w="9525">
            <a:noFill/>
            <a:miter lim="800000"/>
            <a:headEnd/>
            <a:tailEnd/>
          </a:ln>
          <a:effectLst/>
        </p:spPr>
        <p:txBody>
          <a:bodyPr wrap="none">
            <a:spAutoFit/>
          </a:bodyPr>
          <a:lstStyle/>
          <a:p>
            <a:pPr algn="ctr"/>
            <a:r>
              <a:rPr lang="it-IT" b="1" u="sng"/>
              <a:t>ORGANIZZAZIONE MOLECOLARE DEI RECETTORI DEL GLU</a:t>
            </a:r>
          </a:p>
        </p:txBody>
      </p:sp>
      <p:sp>
        <p:nvSpPr>
          <p:cNvPr id="27655" name="Text Box 7"/>
          <p:cNvSpPr txBox="1">
            <a:spLocks noChangeArrowheads="1"/>
          </p:cNvSpPr>
          <p:nvPr/>
        </p:nvSpPr>
        <p:spPr bwMode="auto">
          <a:xfrm>
            <a:off x="-58266" y="605719"/>
            <a:ext cx="1543050" cy="3750257"/>
          </a:xfrm>
          <a:prstGeom prst="rect">
            <a:avLst/>
          </a:prstGeom>
          <a:noFill/>
          <a:ln w="9525">
            <a:noFill/>
            <a:miter lim="800000"/>
            <a:headEnd/>
            <a:tailEnd/>
          </a:ln>
          <a:effectLst/>
        </p:spPr>
        <p:txBody>
          <a:bodyPr>
            <a:spAutoFit/>
          </a:bodyPr>
          <a:lstStyle/>
          <a:p>
            <a:pPr>
              <a:lnSpc>
                <a:spcPct val="280000"/>
              </a:lnSpc>
            </a:pPr>
            <a:r>
              <a:rPr lang="it-IT" sz="1500" b="1" dirty="0" err="1" smtClean="0"/>
              <a:t>mGluR</a:t>
            </a:r>
            <a:r>
              <a:rPr lang="it-IT" sz="1500" b="1" dirty="0" smtClean="0"/>
              <a:t>: </a:t>
            </a:r>
            <a:r>
              <a:rPr lang="it-IT" sz="1500" b="1" dirty="0" smtClean="0">
                <a:solidFill>
                  <a:srgbClr val="FF0000"/>
                </a:solidFill>
              </a:rPr>
              <a:t>2x</a:t>
            </a:r>
            <a:endParaRPr lang="it-IT" sz="1500" b="1" dirty="0">
              <a:solidFill>
                <a:srgbClr val="FF0000"/>
              </a:solidFill>
            </a:endParaRPr>
          </a:p>
          <a:p>
            <a:pPr>
              <a:lnSpc>
                <a:spcPct val="280000"/>
              </a:lnSpc>
            </a:pPr>
            <a:r>
              <a:rPr lang="it-IT" sz="1500" b="1" dirty="0" err="1" smtClean="0"/>
              <a:t>iGluR</a:t>
            </a:r>
            <a:r>
              <a:rPr lang="it-IT" sz="1500" b="1" dirty="0" smtClean="0"/>
              <a:t>: </a:t>
            </a:r>
            <a:r>
              <a:rPr lang="it-IT" sz="1500" b="1" dirty="0" smtClean="0">
                <a:solidFill>
                  <a:srgbClr val="FF0000"/>
                </a:solidFill>
              </a:rPr>
              <a:t>4x</a:t>
            </a:r>
            <a:endParaRPr lang="it-IT" sz="1500" b="1" dirty="0">
              <a:solidFill>
                <a:srgbClr val="FF0000"/>
              </a:solidFill>
            </a:endParaRPr>
          </a:p>
          <a:p>
            <a:pPr>
              <a:lnSpc>
                <a:spcPct val="280000"/>
              </a:lnSpc>
            </a:pPr>
            <a:r>
              <a:rPr lang="it-IT" sz="1500" b="1" dirty="0"/>
              <a:t>KBP</a:t>
            </a:r>
          </a:p>
          <a:p>
            <a:pPr>
              <a:lnSpc>
                <a:spcPct val="280000"/>
              </a:lnSpc>
            </a:pPr>
            <a:endParaRPr lang="it-IT" sz="700" b="1" dirty="0"/>
          </a:p>
          <a:p>
            <a:pPr>
              <a:lnSpc>
                <a:spcPct val="150000"/>
              </a:lnSpc>
            </a:pPr>
            <a:r>
              <a:rPr lang="it-IT" sz="1200" b="1" dirty="0"/>
              <a:t>QBP, LAOBP, </a:t>
            </a:r>
            <a:r>
              <a:rPr lang="it-IT" sz="1200" b="1" dirty="0" err="1"/>
              <a:t>PhosBP</a:t>
            </a:r>
            <a:endParaRPr lang="it-IT" sz="1200" b="1" dirty="0"/>
          </a:p>
          <a:p>
            <a:pPr>
              <a:lnSpc>
                <a:spcPct val="150000"/>
              </a:lnSpc>
            </a:pPr>
            <a:endParaRPr lang="it-IT" sz="1500" b="1" dirty="0"/>
          </a:p>
          <a:p>
            <a:pPr>
              <a:lnSpc>
                <a:spcPct val="280000"/>
              </a:lnSpc>
            </a:pPr>
            <a:r>
              <a:rPr lang="it-IT" sz="1200" b="1" dirty="0"/>
              <a:t>LIVBP</a:t>
            </a:r>
          </a:p>
        </p:txBody>
      </p:sp>
      <p:sp>
        <p:nvSpPr>
          <p:cNvPr id="27656" name="Rectangle 8"/>
          <p:cNvSpPr>
            <a:spLocks noChangeArrowheads="1"/>
          </p:cNvSpPr>
          <p:nvPr/>
        </p:nvSpPr>
        <p:spPr bwMode="auto">
          <a:xfrm>
            <a:off x="1502742" y="900113"/>
            <a:ext cx="1081087" cy="287337"/>
          </a:xfrm>
          <a:prstGeom prst="rect">
            <a:avLst/>
          </a:prstGeom>
          <a:solidFill>
            <a:srgbClr val="C0C0C0"/>
          </a:solidFill>
          <a:ln w="9525">
            <a:noFill/>
            <a:miter lim="800000"/>
            <a:headEnd/>
            <a:tailEnd/>
          </a:ln>
          <a:effectLst/>
        </p:spPr>
        <p:txBody>
          <a:bodyPr wrap="none" anchor="ctr"/>
          <a:lstStyle/>
          <a:p>
            <a:pPr algn="ctr"/>
            <a:r>
              <a:rPr lang="it-IT"/>
              <a:t>X</a:t>
            </a:r>
          </a:p>
        </p:txBody>
      </p:sp>
      <p:sp>
        <p:nvSpPr>
          <p:cNvPr id="27657" name="Rectangle 9"/>
          <p:cNvSpPr>
            <a:spLocks noChangeArrowheads="1"/>
          </p:cNvSpPr>
          <p:nvPr/>
        </p:nvSpPr>
        <p:spPr bwMode="auto">
          <a:xfrm>
            <a:off x="1502742" y="1549400"/>
            <a:ext cx="1081087" cy="287338"/>
          </a:xfrm>
          <a:prstGeom prst="rect">
            <a:avLst/>
          </a:prstGeom>
          <a:solidFill>
            <a:srgbClr val="C0C0C0"/>
          </a:solidFill>
          <a:ln w="9525">
            <a:noFill/>
            <a:miter lim="800000"/>
            <a:headEnd/>
            <a:tailEnd/>
          </a:ln>
          <a:effectLst/>
        </p:spPr>
        <p:txBody>
          <a:bodyPr wrap="none" anchor="ctr"/>
          <a:lstStyle/>
          <a:p>
            <a:pPr algn="ctr"/>
            <a:r>
              <a:rPr lang="it-IT"/>
              <a:t>X</a:t>
            </a:r>
          </a:p>
        </p:txBody>
      </p:sp>
      <p:sp>
        <p:nvSpPr>
          <p:cNvPr id="27658" name="Rectangle 10"/>
          <p:cNvSpPr>
            <a:spLocks noChangeArrowheads="1"/>
          </p:cNvSpPr>
          <p:nvPr/>
        </p:nvSpPr>
        <p:spPr bwMode="auto">
          <a:xfrm>
            <a:off x="1277938" y="3906838"/>
            <a:ext cx="1081087" cy="287337"/>
          </a:xfrm>
          <a:prstGeom prst="rect">
            <a:avLst/>
          </a:prstGeom>
          <a:solidFill>
            <a:srgbClr val="C0C0C0"/>
          </a:solidFill>
          <a:ln w="9525">
            <a:noFill/>
            <a:miter lim="800000"/>
            <a:headEnd/>
            <a:tailEnd/>
          </a:ln>
          <a:effectLst/>
        </p:spPr>
        <p:txBody>
          <a:bodyPr wrap="none" anchor="ctr"/>
          <a:lstStyle/>
          <a:p>
            <a:pPr algn="ctr"/>
            <a:r>
              <a:rPr lang="it-IT"/>
              <a:t>X</a:t>
            </a:r>
          </a:p>
        </p:txBody>
      </p:sp>
      <p:sp>
        <p:nvSpPr>
          <p:cNvPr id="27659" name="Line 11"/>
          <p:cNvSpPr>
            <a:spLocks noChangeShapeType="1"/>
          </p:cNvSpPr>
          <p:nvPr/>
        </p:nvSpPr>
        <p:spPr bwMode="auto">
          <a:xfrm>
            <a:off x="2339354" y="3152775"/>
            <a:ext cx="2879725" cy="0"/>
          </a:xfrm>
          <a:prstGeom prst="line">
            <a:avLst/>
          </a:prstGeom>
          <a:noFill/>
          <a:ln w="9525">
            <a:solidFill>
              <a:schemeClr val="tx1"/>
            </a:solidFill>
            <a:round/>
            <a:headEnd/>
            <a:tailEnd/>
          </a:ln>
          <a:effectLst/>
        </p:spPr>
        <p:txBody>
          <a:bodyPr/>
          <a:lstStyle/>
          <a:p>
            <a:endParaRPr lang="it-IT"/>
          </a:p>
        </p:txBody>
      </p:sp>
      <p:sp>
        <p:nvSpPr>
          <p:cNvPr id="27660" name="Oval 12"/>
          <p:cNvSpPr>
            <a:spLocks noChangeArrowheads="1"/>
          </p:cNvSpPr>
          <p:nvPr/>
        </p:nvSpPr>
        <p:spPr bwMode="auto">
          <a:xfrm>
            <a:off x="2799729" y="900113"/>
            <a:ext cx="576263" cy="287337"/>
          </a:xfrm>
          <a:prstGeom prst="ellipse">
            <a:avLst/>
          </a:prstGeom>
          <a:solidFill>
            <a:schemeClr val="bg1"/>
          </a:solidFill>
          <a:ln w="9525">
            <a:solidFill>
              <a:schemeClr val="tx1"/>
            </a:solidFill>
            <a:round/>
            <a:headEnd/>
            <a:tailEnd/>
          </a:ln>
          <a:effectLst/>
        </p:spPr>
        <p:txBody>
          <a:bodyPr wrap="none" anchor="ctr"/>
          <a:lstStyle/>
          <a:p>
            <a:pPr algn="ctr"/>
            <a:r>
              <a:rPr lang="it-IT"/>
              <a:t>Cys</a:t>
            </a:r>
          </a:p>
        </p:txBody>
      </p:sp>
      <p:sp>
        <p:nvSpPr>
          <p:cNvPr id="27661" name="Oval 13"/>
          <p:cNvSpPr>
            <a:spLocks noChangeArrowheads="1"/>
          </p:cNvSpPr>
          <p:nvPr/>
        </p:nvSpPr>
        <p:spPr bwMode="auto">
          <a:xfrm>
            <a:off x="2799729" y="1549400"/>
            <a:ext cx="503238" cy="287338"/>
          </a:xfrm>
          <a:prstGeom prst="ellipse">
            <a:avLst/>
          </a:prstGeom>
          <a:solidFill>
            <a:schemeClr val="bg1"/>
          </a:solidFill>
          <a:ln w="9525">
            <a:solidFill>
              <a:schemeClr val="tx1"/>
            </a:solidFill>
            <a:round/>
            <a:headEnd/>
            <a:tailEnd/>
          </a:ln>
          <a:effectLst/>
        </p:spPr>
        <p:txBody>
          <a:bodyPr wrap="none" anchor="ctr"/>
          <a:lstStyle/>
          <a:p>
            <a:pPr algn="ctr"/>
            <a:r>
              <a:rPr lang="it-IT"/>
              <a:t>S1</a:t>
            </a:r>
          </a:p>
        </p:txBody>
      </p:sp>
      <p:sp>
        <p:nvSpPr>
          <p:cNvPr id="27662" name="Oval 14"/>
          <p:cNvSpPr>
            <a:spLocks noChangeArrowheads="1"/>
          </p:cNvSpPr>
          <p:nvPr/>
        </p:nvSpPr>
        <p:spPr bwMode="auto">
          <a:xfrm>
            <a:off x="2809254" y="2212975"/>
            <a:ext cx="503238" cy="287338"/>
          </a:xfrm>
          <a:prstGeom prst="ellipse">
            <a:avLst/>
          </a:prstGeom>
          <a:solidFill>
            <a:schemeClr val="bg1"/>
          </a:solidFill>
          <a:ln w="9525">
            <a:solidFill>
              <a:schemeClr val="tx1"/>
            </a:solidFill>
            <a:round/>
            <a:headEnd/>
            <a:tailEnd/>
          </a:ln>
          <a:effectLst/>
        </p:spPr>
        <p:txBody>
          <a:bodyPr wrap="none" anchor="ctr"/>
          <a:lstStyle/>
          <a:p>
            <a:pPr algn="ctr"/>
            <a:r>
              <a:rPr lang="it-IT"/>
              <a:t>S1</a:t>
            </a:r>
          </a:p>
        </p:txBody>
      </p:sp>
      <p:sp>
        <p:nvSpPr>
          <p:cNvPr id="27663" name="Oval 15"/>
          <p:cNvSpPr>
            <a:spLocks noChangeArrowheads="1"/>
          </p:cNvSpPr>
          <p:nvPr/>
        </p:nvSpPr>
        <p:spPr bwMode="auto">
          <a:xfrm>
            <a:off x="2999754" y="3005138"/>
            <a:ext cx="503238" cy="287337"/>
          </a:xfrm>
          <a:prstGeom prst="ellipse">
            <a:avLst/>
          </a:prstGeom>
          <a:solidFill>
            <a:schemeClr val="bg1"/>
          </a:solidFill>
          <a:ln w="9525">
            <a:solidFill>
              <a:schemeClr val="tx1"/>
            </a:solidFill>
            <a:round/>
            <a:headEnd/>
            <a:tailEnd/>
          </a:ln>
          <a:effectLst/>
        </p:spPr>
        <p:txBody>
          <a:bodyPr wrap="none" anchor="ctr"/>
          <a:lstStyle/>
          <a:p>
            <a:pPr algn="ctr"/>
            <a:r>
              <a:rPr lang="it-IT"/>
              <a:t>S1</a:t>
            </a:r>
          </a:p>
        </p:txBody>
      </p:sp>
      <p:sp>
        <p:nvSpPr>
          <p:cNvPr id="27664" name="Oval 16"/>
          <p:cNvSpPr>
            <a:spLocks noChangeArrowheads="1"/>
          </p:cNvSpPr>
          <p:nvPr/>
        </p:nvSpPr>
        <p:spPr bwMode="auto">
          <a:xfrm>
            <a:off x="4312617" y="1549400"/>
            <a:ext cx="503237" cy="287338"/>
          </a:xfrm>
          <a:prstGeom prst="ellipse">
            <a:avLst/>
          </a:prstGeom>
          <a:solidFill>
            <a:schemeClr val="bg1"/>
          </a:solidFill>
          <a:ln w="9525">
            <a:solidFill>
              <a:schemeClr val="tx1"/>
            </a:solidFill>
            <a:round/>
            <a:headEnd/>
            <a:tailEnd/>
          </a:ln>
          <a:effectLst/>
        </p:spPr>
        <p:txBody>
          <a:bodyPr wrap="none" anchor="ctr"/>
          <a:lstStyle/>
          <a:p>
            <a:pPr algn="ctr"/>
            <a:r>
              <a:rPr lang="it-IT"/>
              <a:t>S2</a:t>
            </a:r>
          </a:p>
        </p:txBody>
      </p:sp>
      <p:sp>
        <p:nvSpPr>
          <p:cNvPr id="27665" name="Oval 17"/>
          <p:cNvSpPr>
            <a:spLocks noChangeArrowheads="1"/>
          </p:cNvSpPr>
          <p:nvPr/>
        </p:nvSpPr>
        <p:spPr bwMode="auto">
          <a:xfrm>
            <a:off x="4311029" y="2208213"/>
            <a:ext cx="503238" cy="287337"/>
          </a:xfrm>
          <a:prstGeom prst="ellipse">
            <a:avLst/>
          </a:prstGeom>
          <a:solidFill>
            <a:schemeClr val="bg1"/>
          </a:solidFill>
          <a:ln w="9525">
            <a:solidFill>
              <a:schemeClr val="tx1"/>
            </a:solidFill>
            <a:round/>
            <a:headEnd/>
            <a:tailEnd/>
          </a:ln>
          <a:effectLst/>
        </p:spPr>
        <p:txBody>
          <a:bodyPr wrap="none" anchor="ctr"/>
          <a:lstStyle/>
          <a:p>
            <a:pPr algn="ctr"/>
            <a:r>
              <a:rPr lang="it-IT"/>
              <a:t>S2</a:t>
            </a:r>
          </a:p>
        </p:txBody>
      </p:sp>
      <p:sp>
        <p:nvSpPr>
          <p:cNvPr id="27666" name="Oval 18"/>
          <p:cNvSpPr>
            <a:spLocks noChangeArrowheads="1"/>
          </p:cNvSpPr>
          <p:nvPr/>
        </p:nvSpPr>
        <p:spPr bwMode="auto">
          <a:xfrm>
            <a:off x="3999879" y="3008313"/>
            <a:ext cx="503238" cy="287337"/>
          </a:xfrm>
          <a:prstGeom prst="ellipse">
            <a:avLst/>
          </a:prstGeom>
          <a:solidFill>
            <a:schemeClr val="bg1"/>
          </a:solidFill>
          <a:ln w="9525">
            <a:solidFill>
              <a:schemeClr val="tx1"/>
            </a:solidFill>
            <a:round/>
            <a:headEnd/>
            <a:tailEnd/>
          </a:ln>
          <a:effectLst/>
        </p:spPr>
        <p:txBody>
          <a:bodyPr wrap="none" anchor="ctr"/>
          <a:lstStyle/>
          <a:p>
            <a:pPr algn="ctr"/>
            <a:r>
              <a:rPr lang="it-IT"/>
              <a:t>S2</a:t>
            </a:r>
          </a:p>
        </p:txBody>
      </p:sp>
      <p:sp>
        <p:nvSpPr>
          <p:cNvPr id="27667" name="Rectangle 19"/>
          <p:cNvSpPr>
            <a:spLocks noChangeArrowheads="1"/>
          </p:cNvSpPr>
          <p:nvPr/>
        </p:nvSpPr>
        <p:spPr bwMode="auto">
          <a:xfrm>
            <a:off x="3544267" y="1587500"/>
            <a:ext cx="576262" cy="215900"/>
          </a:xfrm>
          <a:prstGeom prst="rect">
            <a:avLst/>
          </a:prstGeom>
          <a:solidFill>
            <a:schemeClr val="bg1"/>
          </a:solidFill>
          <a:ln w="9525">
            <a:solidFill>
              <a:schemeClr val="tx1"/>
            </a:solidFill>
            <a:miter lim="800000"/>
            <a:headEnd/>
            <a:tailEnd/>
          </a:ln>
          <a:effectLst/>
        </p:spPr>
        <p:txBody>
          <a:bodyPr wrap="none" anchor="ctr"/>
          <a:lstStyle/>
          <a:p>
            <a:pPr algn="ctr"/>
            <a:r>
              <a:rPr lang="it-IT"/>
              <a:t>TM</a:t>
            </a:r>
          </a:p>
        </p:txBody>
      </p:sp>
      <p:sp>
        <p:nvSpPr>
          <p:cNvPr id="27668" name="Oval 20"/>
          <p:cNvSpPr>
            <a:spLocks noChangeArrowheads="1"/>
          </p:cNvSpPr>
          <p:nvPr/>
        </p:nvSpPr>
        <p:spPr bwMode="auto">
          <a:xfrm>
            <a:off x="4984129" y="1476375"/>
            <a:ext cx="217488" cy="215900"/>
          </a:xfrm>
          <a:prstGeom prst="ellipse">
            <a:avLst/>
          </a:prstGeom>
          <a:solidFill>
            <a:schemeClr val="accent1"/>
          </a:solidFill>
          <a:ln w="9525">
            <a:solidFill>
              <a:schemeClr val="tx1"/>
            </a:solidFill>
            <a:round/>
            <a:headEnd/>
            <a:tailEnd/>
          </a:ln>
          <a:effectLst/>
        </p:spPr>
        <p:txBody>
          <a:bodyPr wrap="none" anchor="ctr"/>
          <a:lstStyle/>
          <a:p>
            <a:pPr algn="ctr"/>
            <a:r>
              <a:rPr lang="it-IT" sz="1400" b="1"/>
              <a:t>P</a:t>
            </a:r>
          </a:p>
        </p:txBody>
      </p:sp>
      <p:sp>
        <p:nvSpPr>
          <p:cNvPr id="27669" name="Text Box 21"/>
          <p:cNvSpPr txBox="1">
            <a:spLocks noChangeArrowheads="1"/>
          </p:cNvSpPr>
          <p:nvPr/>
        </p:nvSpPr>
        <p:spPr bwMode="auto">
          <a:xfrm>
            <a:off x="1075704" y="879475"/>
            <a:ext cx="312738" cy="304800"/>
          </a:xfrm>
          <a:prstGeom prst="rect">
            <a:avLst/>
          </a:prstGeom>
          <a:noFill/>
          <a:ln w="9525">
            <a:noFill/>
            <a:miter lim="800000"/>
            <a:headEnd/>
            <a:tailEnd/>
          </a:ln>
          <a:effectLst/>
        </p:spPr>
        <p:txBody>
          <a:bodyPr wrap="none">
            <a:spAutoFit/>
          </a:bodyPr>
          <a:lstStyle/>
          <a:p>
            <a:r>
              <a:rPr lang="it-IT" sz="1400"/>
              <a:t>N</a:t>
            </a:r>
          </a:p>
        </p:txBody>
      </p:sp>
      <p:sp>
        <p:nvSpPr>
          <p:cNvPr id="27670" name="Text Box 22"/>
          <p:cNvSpPr txBox="1">
            <a:spLocks noChangeArrowheads="1"/>
          </p:cNvSpPr>
          <p:nvPr/>
        </p:nvSpPr>
        <p:spPr bwMode="auto">
          <a:xfrm>
            <a:off x="1019523" y="1531938"/>
            <a:ext cx="312737" cy="304800"/>
          </a:xfrm>
          <a:prstGeom prst="rect">
            <a:avLst/>
          </a:prstGeom>
          <a:noFill/>
          <a:ln w="9525">
            <a:noFill/>
            <a:miter lim="800000"/>
            <a:headEnd/>
            <a:tailEnd/>
          </a:ln>
          <a:effectLst/>
        </p:spPr>
        <p:txBody>
          <a:bodyPr wrap="none">
            <a:spAutoFit/>
          </a:bodyPr>
          <a:lstStyle/>
          <a:p>
            <a:r>
              <a:rPr lang="it-IT" sz="1400" dirty="0"/>
              <a:t>N</a:t>
            </a:r>
          </a:p>
        </p:txBody>
      </p:sp>
      <p:sp>
        <p:nvSpPr>
          <p:cNvPr id="27671" name="Text Box 23"/>
          <p:cNvSpPr txBox="1">
            <a:spLocks noChangeArrowheads="1"/>
          </p:cNvSpPr>
          <p:nvPr/>
        </p:nvSpPr>
        <p:spPr bwMode="auto">
          <a:xfrm>
            <a:off x="2159967" y="2211388"/>
            <a:ext cx="312737" cy="304800"/>
          </a:xfrm>
          <a:prstGeom prst="rect">
            <a:avLst/>
          </a:prstGeom>
          <a:noFill/>
          <a:ln w="9525">
            <a:noFill/>
            <a:miter lim="800000"/>
            <a:headEnd/>
            <a:tailEnd/>
          </a:ln>
          <a:effectLst/>
        </p:spPr>
        <p:txBody>
          <a:bodyPr wrap="none">
            <a:spAutoFit/>
          </a:bodyPr>
          <a:lstStyle/>
          <a:p>
            <a:r>
              <a:rPr lang="it-IT" sz="1400"/>
              <a:t>N</a:t>
            </a:r>
          </a:p>
        </p:txBody>
      </p:sp>
      <p:sp>
        <p:nvSpPr>
          <p:cNvPr id="27672" name="Text Box 24"/>
          <p:cNvSpPr txBox="1">
            <a:spLocks noChangeArrowheads="1"/>
          </p:cNvSpPr>
          <p:nvPr/>
        </p:nvSpPr>
        <p:spPr bwMode="auto">
          <a:xfrm>
            <a:off x="2131392" y="2995613"/>
            <a:ext cx="312737" cy="304800"/>
          </a:xfrm>
          <a:prstGeom prst="rect">
            <a:avLst/>
          </a:prstGeom>
          <a:noFill/>
          <a:ln w="9525">
            <a:noFill/>
            <a:miter lim="800000"/>
            <a:headEnd/>
            <a:tailEnd/>
          </a:ln>
          <a:effectLst/>
        </p:spPr>
        <p:txBody>
          <a:bodyPr wrap="none">
            <a:spAutoFit/>
          </a:bodyPr>
          <a:lstStyle/>
          <a:p>
            <a:r>
              <a:rPr lang="it-IT" sz="1400"/>
              <a:t>N</a:t>
            </a:r>
          </a:p>
        </p:txBody>
      </p:sp>
      <p:sp>
        <p:nvSpPr>
          <p:cNvPr id="27673" name="Text Box 25"/>
          <p:cNvSpPr txBox="1">
            <a:spLocks noChangeArrowheads="1"/>
          </p:cNvSpPr>
          <p:nvPr/>
        </p:nvSpPr>
        <p:spPr bwMode="auto">
          <a:xfrm>
            <a:off x="903288" y="3897313"/>
            <a:ext cx="312737" cy="304800"/>
          </a:xfrm>
          <a:prstGeom prst="rect">
            <a:avLst/>
          </a:prstGeom>
          <a:noFill/>
          <a:ln w="9525">
            <a:noFill/>
            <a:miter lim="800000"/>
            <a:headEnd/>
            <a:tailEnd/>
          </a:ln>
          <a:effectLst/>
        </p:spPr>
        <p:txBody>
          <a:bodyPr wrap="none">
            <a:spAutoFit/>
          </a:bodyPr>
          <a:lstStyle/>
          <a:p>
            <a:r>
              <a:rPr lang="it-IT" sz="1400"/>
              <a:t>N</a:t>
            </a:r>
          </a:p>
        </p:txBody>
      </p:sp>
      <p:sp>
        <p:nvSpPr>
          <p:cNvPr id="27674" name="Text Box 26"/>
          <p:cNvSpPr txBox="1">
            <a:spLocks noChangeArrowheads="1"/>
          </p:cNvSpPr>
          <p:nvPr/>
        </p:nvSpPr>
        <p:spPr bwMode="auto">
          <a:xfrm>
            <a:off x="5152404" y="881063"/>
            <a:ext cx="312738" cy="304800"/>
          </a:xfrm>
          <a:prstGeom prst="rect">
            <a:avLst/>
          </a:prstGeom>
          <a:noFill/>
          <a:ln w="9525">
            <a:noFill/>
            <a:miter lim="800000"/>
            <a:headEnd/>
            <a:tailEnd/>
          </a:ln>
          <a:effectLst/>
        </p:spPr>
        <p:txBody>
          <a:bodyPr wrap="none">
            <a:spAutoFit/>
          </a:bodyPr>
          <a:lstStyle/>
          <a:p>
            <a:r>
              <a:rPr lang="it-IT" sz="1400"/>
              <a:t>C</a:t>
            </a:r>
          </a:p>
        </p:txBody>
      </p:sp>
      <p:sp>
        <p:nvSpPr>
          <p:cNvPr id="27675" name="Text Box 27"/>
          <p:cNvSpPr txBox="1">
            <a:spLocks noChangeArrowheads="1"/>
          </p:cNvSpPr>
          <p:nvPr/>
        </p:nvSpPr>
        <p:spPr bwMode="auto">
          <a:xfrm>
            <a:off x="5150817" y="1522413"/>
            <a:ext cx="312737" cy="304800"/>
          </a:xfrm>
          <a:prstGeom prst="rect">
            <a:avLst/>
          </a:prstGeom>
          <a:noFill/>
          <a:ln w="9525">
            <a:noFill/>
            <a:miter lim="800000"/>
            <a:headEnd/>
            <a:tailEnd/>
          </a:ln>
          <a:effectLst/>
        </p:spPr>
        <p:txBody>
          <a:bodyPr wrap="none">
            <a:spAutoFit/>
          </a:bodyPr>
          <a:lstStyle/>
          <a:p>
            <a:r>
              <a:rPr lang="it-IT" sz="1400"/>
              <a:t>C</a:t>
            </a:r>
          </a:p>
        </p:txBody>
      </p:sp>
      <p:sp>
        <p:nvSpPr>
          <p:cNvPr id="27676" name="Text Box 28"/>
          <p:cNvSpPr txBox="1">
            <a:spLocks noChangeArrowheads="1"/>
          </p:cNvSpPr>
          <p:nvPr/>
        </p:nvSpPr>
        <p:spPr bwMode="auto">
          <a:xfrm>
            <a:off x="5147642" y="2195513"/>
            <a:ext cx="312737" cy="304800"/>
          </a:xfrm>
          <a:prstGeom prst="rect">
            <a:avLst/>
          </a:prstGeom>
          <a:noFill/>
          <a:ln w="9525">
            <a:noFill/>
            <a:miter lim="800000"/>
            <a:headEnd/>
            <a:tailEnd/>
          </a:ln>
          <a:effectLst/>
        </p:spPr>
        <p:txBody>
          <a:bodyPr wrap="none">
            <a:spAutoFit/>
          </a:bodyPr>
          <a:lstStyle/>
          <a:p>
            <a:r>
              <a:rPr lang="it-IT" sz="1400"/>
              <a:t>C</a:t>
            </a:r>
          </a:p>
        </p:txBody>
      </p:sp>
      <p:sp>
        <p:nvSpPr>
          <p:cNvPr id="27677" name="Text Box 29"/>
          <p:cNvSpPr txBox="1">
            <a:spLocks noChangeArrowheads="1"/>
          </p:cNvSpPr>
          <p:nvPr/>
        </p:nvSpPr>
        <p:spPr bwMode="auto">
          <a:xfrm>
            <a:off x="5119067" y="2989263"/>
            <a:ext cx="312737" cy="304800"/>
          </a:xfrm>
          <a:prstGeom prst="rect">
            <a:avLst/>
          </a:prstGeom>
          <a:noFill/>
          <a:ln w="9525">
            <a:noFill/>
            <a:miter lim="800000"/>
            <a:headEnd/>
            <a:tailEnd/>
          </a:ln>
          <a:effectLst/>
        </p:spPr>
        <p:txBody>
          <a:bodyPr wrap="none">
            <a:spAutoFit/>
          </a:bodyPr>
          <a:lstStyle/>
          <a:p>
            <a:r>
              <a:rPr lang="it-IT" sz="1400"/>
              <a:t>C</a:t>
            </a:r>
          </a:p>
        </p:txBody>
      </p:sp>
      <p:sp>
        <p:nvSpPr>
          <p:cNvPr id="27678" name="Text Box 30"/>
          <p:cNvSpPr txBox="1">
            <a:spLocks noChangeArrowheads="1"/>
          </p:cNvSpPr>
          <p:nvPr/>
        </p:nvSpPr>
        <p:spPr bwMode="auto">
          <a:xfrm>
            <a:off x="2449513" y="3906838"/>
            <a:ext cx="312737" cy="304800"/>
          </a:xfrm>
          <a:prstGeom prst="rect">
            <a:avLst/>
          </a:prstGeom>
          <a:noFill/>
          <a:ln w="9525">
            <a:noFill/>
            <a:miter lim="800000"/>
            <a:headEnd/>
            <a:tailEnd/>
          </a:ln>
          <a:effectLst/>
        </p:spPr>
        <p:txBody>
          <a:bodyPr wrap="none">
            <a:spAutoFit/>
          </a:bodyPr>
          <a:lstStyle/>
          <a:p>
            <a:r>
              <a:rPr lang="it-IT" sz="1400"/>
              <a:t>C</a:t>
            </a:r>
          </a:p>
        </p:txBody>
      </p:sp>
      <p:sp>
        <p:nvSpPr>
          <p:cNvPr id="27679" name="Text Box 31"/>
          <p:cNvSpPr txBox="1">
            <a:spLocks noChangeArrowheads="1"/>
          </p:cNvSpPr>
          <p:nvPr/>
        </p:nvSpPr>
        <p:spPr bwMode="auto">
          <a:xfrm>
            <a:off x="5423867" y="2174875"/>
            <a:ext cx="1533525" cy="517525"/>
          </a:xfrm>
          <a:prstGeom prst="rect">
            <a:avLst/>
          </a:prstGeom>
          <a:noFill/>
          <a:ln w="9525">
            <a:noFill/>
            <a:miter lim="800000"/>
            <a:headEnd/>
            <a:tailEnd/>
          </a:ln>
          <a:effectLst/>
        </p:spPr>
        <p:txBody>
          <a:bodyPr>
            <a:spAutoFit/>
          </a:bodyPr>
          <a:lstStyle/>
          <a:p>
            <a:pPr algn="ctr"/>
            <a:r>
              <a:rPr lang="it-IT" sz="1400" i="1">
                <a:latin typeface="Times New Roman" pitchFamily="18" charset="0"/>
              </a:rPr>
              <a:t>(proteina legante il kainato)</a:t>
            </a:r>
          </a:p>
        </p:txBody>
      </p:sp>
      <p:sp>
        <p:nvSpPr>
          <p:cNvPr id="27680" name="Text Box 32"/>
          <p:cNvSpPr txBox="1">
            <a:spLocks noChangeArrowheads="1"/>
          </p:cNvSpPr>
          <p:nvPr/>
        </p:nvSpPr>
        <p:spPr bwMode="auto">
          <a:xfrm>
            <a:off x="3740150" y="3473450"/>
            <a:ext cx="3144838" cy="885825"/>
          </a:xfrm>
          <a:prstGeom prst="rect">
            <a:avLst/>
          </a:prstGeom>
          <a:noFill/>
          <a:ln w="9525">
            <a:noFill/>
            <a:miter lim="800000"/>
            <a:headEnd/>
            <a:tailEnd/>
          </a:ln>
          <a:effectLst/>
        </p:spPr>
        <p:txBody>
          <a:bodyPr>
            <a:spAutoFit/>
          </a:bodyPr>
          <a:lstStyle/>
          <a:p>
            <a:pPr algn="ctr"/>
            <a:r>
              <a:rPr lang="it-IT" sz="1300" i="1">
                <a:latin typeface="Times New Roman" pitchFamily="18" charset="0"/>
              </a:rPr>
              <a:t>(proteine batteriche periplasmatiche capaci di legare glutammina [QBP], Lys-Arg-Orn [LAOBP], fosfati [PhosBP] o Leu-Ile-Val [LIVBP])</a:t>
            </a:r>
          </a:p>
        </p:txBody>
      </p:sp>
      <p:sp>
        <p:nvSpPr>
          <p:cNvPr id="27681" name="Text Box 33"/>
          <p:cNvSpPr txBox="1">
            <a:spLocks noChangeArrowheads="1"/>
          </p:cNvSpPr>
          <p:nvPr/>
        </p:nvSpPr>
        <p:spPr bwMode="auto">
          <a:xfrm>
            <a:off x="1341438" y="5580063"/>
            <a:ext cx="5327650" cy="517525"/>
          </a:xfrm>
          <a:prstGeom prst="rect">
            <a:avLst/>
          </a:prstGeom>
          <a:noFill/>
          <a:ln w="9525">
            <a:noFill/>
            <a:miter lim="800000"/>
            <a:headEnd/>
            <a:tailEnd/>
          </a:ln>
          <a:effectLst/>
        </p:spPr>
        <p:txBody>
          <a:bodyPr>
            <a:spAutoFit/>
          </a:bodyPr>
          <a:lstStyle/>
          <a:p>
            <a:pPr>
              <a:spcBef>
                <a:spcPct val="50000"/>
              </a:spcBef>
            </a:pPr>
            <a:r>
              <a:rPr lang="it-IT" sz="1400"/>
              <a:t>= Grosso territorio all’estremità N-term (partecipa al ricono-scimento del Glu). Omologo in mGluR, iGluR e LIVBP</a:t>
            </a:r>
          </a:p>
        </p:txBody>
      </p:sp>
      <p:sp>
        <p:nvSpPr>
          <p:cNvPr id="27682" name="Rectangle 34"/>
          <p:cNvSpPr>
            <a:spLocks noChangeArrowheads="1"/>
          </p:cNvSpPr>
          <p:nvPr/>
        </p:nvSpPr>
        <p:spPr bwMode="auto">
          <a:xfrm>
            <a:off x="188913" y="5580063"/>
            <a:ext cx="1081087" cy="287337"/>
          </a:xfrm>
          <a:prstGeom prst="rect">
            <a:avLst/>
          </a:prstGeom>
          <a:solidFill>
            <a:srgbClr val="C0C0C0"/>
          </a:solidFill>
          <a:ln w="9525">
            <a:noFill/>
            <a:miter lim="800000"/>
            <a:headEnd/>
            <a:tailEnd/>
          </a:ln>
          <a:effectLst/>
        </p:spPr>
        <p:txBody>
          <a:bodyPr wrap="none" anchor="ctr"/>
          <a:lstStyle/>
          <a:p>
            <a:pPr algn="ctr"/>
            <a:r>
              <a:rPr lang="it-IT"/>
              <a:t>X</a:t>
            </a:r>
          </a:p>
        </p:txBody>
      </p:sp>
      <p:sp>
        <p:nvSpPr>
          <p:cNvPr id="27683" name="Oval 35"/>
          <p:cNvSpPr>
            <a:spLocks noChangeArrowheads="1"/>
          </p:cNvSpPr>
          <p:nvPr/>
        </p:nvSpPr>
        <p:spPr bwMode="auto">
          <a:xfrm>
            <a:off x="115888" y="6497638"/>
            <a:ext cx="576262" cy="287337"/>
          </a:xfrm>
          <a:prstGeom prst="ellipse">
            <a:avLst/>
          </a:prstGeom>
          <a:solidFill>
            <a:schemeClr val="bg1"/>
          </a:solidFill>
          <a:ln w="9525">
            <a:solidFill>
              <a:schemeClr val="tx1"/>
            </a:solidFill>
            <a:round/>
            <a:headEnd/>
            <a:tailEnd/>
          </a:ln>
          <a:effectLst/>
        </p:spPr>
        <p:txBody>
          <a:bodyPr wrap="none" anchor="ctr"/>
          <a:lstStyle/>
          <a:p>
            <a:pPr algn="ctr"/>
            <a:r>
              <a:rPr lang="it-IT"/>
              <a:t>Cys</a:t>
            </a:r>
          </a:p>
        </p:txBody>
      </p:sp>
      <p:sp>
        <p:nvSpPr>
          <p:cNvPr id="27684" name="Text Box 36"/>
          <p:cNvSpPr txBox="1">
            <a:spLocks noChangeArrowheads="1"/>
          </p:cNvSpPr>
          <p:nvPr/>
        </p:nvSpPr>
        <p:spPr bwMode="auto">
          <a:xfrm>
            <a:off x="692150" y="6478588"/>
            <a:ext cx="6105525" cy="304800"/>
          </a:xfrm>
          <a:prstGeom prst="rect">
            <a:avLst/>
          </a:prstGeom>
          <a:noFill/>
          <a:ln w="9525">
            <a:noFill/>
            <a:miter lim="800000"/>
            <a:headEnd/>
            <a:tailEnd/>
          </a:ln>
          <a:effectLst/>
        </p:spPr>
        <p:txBody>
          <a:bodyPr wrap="none">
            <a:spAutoFit/>
          </a:bodyPr>
          <a:lstStyle/>
          <a:p>
            <a:r>
              <a:rPr lang="it-IT" sz="1400"/>
              <a:t>= regione ricca di cisteine, seguita da 7 domini       TM idrofobici (</a:t>
            </a:r>
            <a:r>
              <a:rPr lang="en-US" sz="1400">
                <a:cs typeface="Arial" charset="0"/>
              </a:rPr>
              <a:t>~ GPCRs)</a:t>
            </a:r>
          </a:p>
        </p:txBody>
      </p:sp>
      <p:sp>
        <p:nvSpPr>
          <p:cNvPr id="27685" name="Rectangle 37"/>
          <p:cNvSpPr>
            <a:spLocks noChangeArrowheads="1"/>
          </p:cNvSpPr>
          <p:nvPr/>
        </p:nvSpPr>
        <p:spPr bwMode="auto">
          <a:xfrm>
            <a:off x="3418854" y="1009650"/>
            <a:ext cx="215900" cy="61913"/>
          </a:xfrm>
          <a:prstGeom prst="rect">
            <a:avLst/>
          </a:prstGeom>
          <a:solidFill>
            <a:srgbClr val="C0C0C0"/>
          </a:solidFill>
          <a:ln w="9525">
            <a:noFill/>
            <a:miter lim="800000"/>
            <a:headEnd/>
            <a:tailEnd/>
          </a:ln>
          <a:effectLst/>
        </p:spPr>
        <p:txBody>
          <a:bodyPr wrap="none" anchor="ctr"/>
          <a:lstStyle/>
          <a:p>
            <a:endParaRPr lang="it-IT"/>
          </a:p>
        </p:txBody>
      </p:sp>
      <p:sp>
        <p:nvSpPr>
          <p:cNvPr id="27686" name="Rectangle 38"/>
          <p:cNvSpPr>
            <a:spLocks noChangeArrowheads="1"/>
          </p:cNvSpPr>
          <p:nvPr/>
        </p:nvSpPr>
        <p:spPr bwMode="auto">
          <a:xfrm>
            <a:off x="3682379" y="1009650"/>
            <a:ext cx="215900" cy="61913"/>
          </a:xfrm>
          <a:prstGeom prst="rect">
            <a:avLst/>
          </a:prstGeom>
          <a:solidFill>
            <a:srgbClr val="C0C0C0"/>
          </a:solidFill>
          <a:ln w="9525">
            <a:noFill/>
            <a:miter lim="800000"/>
            <a:headEnd/>
            <a:tailEnd/>
          </a:ln>
          <a:effectLst/>
        </p:spPr>
        <p:txBody>
          <a:bodyPr wrap="none" anchor="ctr"/>
          <a:lstStyle/>
          <a:p>
            <a:endParaRPr lang="it-IT"/>
          </a:p>
        </p:txBody>
      </p:sp>
      <p:sp>
        <p:nvSpPr>
          <p:cNvPr id="27687" name="Rectangle 39"/>
          <p:cNvSpPr>
            <a:spLocks noChangeArrowheads="1"/>
          </p:cNvSpPr>
          <p:nvPr/>
        </p:nvSpPr>
        <p:spPr bwMode="auto">
          <a:xfrm>
            <a:off x="3947492" y="1004888"/>
            <a:ext cx="215900" cy="61912"/>
          </a:xfrm>
          <a:prstGeom prst="rect">
            <a:avLst/>
          </a:prstGeom>
          <a:solidFill>
            <a:srgbClr val="C0C0C0"/>
          </a:solidFill>
          <a:ln w="9525">
            <a:noFill/>
            <a:miter lim="800000"/>
            <a:headEnd/>
            <a:tailEnd/>
          </a:ln>
          <a:effectLst/>
        </p:spPr>
        <p:txBody>
          <a:bodyPr wrap="none" anchor="ctr"/>
          <a:lstStyle/>
          <a:p>
            <a:endParaRPr lang="it-IT"/>
          </a:p>
        </p:txBody>
      </p:sp>
      <p:sp>
        <p:nvSpPr>
          <p:cNvPr id="27688" name="Rectangle 40"/>
          <p:cNvSpPr>
            <a:spLocks noChangeArrowheads="1"/>
          </p:cNvSpPr>
          <p:nvPr/>
        </p:nvSpPr>
        <p:spPr bwMode="auto">
          <a:xfrm>
            <a:off x="4211017" y="1004888"/>
            <a:ext cx="215900" cy="61912"/>
          </a:xfrm>
          <a:prstGeom prst="rect">
            <a:avLst/>
          </a:prstGeom>
          <a:solidFill>
            <a:srgbClr val="C0C0C0"/>
          </a:solidFill>
          <a:ln w="9525">
            <a:noFill/>
            <a:miter lim="800000"/>
            <a:headEnd/>
            <a:tailEnd/>
          </a:ln>
          <a:effectLst/>
        </p:spPr>
        <p:txBody>
          <a:bodyPr wrap="none" anchor="ctr"/>
          <a:lstStyle/>
          <a:p>
            <a:endParaRPr lang="it-IT"/>
          </a:p>
        </p:txBody>
      </p:sp>
      <p:sp>
        <p:nvSpPr>
          <p:cNvPr id="27689" name="Rectangle 41"/>
          <p:cNvSpPr>
            <a:spLocks noChangeArrowheads="1"/>
          </p:cNvSpPr>
          <p:nvPr/>
        </p:nvSpPr>
        <p:spPr bwMode="auto">
          <a:xfrm>
            <a:off x="4476129" y="1009650"/>
            <a:ext cx="215900" cy="61913"/>
          </a:xfrm>
          <a:prstGeom prst="rect">
            <a:avLst/>
          </a:prstGeom>
          <a:solidFill>
            <a:srgbClr val="C0C0C0"/>
          </a:solidFill>
          <a:ln w="9525">
            <a:noFill/>
            <a:miter lim="800000"/>
            <a:headEnd/>
            <a:tailEnd/>
          </a:ln>
          <a:effectLst/>
        </p:spPr>
        <p:txBody>
          <a:bodyPr wrap="none" anchor="ctr"/>
          <a:lstStyle/>
          <a:p>
            <a:endParaRPr lang="it-IT"/>
          </a:p>
        </p:txBody>
      </p:sp>
      <p:sp>
        <p:nvSpPr>
          <p:cNvPr id="27690" name="Rectangle 42"/>
          <p:cNvSpPr>
            <a:spLocks noChangeArrowheads="1"/>
          </p:cNvSpPr>
          <p:nvPr/>
        </p:nvSpPr>
        <p:spPr bwMode="auto">
          <a:xfrm>
            <a:off x="4739654" y="1009650"/>
            <a:ext cx="215900" cy="61913"/>
          </a:xfrm>
          <a:prstGeom prst="rect">
            <a:avLst/>
          </a:prstGeom>
          <a:solidFill>
            <a:srgbClr val="C0C0C0"/>
          </a:solidFill>
          <a:ln w="9525">
            <a:noFill/>
            <a:miter lim="800000"/>
            <a:headEnd/>
            <a:tailEnd/>
          </a:ln>
          <a:effectLst/>
        </p:spPr>
        <p:txBody>
          <a:bodyPr wrap="none" anchor="ctr"/>
          <a:lstStyle/>
          <a:p>
            <a:endParaRPr lang="it-IT"/>
          </a:p>
        </p:txBody>
      </p:sp>
      <p:sp>
        <p:nvSpPr>
          <p:cNvPr id="27691" name="Rectangle 43"/>
          <p:cNvSpPr>
            <a:spLocks noChangeArrowheads="1"/>
          </p:cNvSpPr>
          <p:nvPr/>
        </p:nvSpPr>
        <p:spPr bwMode="auto">
          <a:xfrm>
            <a:off x="4993654" y="1004888"/>
            <a:ext cx="215900" cy="61912"/>
          </a:xfrm>
          <a:prstGeom prst="rect">
            <a:avLst/>
          </a:prstGeom>
          <a:solidFill>
            <a:srgbClr val="C0C0C0"/>
          </a:solidFill>
          <a:ln w="9525">
            <a:noFill/>
            <a:miter lim="800000"/>
            <a:headEnd/>
            <a:tailEnd/>
          </a:ln>
          <a:effectLst/>
        </p:spPr>
        <p:txBody>
          <a:bodyPr wrap="none" anchor="ctr"/>
          <a:lstStyle/>
          <a:p>
            <a:endParaRPr lang="it-IT"/>
          </a:p>
        </p:txBody>
      </p:sp>
      <p:sp>
        <p:nvSpPr>
          <p:cNvPr id="27692" name="Rectangle 44"/>
          <p:cNvSpPr>
            <a:spLocks noChangeArrowheads="1"/>
          </p:cNvSpPr>
          <p:nvPr/>
        </p:nvSpPr>
        <p:spPr bwMode="auto">
          <a:xfrm>
            <a:off x="4484688" y="6616700"/>
            <a:ext cx="215900" cy="61913"/>
          </a:xfrm>
          <a:prstGeom prst="rect">
            <a:avLst/>
          </a:prstGeom>
          <a:solidFill>
            <a:srgbClr val="C0C0C0"/>
          </a:solidFill>
          <a:ln w="9525">
            <a:noFill/>
            <a:miter lim="800000"/>
            <a:headEnd/>
            <a:tailEnd/>
          </a:ln>
          <a:effectLst/>
        </p:spPr>
        <p:txBody>
          <a:bodyPr wrap="none" anchor="ctr"/>
          <a:lstStyle/>
          <a:p>
            <a:endParaRPr lang="it-IT"/>
          </a:p>
        </p:txBody>
      </p:sp>
      <p:sp>
        <p:nvSpPr>
          <p:cNvPr id="27693" name="Oval 45"/>
          <p:cNvSpPr>
            <a:spLocks noChangeArrowheads="1"/>
          </p:cNvSpPr>
          <p:nvPr/>
        </p:nvSpPr>
        <p:spPr bwMode="auto">
          <a:xfrm>
            <a:off x="163513" y="7083425"/>
            <a:ext cx="503237" cy="287338"/>
          </a:xfrm>
          <a:prstGeom prst="ellipse">
            <a:avLst/>
          </a:prstGeom>
          <a:solidFill>
            <a:schemeClr val="bg1"/>
          </a:solidFill>
          <a:ln w="9525">
            <a:solidFill>
              <a:schemeClr val="tx1"/>
            </a:solidFill>
            <a:round/>
            <a:headEnd/>
            <a:tailEnd/>
          </a:ln>
          <a:effectLst/>
        </p:spPr>
        <p:txBody>
          <a:bodyPr wrap="none" anchor="ctr"/>
          <a:lstStyle/>
          <a:p>
            <a:pPr algn="ctr"/>
            <a:r>
              <a:rPr lang="it-IT"/>
              <a:t>S1/2</a:t>
            </a:r>
          </a:p>
        </p:txBody>
      </p:sp>
      <p:sp>
        <p:nvSpPr>
          <p:cNvPr id="27694" name="Text Box 46"/>
          <p:cNvSpPr txBox="1">
            <a:spLocks noChangeArrowheads="1"/>
          </p:cNvSpPr>
          <p:nvPr/>
        </p:nvSpPr>
        <p:spPr bwMode="auto">
          <a:xfrm>
            <a:off x="663575" y="7085013"/>
            <a:ext cx="6132513" cy="304800"/>
          </a:xfrm>
          <a:prstGeom prst="rect">
            <a:avLst/>
          </a:prstGeom>
          <a:noFill/>
          <a:ln w="9525">
            <a:noFill/>
            <a:miter lim="800000"/>
            <a:headEnd/>
            <a:tailEnd/>
          </a:ln>
          <a:effectLst/>
        </p:spPr>
        <p:txBody>
          <a:bodyPr wrap="none">
            <a:spAutoFit/>
          </a:bodyPr>
          <a:lstStyle/>
          <a:p>
            <a:r>
              <a:rPr lang="it-IT" sz="1400"/>
              <a:t>= Domini extracellulari contenenti il sito di legame per Glu e AGs competitivi</a:t>
            </a:r>
          </a:p>
        </p:txBody>
      </p:sp>
      <p:sp>
        <p:nvSpPr>
          <p:cNvPr id="27695" name="Rectangle 47"/>
          <p:cNvSpPr>
            <a:spLocks noChangeArrowheads="1"/>
          </p:cNvSpPr>
          <p:nvPr/>
        </p:nvSpPr>
        <p:spPr bwMode="auto">
          <a:xfrm>
            <a:off x="134938" y="7759700"/>
            <a:ext cx="576262" cy="215900"/>
          </a:xfrm>
          <a:prstGeom prst="rect">
            <a:avLst/>
          </a:prstGeom>
          <a:solidFill>
            <a:schemeClr val="bg1"/>
          </a:solidFill>
          <a:ln w="9525">
            <a:solidFill>
              <a:schemeClr val="tx1"/>
            </a:solidFill>
            <a:miter lim="800000"/>
            <a:headEnd/>
            <a:tailEnd/>
          </a:ln>
          <a:effectLst/>
        </p:spPr>
        <p:txBody>
          <a:bodyPr wrap="none" anchor="ctr"/>
          <a:lstStyle/>
          <a:p>
            <a:pPr algn="ctr"/>
            <a:r>
              <a:rPr lang="it-IT"/>
              <a:t>TM</a:t>
            </a:r>
          </a:p>
        </p:txBody>
      </p:sp>
      <p:sp>
        <p:nvSpPr>
          <p:cNvPr id="27696" name="Text Box 48"/>
          <p:cNvSpPr txBox="1">
            <a:spLocks noChangeArrowheads="1"/>
          </p:cNvSpPr>
          <p:nvPr/>
        </p:nvSpPr>
        <p:spPr bwMode="auto">
          <a:xfrm>
            <a:off x="696913" y="7710488"/>
            <a:ext cx="4910137" cy="304800"/>
          </a:xfrm>
          <a:prstGeom prst="rect">
            <a:avLst/>
          </a:prstGeom>
          <a:noFill/>
          <a:ln w="9525">
            <a:noFill/>
            <a:miter lim="800000"/>
            <a:headEnd/>
            <a:tailEnd/>
          </a:ln>
          <a:effectLst/>
        </p:spPr>
        <p:txBody>
          <a:bodyPr wrap="none">
            <a:spAutoFit/>
          </a:bodyPr>
          <a:lstStyle/>
          <a:p>
            <a:r>
              <a:rPr lang="it-IT" sz="1400"/>
              <a:t>= 3 domini TM (M1, M3, M4) + 1 ansa (M2: selettività ionica)</a:t>
            </a:r>
          </a:p>
        </p:txBody>
      </p:sp>
      <p:sp>
        <p:nvSpPr>
          <p:cNvPr id="27697" name="Oval 49"/>
          <p:cNvSpPr>
            <a:spLocks noChangeArrowheads="1"/>
          </p:cNvSpPr>
          <p:nvPr/>
        </p:nvSpPr>
        <p:spPr bwMode="auto">
          <a:xfrm>
            <a:off x="260350" y="8316913"/>
            <a:ext cx="217488" cy="215900"/>
          </a:xfrm>
          <a:prstGeom prst="ellipse">
            <a:avLst/>
          </a:prstGeom>
          <a:solidFill>
            <a:schemeClr val="accent1"/>
          </a:solidFill>
          <a:ln w="9525">
            <a:solidFill>
              <a:schemeClr val="tx1"/>
            </a:solidFill>
            <a:round/>
            <a:headEnd/>
            <a:tailEnd/>
          </a:ln>
          <a:effectLst/>
        </p:spPr>
        <p:txBody>
          <a:bodyPr wrap="none" anchor="ctr"/>
          <a:lstStyle/>
          <a:p>
            <a:pPr algn="ctr"/>
            <a:r>
              <a:rPr lang="it-IT" sz="1400" b="1"/>
              <a:t>P</a:t>
            </a:r>
          </a:p>
        </p:txBody>
      </p:sp>
      <p:sp>
        <p:nvSpPr>
          <p:cNvPr id="27698" name="Text Box 50"/>
          <p:cNvSpPr txBox="1">
            <a:spLocks noChangeArrowheads="1"/>
          </p:cNvSpPr>
          <p:nvPr/>
        </p:nvSpPr>
        <p:spPr bwMode="auto">
          <a:xfrm>
            <a:off x="446088" y="8270875"/>
            <a:ext cx="4130675" cy="304800"/>
          </a:xfrm>
          <a:prstGeom prst="rect">
            <a:avLst/>
          </a:prstGeom>
          <a:noFill/>
          <a:ln w="9525">
            <a:noFill/>
            <a:miter lim="800000"/>
            <a:headEnd/>
            <a:tailEnd/>
          </a:ln>
          <a:effectLst/>
        </p:spPr>
        <p:txBody>
          <a:bodyPr wrap="none">
            <a:spAutoFit/>
          </a:bodyPr>
          <a:lstStyle/>
          <a:p>
            <a:r>
              <a:rPr lang="it-IT" sz="1400"/>
              <a:t>= siti di fosforilazione sul C-terminale intracellulare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885825" y="127000"/>
            <a:ext cx="5086350" cy="366713"/>
          </a:xfrm>
          <a:prstGeom prst="rect">
            <a:avLst/>
          </a:prstGeom>
          <a:noFill/>
          <a:ln w="9525">
            <a:noFill/>
            <a:miter lim="800000"/>
            <a:headEnd/>
            <a:tailEnd/>
          </a:ln>
          <a:effectLst/>
        </p:spPr>
        <p:txBody>
          <a:bodyPr wrap="none">
            <a:spAutoFit/>
          </a:bodyPr>
          <a:lstStyle/>
          <a:p>
            <a:pPr algn="ctr"/>
            <a:r>
              <a:rPr lang="it-IT" b="1">
                <a:effectLst>
                  <a:outerShdw blurRad="38100" dist="38100" dir="2700000" algn="tl">
                    <a:srgbClr val="C0C0C0"/>
                  </a:outerShdw>
                </a:effectLst>
              </a:rPr>
              <a:t>RECETTORI IONOTROPI DEL GLUTAMMATO</a:t>
            </a:r>
          </a:p>
        </p:txBody>
      </p:sp>
      <p:sp>
        <p:nvSpPr>
          <p:cNvPr id="9221" name="Text Box 5"/>
          <p:cNvSpPr txBox="1">
            <a:spLocks noChangeArrowheads="1"/>
          </p:cNvSpPr>
          <p:nvPr/>
        </p:nvSpPr>
        <p:spPr bwMode="auto">
          <a:xfrm>
            <a:off x="1420813" y="827088"/>
            <a:ext cx="3998912" cy="336550"/>
          </a:xfrm>
          <a:prstGeom prst="rect">
            <a:avLst/>
          </a:prstGeom>
          <a:noFill/>
          <a:ln w="9525">
            <a:noFill/>
            <a:miter lim="800000"/>
            <a:headEnd/>
            <a:tailEnd/>
          </a:ln>
          <a:effectLst/>
        </p:spPr>
        <p:txBody>
          <a:bodyPr wrap="none">
            <a:spAutoFit/>
          </a:bodyPr>
          <a:lstStyle/>
          <a:p>
            <a:r>
              <a:rPr lang="it-IT" sz="1600"/>
              <a:t>Complessi polimerici formati da 4 subunità</a:t>
            </a:r>
          </a:p>
        </p:txBody>
      </p:sp>
      <p:sp>
        <p:nvSpPr>
          <p:cNvPr id="9242" name="Text Box 26"/>
          <p:cNvSpPr txBox="1">
            <a:spLocks noChangeArrowheads="1"/>
          </p:cNvSpPr>
          <p:nvPr/>
        </p:nvSpPr>
        <p:spPr bwMode="auto">
          <a:xfrm>
            <a:off x="3946525" y="3824288"/>
            <a:ext cx="184150" cy="244475"/>
          </a:xfrm>
          <a:prstGeom prst="rect">
            <a:avLst/>
          </a:prstGeom>
          <a:noFill/>
          <a:ln w="9525">
            <a:noFill/>
            <a:miter lim="800000"/>
            <a:headEnd/>
            <a:tailEnd/>
          </a:ln>
          <a:effectLst/>
        </p:spPr>
        <p:txBody>
          <a:bodyPr wrap="none">
            <a:spAutoFit/>
          </a:bodyPr>
          <a:lstStyle/>
          <a:p>
            <a:endParaRPr lang="it-IT" sz="1000">
              <a:latin typeface="Times New Roman" pitchFamily="18" charset="0"/>
            </a:endParaRPr>
          </a:p>
        </p:txBody>
      </p:sp>
      <p:grpSp>
        <p:nvGrpSpPr>
          <p:cNvPr id="9267" name="Group 51"/>
          <p:cNvGrpSpPr>
            <a:grpSpLocks/>
          </p:cNvGrpSpPr>
          <p:nvPr/>
        </p:nvGrpSpPr>
        <p:grpSpPr bwMode="auto">
          <a:xfrm>
            <a:off x="2019300" y="1476375"/>
            <a:ext cx="2786063" cy="1630363"/>
            <a:chOff x="314" y="1559"/>
            <a:chExt cx="1755" cy="1027"/>
          </a:xfrm>
        </p:grpSpPr>
        <p:sp>
          <p:nvSpPr>
            <p:cNvPr id="9246" name="Line 30"/>
            <p:cNvSpPr>
              <a:spLocks noChangeShapeType="1"/>
            </p:cNvSpPr>
            <p:nvPr/>
          </p:nvSpPr>
          <p:spPr bwMode="auto">
            <a:xfrm>
              <a:off x="314" y="2142"/>
              <a:ext cx="1755" cy="0"/>
            </a:xfrm>
            <a:prstGeom prst="line">
              <a:avLst/>
            </a:prstGeom>
            <a:noFill/>
            <a:ln w="9525">
              <a:solidFill>
                <a:schemeClr val="tx1"/>
              </a:solidFill>
              <a:round/>
              <a:headEnd/>
              <a:tailEnd/>
            </a:ln>
            <a:effectLst/>
          </p:spPr>
          <p:txBody>
            <a:bodyPr/>
            <a:lstStyle/>
            <a:p>
              <a:endParaRPr lang="it-IT"/>
            </a:p>
          </p:txBody>
        </p:sp>
        <p:sp>
          <p:nvSpPr>
            <p:cNvPr id="9247" name="Line 31"/>
            <p:cNvSpPr>
              <a:spLocks noChangeShapeType="1"/>
            </p:cNvSpPr>
            <p:nvPr/>
          </p:nvSpPr>
          <p:spPr bwMode="auto">
            <a:xfrm>
              <a:off x="314" y="2370"/>
              <a:ext cx="1755" cy="0"/>
            </a:xfrm>
            <a:prstGeom prst="line">
              <a:avLst/>
            </a:prstGeom>
            <a:noFill/>
            <a:ln w="9525">
              <a:solidFill>
                <a:schemeClr val="tx1"/>
              </a:solidFill>
              <a:round/>
              <a:headEnd/>
              <a:tailEnd/>
            </a:ln>
            <a:effectLst/>
          </p:spPr>
          <p:txBody>
            <a:bodyPr/>
            <a:lstStyle/>
            <a:p>
              <a:endParaRPr lang="it-IT"/>
            </a:p>
          </p:txBody>
        </p:sp>
        <p:sp>
          <p:nvSpPr>
            <p:cNvPr id="9248" name="Rectangle 32"/>
            <p:cNvSpPr>
              <a:spLocks noChangeArrowheads="1"/>
            </p:cNvSpPr>
            <p:nvPr/>
          </p:nvSpPr>
          <p:spPr bwMode="auto">
            <a:xfrm>
              <a:off x="753" y="2142"/>
              <a:ext cx="92" cy="228"/>
            </a:xfrm>
            <a:prstGeom prst="rect">
              <a:avLst/>
            </a:prstGeom>
            <a:solidFill>
              <a:srgbClr val="C0C0C0"/>
            </a:solidFill>
            <a:ln w="9525">
              <a:noFill/>
              <a:miter lim="800000"/>
              <a:headEnd/>
              <a:tailEnd/>
            </a:ln>
            <a:effectLst/>
          </p:spPr>
          <p:txBody>
            <a:bodyPr wrap="none" anchor="ctr"/>
            <a:lstStyle/>
            <a:p>
              <a:pPr algn="ctr"/>
              <a:r>
                <a:rPr lang="it-IT" sz="800" b="1">
                  <a:latin typeface="Times New Roman" pitchFamily="18" charset="0"/>
                </a:rPr>
                <a:t>M1</a:t>
              </a:r>
              <a:endParaRPr lang="en-GB" sz="800" b="1">
                <a:latin typeface="Times New Roman" pitchFamily="18" charset="0"/>
              </a:endParaRPr>
            </a:p>
          </p:txBody>
        </p:sp>
        <p:sp>
          <p:nvSpPr>
            <p:cNvPr id="9249" name="Rectangle 33"/>
            <p:cNvSpPr>
              <a:spLocks noChangeArrowheads="1"/>
            </p:cNvSpPr>
            <p:nvPr/>
          </p:nvSpPr>
          <p:spPr bwMode="auto">
            <a:xfrm>
              <a:off x="1168" y="2142"/>
              <a:ext cx="93" cy="228"/>
            </a:xfrm>
            <a:prstGeom prst="rect">
              <a:avLst/>
            </a:prstGeom>
            <a:solidFill>
              <a:srgbClr val="C0C0C0"/>
            </a:solidFill>
            <a:ln w="9525">
              <a:noFill/>
              <a:miter lim="800000"/>
              <a:headEnd/>
              <a:tailEnd/>
            </a:ln>
            <a:effectLst/>
          </p:spPr>
          <p:txBody>
            <a:bodyPr wrap="none" anchor="ctr"/>
            <a:lstStyle/>
            <a:p>
              <a:endParaRPr lang="it-IT"/>
            </a:p>
          </p:txBody>
        </p:sp>
        <p:sp>
          <p:nvSpPr>
            <p:cNvPr id="9250" name="Rectangle 34"/>
            <p:cNvSpPr>
              <a:spLocks noChangeArrowheads="1"/>
            </p:cNvSpPr>
            <p:nvPr/>
          </p:nvSpPr>
          <p:spPr bwMode="auto">
            <a:xfrm>
              <a:off x="1446" y="2142"/>
              <a:ext cx="92" cy="228"/>
            </a:xfrm>
            <a:prstGeom prst="rect">
              <a:avLst/>
            </a:prstGeom>
            <a:solidFill>
              <a:srgbClr val="C0C0C0"/>
            </a:solidFill>
            <a:ln w="9525">
              <a:noFill/>
              <a:miter lim="800000"/>
              <a:headEnd/>
              <a:tailEnd/>
            </a:ln>
            <a:effectLst/>
          </p:spPr>
          <p:txBody>
            <a:bodyPr wrap="none" anchor="ctr"/>
            <a:lstStyle/>
            <a:p>
              <a:endParaRPr lang="it-IT"/>
            </a:p>
          </p:txBody>
        </p:sp>
        <p:sp>
          <p:nvSpPr>
            <p:cNvPr id="9251" name="Rectangle 35"/>
            <p:cNvSpPr>
              <a:spLocks noChangeArrowheads="1"/>
            </p:cNvSpPr>
            <p:nvPr/>
          </p:nvSpPr>
          <p:spPr bwMode="auto">
            <a:xfrm>
              <a:off x="1109" y="2188"/>
              <a:ext cx="208" cy="135"/>
            </a:xfrm>
            <a:prstGeom prst="rect">
              <a:avLst/>
            </a:prstGeom>
            <a:noFill/>
            <a:ln w="9525">
              <a:noFill/>
              <a:miter lim="800000"/>
              <a:headEnd/>
              <a:tailEnd/>
            </a:ln>
            <a:effectLst/>
          </p:spPr>
          <p:txBody>
            <a:bodyPr wrap="none">
              <a:spAutoFit/>
            </a:bodyPr>
            <a:lstStyle/>
            <a:p>
              <a:r>
                <a:rPr lang="it-IT" sz="800" b="1">
                  <a:latin typeface="Times New Roman" pitchFamily="18" charset="0"/>
                </a:rPr>
                <a:t>M3</a:t>
              </a:r>
              <a:endParaRPr lang="en-GB" sz="800" b="1">
                <a:latin typeface="Times New Roman" pitchFamily="18" charset="0"/>
              </a:endParaRPr>
            </a:p>
          </p:txBody>
        </p:sp>
        <p:sp>
          <p:nvSpPr>
            <p:cNvPr id="9252" name="Rectangle 36"/>
            <p:cNvSpPr>
              <a:spLocks noChangeArrowheads="1"/>
            </p:cNvSpPr>
            <p:nvPr/>
          </p:nvSpPr>
          <p:spPr bwMode="auto">
            <a:xfrm>
              <a:off x="878" y="2174"/>
              <a:ext cx="208" cy="135"/>
            </a:xfrm>
            <a:prstGeom prst="rect">
              <a:avLst/>
            </a:prstGeom>
            <a:noFill/>
            <a:ln w="9525">
              <a:noFill/>
              <a:miter lim="800000"/>
              <a:headEnd/>
              <a:tailEnd/>
            </a:ln>
            <a:effectLst/>
          </p:spPr>
          <p:txBody>
            <a:bodyPr wrap="none">
              <a:spAutoFit/>
            </a:bodyPr>
            <a:lstStyle/>
            <a:p>
              <a:r>
                <a:rPr lang="it-IT" sz="800" b="1">
                  <a:latin typeface="Times New Roman" pitchFamily="18" charset="0"/>
                </a:rPr>
                <a:t>M2</a:t>
              </a:r>
              <a:endParaRPr lang="en-GB" sz="800" b="1">
                <a:latin typeface="Times New Roman" pitchFamily="18" charset="0"/>
              </a:endParaRPr>
            </a:p>
          </p:txBody>
        </p:sp>
        <p:sp>
          <p:nvSpPr>
            <p:cNvPr id="9253" name="Rectangle 37"/>
            <p:cNvSpPr>
              <a:spLocks noChangeArrowheads="1"/>
            </p:cNvSpPr>
            <p:nvPr/>
          </p:nvSpPr>
          <p:spPr bwMode="auto">
            <a:xfrm>
              <a:off x="1386" y="2187"/>
              <a:ext cx="208" cy="135"/>
            </a:xfrm>
            <a:prstGeom prst="rect">
              <a:avLst/>
            </a:prstGeom>
            <a:noFill/>
            <a:ln w="9525">
              <a:noFill/>
              <a:miter lim="800000"/>
              <a:headEnd/>
              <a:tailEnd/>
            </a:ln>
            <a:effectLst/>
          </p:spPr>
          <p:txBody>
            <a:bodyPr wrap="none">
              <a:spAutoFit/>
            </a:bodyPr>
            <a:lstStyle/>
            <a:p>
              <a:r>
                <a:rPr lang="it-IT" sz="800" b="1">
                  <a:latin typeface="Times New Roman" pitchFamily="18" charset="0"/>
                </a:rPr>
                <a:t>M4</a:t>
              </a:r>
              <a:endParaRPr lang="en-GB" sz="800" b="1">
                <a:latin typeface="Times New Roman" pitchFamily="18" charset="0"/>
              </a:endParaRPr>
            </a:p>
          </p:txBody>
        </p:sp>
        <p:sp>
          <p:nvSpPr>
            <p:cNvPr id="9254" name="Text Box 38"/>
            <p:cNvSpPr txBox="1">
              <a:spLocks noChangeArrowheads="1"/>
            </p:cNvSpPr>
            <p:nvPr/>
          </p:nvSpPr>
          <p:spPr bwMode="auto">
            <a:xfrm>
              <a:off x="1664" y="2413"/>
              <a:ext cx="180" cy="173"/>
            </a:xfrm>
            <a:prstGeom prst="rect">
              <a:avLst/>
            </a:prstGeom>
            <a:noFill/>
            <a:ln w="9525">
              <a:noFill/>
              <a:miter lim="800000"/>
              <a:headEnd/>
              <a:tailEnd/>
            </a:ln>
            <a:effectLst/>
          </p:spPr>
          <p:txBody>
            <a:bodyPr wrap="none">
              <a:spAutoFit/>
            </a:bodyPr>
            <a:lstStyle/>
            <a:p>
              <a:r>
                <a:rPr lang="it-IT" sz="1200">
                  <a:latin typeface="Times New Roman" pitchFamily="18" charset="0"/>
                </a:rPr>
                <a:t>C</a:t>
              </a:r>
              <a:endParaRPr lang="en-GB" sz="1200">
                <a:latin typeface="Times New Roman" pitchFamily="18" charset="0"/>
              </a:endParaRPr>
            </a:p>
          </p:txBody>
        </p:sp>
        <p:sp>
          <p:nvSpPr>
            <p:cNvPr id="9255" name="Freeform 39"/>
            <p:cNvSpPr>
              <a:spLocks/>
            </p:cNvSpPr>
            <p:nvPr/>
          </p:nvSpPr>
          <p:spPr bwMode="auto">
            <a:xfrm>
              <a:off x="799" y="2290"/>
              <a:ext cx="523" cy="220"/>
            </a:xfrm>
            <a:custGeom>
              <a:avLst/>
              <a:gdLst/>
              <a:ahLst/>
              <a:cxnLst>
                <a:cxn ang="0">
                  <a:pos x="0" y="168"/>
                </a:cxn>
                <a:cxn ang="0">
                  <a:pos x="48" y="408"/>
                </a:cxn>
                <a:cxn ang="0">
                  <a:pos x="240" y="408"/>
                </a:cxn>
                <a:cxn ang="0">
                  <a:pos x="288" y="120"/>
                </a:cxn>
                <a:cxn ang="0">
                  <a:pos x="336" y="24"/>
                </a:cxn>
                <a:cxn ang="0">
                  <a:pos x="432" y="24"/>
                </a:cxn>
                <a:cxn ang="0">
                  <a:pos x="480" y="168"/>
                </a:cxn>
                <a:cxn ang="0">
                  <a:pos x="528" y="360"/>
                </a:cxn>
                <a:cxn ang="0">
                  <a:pos x="816" y="456"/>
                </a:cxn>
                <a:cxn ang="0">
                  <a:pos x="1056" y="408"/>
                </a:cxn>
                <a:cxn ang="0">
                  <a:pos x="1008" y="264"/>
                </a:cxn>
                <a:cxn ang="0">
                  <a:pos x="864" y="168"/>
                </a:cxn>
              </a:cxnLst>
              <a:rect l="0" t="0" r="r" b="b"/>
              <a:pathLst>
                <a:path w="1088" h="464">
                  <a:moveTo>
                    <a:pt x="0" y="168"/>
                  </a:moveTo>
                  <a:cubicBezTo>
                    <a:pt x="4" y="268"/>
                    <a:pt x="8" y="368"/>
                    <a:pt x="48" y="408"/>
                  </a:cubicBezTo>
                  <a:cubicBezTo>
                    <a:pt x="88" y="448"/>
                    <a:pt x="200" y="456"/>
                    <a:pt x="240" y="408"/>
                  </a:cubicBezTo>
                  <a:cubicBezTo>
                    <a:pt x="280" y="360"/>
                    <a:pt x="272" y="184"/>
                    <a:pt x="288" y="120"/>
                  </a:cubicBezTo>
                  <a:cubicBezTo>
                    <a:pt x="304" y="56"/>
                    <a:pt x="312" y="40"/>
                    <a:pt x="336" y="24"/>
                  </a:cubicBezTo>
                  <a:cubicBezTo>
                    <a:pt x="360" y="8"/>
                    <a:pt x="408" y="0"/>
                    <a:pt x="432" y="24"/>
                  </a:cubicBezTo>
                  <a:cubicBezTo>
                    <a:pt x="456" y="48"/>
                    <a:pt x="464" y="112"/>
                    <a:pt x="480" y="168"/>
                  </a:cubicBezTo>
                  <a:cubicBezTo>
                    <a:pt x="496" y="224"/>
                    <a:pt x="472" y="312"/>
                    <a:pt x="528" y="360"/>
                  </a:cubicBezTo>
                  <a:cubicBezTo>
                    <a:pt x="584" y="408"/>
                    <a:pt x="728" y="448"/>
                    <a:pt x="816" y="456"/>
                  </a:cubicBezTo>
                  <a:cubicBezTo>
                    <a:pt x="904" y="464"/>
                    <a:pt x="1024" y="440"/>
                    <a:pt x="1056" y="408"/>
                  </a:cubicBezTo>
                  <a:cubicBezTo>
                    <a:pt x="1088" y="376"/>
                    <a:pt x="1040" y="304"/>
                    <a:pt x="1008" y="264"/>
                  </a:cubicBezTo>
                  <a:cubicBezTo>
                    <a:pt x="976" y="224"/>
                    <a:pt x="920" y="196"/>
                    <a:pt x="864" y="168"/>
                  </a:cubicBezTo>
                </a:path>
              </a:pathLst>
            </a:custGeom>
            <a:noFill/>
            <a:ln w="9525">
              <a:solidFill>
                <a:schemeClr val="tx1"/>
              </a:solidFill>
              <a:round/>
              <a:headEnd/>
              <a:tailEnd/>
            </a:ln>
            <a:effectLst/>
          </p:spPr>
          <p:txBody>
            <a:bodyPr/>
            <a:lstStyle/>
            <a:p>
              <a:endParaRPr lang="it-IT"/>
            </a:p>
          </p:txBody>
        </p:sp>
        <p:sp>
          <p:nvSpPr>
            <p:cNvPr id="9256" name="Freeform 40"/>
            <p:cNvSpPr>
              <a:spLocks/>
            </p:cNvSpPr>
            <p:nvPr/>
          </p:nvSpPr>
          <p:spPr bwMode="auto">
            <a:xfrm>
              <a:off x="1476" y="2370"/>
              <a:ext cx="224" cy="171"/>
            </a:xfrm>
            <a:custGeom>
              <a:avLst/>
              <a:gdLst/>
              <a:ahLst/>
              <a:cxnLst>
                <a:cxn ang="0">
                  <a:pos x="32" y="0"/>
                </a:cxn>
                <a:cxn ang="0">
                  <a:pos x="32" y="144"/>
                </a:cxn>
                <a:cxn ang="0">
                  <a:pos x="224" y="336"/>
                </a:cxn>
                <a:cxn ang="0">
                  <a:pos x="464" y="288"/>
                </a:cxn>
              </a:cxnLst>
              <a:rect l="0" t="0" r="r" b="b"/>
              <a:pathLst>
                <a:path w="464" h="360">
                  <a:moveTo>
                    <a:pt x="32" y="0"/>
                  </a:moveTo>
                  <a:cubicBezTo>
                    <a:pt x="16" y="44"/>
                    <a:pt x="0" y="88"/>
                    <a:pt x="32" y="144"/>
                  </a:cubicBezTo>
                  <a:cubicBezTo>
                    <a:pt x="64" y="200"/>
                    <a:pt x="152" y="312"/>
                    <a:pt x="224" y="336"/>
                  </a:cubicBezTo>
                  <a:cubicBezTo>
                    <a:pt x="296" y="360"/>
                    <a:pt x="380" y="324"/>
                    <a:pt x="464" y="288"/>
                  </a:cubicBezTo>
                </a:path>
              </a:pathLst>
            </a:custGeom>
            <a:noFill/>
            <a:ln w="9525">
              <a:solidFill>
                <a:schemeClr val="tx1"/>
              </a:solidFill>
              <a:round/>
              <a:headEnd/>
              <a:tailEnd/>
            </a:ln>
            <a:effectLst/>
          </p:spPr>
          <p:txBody>
            <a:bodyPr/>
            <a:lstStyle/>
            <a:p>
              <a:endParaRPr lang="it-IT"/>
            </a:p>
          </p:txBody>
        </p:sp>
        <p:sp>
          <p:nvSpPr>
            <p:cNvPr id="9258" name="Text Box 42"/>
            <p:cNvSpPr txBox="1">
              <a:spLocks noChangeArrowheads="1"/>
            </p:cNvSpPr>
            <p:nvPr/>
          </p:nvSpPr>
          <p:spPr bwMode="auto">
            <a:xfrm>
              <a:off x="324" y="1559"/>
              <a:ext cx="185" cy="173"/>
            </a:xfrm>
            <a:prstGeom prst="rect">
              <a:avLst/>
            </a:prstGeom>
            <a:noFill/>
            <a:ln w="9525">
              <a:noFill/>
              <a:miter lim="800000"/>
              <a:headEnd/>
              <a:tailEnd/>
            </a:ln>
            <a:effectLst/>
          </p:spPr>
          <p:txBody>
            <a:bodyPr wrap="none">
              <a:spAutoFit/>
            </a:bodyPr>
            <a:lstStyle/>
            <a:p>
              <a:r>
                <a:rPr lang="it-IT" sz="1200">
                  <a:latin typeface="Times New Roman" pitchFamily="18" charset="0"/>
                </a:rPr>
                <a:t>N</a:t>
              </a:r>
              <a:endParaRPr lang="en-GB" sz="1200">
                <a:latin typeface="Times New Roman" pitchFamily="18" charset="0"/>
              </a:endParaRPr>
            </a:p>
          </p:txBody>
        </p:sp>
        <p:sp>
          <p:nvSpPr>
            <p:cNvPr id="9259" name="Freeform 43"/>
            <p:cNvSpPr>
              <a:spLocks/>
            </p:cNvSpPr>
            <p:nvPr/>
          </p:nvSpPr>
          <p:spPr bwMode="auto">
            <a:xfrm>
              <a:off x="469" y="1641"/>
              <a:ext cx="585" cy="490"/>
            </a:xfrm>
            <a:custGeom>
              <a:avLst/>
              <a:gdLst/>
              <a:ahLst/>
              <a:cxnLst>
                <a:cxn ang="0">
                  <a:pos x="624" y="840"/>
                </a:cxn>
                <a:cxn ang="0">
                  <a:pos x="624" y="744"/>
                </a:cxn>
                <a:cxn ang="0">
                  <a:pos x="720" y="696"/>
                </a:cxn>
                <a:cxn ang="0">
                  <a:pos x="912" y="600"/>
                </a:cxn>
                <a:cxn ang="0">
                  <a:pos x="864" y="456"/>
                </a:cxn>
                <a:cxn ang="0">
                  <a:pos x="768" y="456"/>
                </a:cxn>
                <a:cxn ang="0">
                  <a:pos x="768" y="312"/>
                </a:cxn>
                <a:cxn ang="0">
                  <a:pos x="912" y="216"/>
                </a:cxn>
                <a:cxn ang="0">
                  <a:pos x="1056" y="216"/>
                </a:cxn>
                <a:cxn ang="0">
                  <a:pos x="1008" y="24"/>
                </a:cxn>
                <a:cxn ang="0">
                  <a:pos x="576" y="72"/>
                </a:cxn>
                <a:cxn ang="0">
                  <a:pos x="384" y="120"/>
                </a:cxn>
                <a:cxn ang="0">
                  <a:pos x="0" y="24"/>
                </a:cxn>
              </a:cxnLst>
              <a:rect l="0" t="0" r="r" b="b"/>
              <a:pathLst>
                <a:path w="1088" h="840">
                  <a:moveTo>
                    <a:pt x="624" y="840"/>
                  </a:moveTo>
                  <a:cubicBezTo>
                    <a:pt x="616" y="804"/>
                    <a:pt x="608" y="768"/>
                    <a:pt x="624" y="744"/>
                  </a:cubicBezTo>
                  <a:cubicBezTo>
                    <a:pt x="640" y="720"/>
                    <a:pt x="672" y="720"/>
                    <a:pt x="720" y="696"/>
                  </a:cubicBezTo>
                  <a:cubicBezTo>
                    <a:pt x="768" y="672"/>
                    <a:pt x="888" y="640"/>
                    <a:pt x="912" y="600"/>
                  </a:cubicBezTo>
                  <a:cubicBezTo>
                    <a:pt x="936" y="560"/>
                    <a:pt x="888" y="480"/>
                    <a:pt x="864" y="456"/>
                  </a:cubicBezTo>
                  <a:cubicBezTo>
                    <a:pt x="840" y="432"/>
                    <a:pt x="784" y="480"/>
                    <a:pt x="768" y="456"/>
                  </a:cubicBezTo>
                  <a:cubicBezTo>
                    <a:pt x="752" y="432"/>
                    <a:pt x="744" y="352"/>
                    <a:pt x="768" y="312"/>
                  </a:cubicBezTo>
                  <a:cubicBezTo>
                    <a:pt x="792" y="272"/>
                    <a:pt x="864" y="232"/>
                    <a:pt x="912" y="216"/>
                  </a:cubicBezTo>
                  <a:cubicBezTo>
                    <a:pt x="960" y="200"/>
                    <a:pt x="1040" y="248"/>
                    <a:pt x="1056" y="216"/>
                  </a:cubicBezTo>
                  <a:cubicBezTo>
                    <a:pt x="1072" y="184"/>
                    <a:pt x="1088" y="48"/>
                    <a:pt x="1008" y="24"/>
                  </a:cubicBezTo>
                  <a:cubicBezTo>
                    <a:pt x="928" y="0"/>
                    <a:pt x="680" y="56"/>
                    <a:pt x="576" y="72"/>
                  </a:cubicBezTo>
                  <a:cubicBezTo>
                    <a:pt x="472" y="88"/>
                    <a:pt x="480" y="128"/>
                    <a:pt x="384" y="120"/>
                  </a:cubicBezTo>
                  <a:cubicBezTo>
                    <a:pt x="288" y="112"/>
                    <a:pt x="144" y="68"/>
                    <a:pt x="0" y="24"/>
                  </a:cubicBezTo>
                </a:path>
              </a:pathLst>
            </a:custGeom>
            <a:noFill/>
            <a:ln w="9525">
              <a:solidFill>
                <a:schemeClr val="tx1"/>
              </a:solidFill>
              <a:round/>
              <a:headEnd/>
              <a:tailEnd/>
            </a:ln>
            <a:effectLst/>
          </p:spPr>
          <p:txBody>
            <a:bodyPr/>
            <a:lstStyle/>
            <a:p>
              <a:endParaRPr lang="it-IT"/>
            </a:p>
          </p:txBody>
        </p:sp>
        <p:sp>
          <p:nvSpPr>
            <p:cNvPr id="9260" name="Freeform 44"/>
            <p:cNvSpPr>
              <a:spLocks/>
            </p:cNvSpPr>
            <p:nvPr/>
          </p:nvSpPr>
          <p:spPr bwMode="auto">
            <a:xfrm>
              <a:off x="1088" y="1632"/>
              <a:ext cx="435" cy="499"/>
            </a:xfrm>
            <a:custGeom>
              <a:avLst/>
              <a:gdLst/>
              <a:ahLst/>
              <a:cxnLst>
                <a:cxn ang="0">
                  <a:pos x="240" y="856"/>
                </a:cxn>
                <a:cxn ang="0">
                  <a:pos x="240" y="808"/>
                </a:cxn>
                <a:cxn ang="0">
                  <a:pos x="96" y="712"/>
                </a:cxn>
                <a:cxn ang="0">
                  <a:pos x="0" y="568"/>
                </a:cxn>
                <a:cxn ang="0">
                  <a:pos x="96" y="520"/>
                </a:cxn>
                <a:cxn ang="0">
                  <a:pos x="144" y="472"/>
                </a:cxn>
                <a:cxn ang="0">
                  <a:pos x="192" y="328"/>
                </a:cxn>
                <a:cxn ang="0">
                  <a:pos x="96" y="280"/>
                </a:cxn>
                <a:cxn ang="0">
                  <a:pos x="48" y="136"/>
                </a:cxn>
                <a:cxn ang="0">
                  <a:pos x="192" y="40"/>
                </a:cxn>
                <a:cxn ang="0">
                  <a:pos x="528" y="40"/>
                </a:cxn>
                <a:cxn ang="0">
                  <a:pos x="768" y="280"/>
                </a:cxn>
                <a:cxn ang="0">
                  <a:pos x="768" y="856"/>
                </a:cxn>
              </a:cxnLst>
              <a:rect l="0" t="0" r="r" b="b"/>
              <a:pathLst>
                <a:path w="808" h="856">
                  <a:moveTo>
                    <a:pt x="240" y="856"/>
                  </a:moveTo>
                  <a:cubicBezTo>
                    <a:pt x="252" y="844"/>
                    <a:pt x="264" y="832"/>
                    <a:pt x="240" y="808"/>
                  </a:cubicBezTo>
                  <a:cubicBezTo>
                    <a:pt x="216" y="784"/>
                    <a:pt x="136" y="752"/>
                    <a:pt x="96" y="712"/>
                  </a:cubicBezTo>
                  <a:cubicBezTo>
                    <a:pt x="56" y="672"/>
                    <a:pt x="0" y="600"/>
                    <a:pt x="0" y="568"/>
                  </a:cubicBezTo>
                  <a:cubicBezTo>
                    <a:pt x="0" y="536"/>
                    <a:pt x="72" y="536"/>
                    <a:pt x="96" y="520"/>
                  </a:cubicBezTo>
                  <a:cubicBezTo>
                    <a:pt x="120" y="504"/>
                    <a:pt x="128" y="504"/>
                    <a:pt x="144" y="472"/>
                  </a:cubicBezTo>
                  <a:cubicBezTo>
                    <a:pt x="160" y="440"/>
                    <a:pt x="200" y="360"/>
                    <a:pt x="192" y="328"/>
                  </a:cubicBezTo>
                  <a:cubicBezTo>
                    <a:pt x="184" y="296"/>
                    <a:pt x="120" y="312"/>
                    <a:pt x="96" y="280"/>
                  </a:cubicBezTo>
                  <a:cubicBezTo>
                    <a:pt x="72" y="248"/>
                    <a:pt x="32" y="176"/>
                    <a:pt x="48" y="136"/>
                  </a:cubicBezTo>
                  <a:cubicBezTo>
                    <a:pt x="64" y="96"/>
                    <a:pt x="112" y="56"/>
                    <a:pt x="192" y="40"/>
                  </a:cubicBezTo>
                  <a:cubicBezTo>
                    <a:pt x="272" y="24"/>
                    <a:pt x="432" y="0"/>
                    <a:pt x="528" y="40"/>
                  </a:cubicBezTo>
                  <a:cubicBezTo>
                    <a:pt x="624" y="80"/>
                    <a:pt x="728" y="144"/>
                    <a:pt x="768" y="280"/>
                  </a:cubicBezTo>
                  <a:cubicBezTo>
                    <a:pt x="808" y="416"/>
                    <a:pt x="788" y="636"/>
                    <a:pt x="768" y="856"/>
                  </a:cubicBezTo>
                </a:path>
              </a:pathLst>
            </a:custGeom>
            <a:noFill/>
            <a:ln w="9525">
              <a:solidFill>
                <a:schemeClr val="tx1"/>
              </a:solidFill>
              <a:round/>
              <a:headEnd/>
              <a:tailEnd/>
            </a:ln>
            <a:effectLst/>
          </p:spPr>
          <p:txBody>
            <a:bodyPr/>
            <a:lstStyle/>
            <a:p>
              <a:endParaRPr lang="it-IT"/>
            </a:p>
          </p:txBody>
        </p:sp>
        <p:sp>
          <p:nvSpPr>
            <p:cNvPr id="9261" name="Text Box 45"/>
            <p:cNvSpPr txBox="1">
              <a:spLocks noChangeArrowheads="1"/>
            </p:cNvSpPr>
            <p:nvPr/>
          </p:nvSpPr>
          <p:spPr bwMode="auto">
            <a:xfrm>
              <a:off x="687" y="1761"/>
              <a:ext cx="226" cy="183"/>
            </a:xfrm>
            <a:prstGeom prst="rect">
              <a:avLst/>
            </a:prstGeom>
            <a:noFill/>
            <a:ln w="9525">
              <a:noFill/>
              <a:miter lim="800000"/>
              <a:headEnd/>
              <a:tailEnd/>
            </a:ln>
            <a:effectLst/>
          </p:spPr>
          <p:txBody>
            <a:bodyPr wrap="none">
              <a:spAutoFit/>
            </a:bodyPr>
            <a:lstStyle/>
            <a:p>
              <a:r>
                <a:rPr lang="it-IT" sz="1300" b="1">
                  <a:solidFill>
                    <a:schemeClr val="bg2"/>
                  </a:solidFill>
                  <a:effectLst>
                    <a:outerShdw blurRad="38100" dist="38100" dir="2700000" algn="tl">
                      <a:srgbClr val="C0C0C0"/>
                    </a:outerShdw>
                  </a:effectLst>
                  <a:latin typeface="Times New Roman" pitchFamily="18" charset="0"/>
                </a:rPr>
                <a:t>S1</a:t>
              </a:r>
              <a:endParaRPr lang="en-GB" sz="1300" b="1">
                <a:solidFill>
                  <a:schemeClr val="bg2"/>
                </a:solidFill>
                <a:effectLst>
                  <a:outerShdw blurRad="38100" dist="38100" dir="2700000" algn="tl">
                    <a:srgbClr val="C0C0C0"/>
                  </a:outerShdw>
                </a:effectLst>
                <a:latin typeface="Times New Roman" pitchFamily="18" charset="0"/>
              </a:endParaRPr>
            </a:p>
          </p:txBody>
        </p:sp>
        <p:sp>
          <p:nvSpPr>
            <p:cNvPr id="9262" name="Text Box 46"/>
            <p:cNvSpPr txBox="1">
              <a:spLocks noChangeArrowheads="1"/>
            </p:cNvSpPr>
            <p:nvPr/>
          </p:nvSpPr>
          <p:spPr bwMode="auto">
            <a:xfrm>
              <a:off x="1162" y="1749"/>
              <a:ext cx="226" cy="183"/>
            </a:xfrm>
            <a:prstGeom prst="rect">
              <a:avLst/>
            </a:prstGeom>
            <a:noFill/>
            <a:ln w="9525">
              <a:noFill/>
              <a:miter lim="800000"/>
              <a:headEnd/>
              <a:tailEnd/>
            </a:ln>
            <a:effectLst/>
          </p:spPr>
          <p:txBody>
            <a:bodyPr wrap="none">
              <a:spAutoFit/>
            </a:bodyPr>
            <a:lstStyle/>
            <a:p>
              <a:r>
                <a:rPr lang="it-IT" sz="1300" b="1">
                  <a:solidFill>
                    <a:schemeClr val="bg2"/>
                  </a:solidFill>
                  <a:effectLst>
                    <a:outerShdw blurRad="38100" dist="38100" dir="2700000" algn="tl">
                      <a:srgbClr val="C0C0C0"/>
                    </a:outerShdw>
                  </a:effectLst>
                  <a:latin typeface="Times New Roman" pitchFamily="18" charset="0"/>
                </a:rPr>
                <a:t>S2</a:t>
              </a:r>
              <a:endParaRPr lang="en-GB" sz="1300" b="1">
                <a:solidFill>
                  <a:schemeClr val="bg2"/>
                </a:solidFill>
                <a:effectLst>
                  <a:outerShdw blurRad="38100" dist="38100" dir="2700000" algn="tl">
                    <a:srgbClr val="C0C0C0"/>
                  </a:outerShdw>
                </a:effectLst>
                <a:latin typeface="Times New Roman" pitchFamily="18" charset="0"/>
              </a:endParaRPr>
            </a:p>
          </p:txBody>
        </p:sp>
        <p:sp>
          <p:nvSpPr>
            <p:cNvPr id="9263" name="Oval 47"/>
            <p:cNvSpPr>
              <a:spLocks noChangeArrowheads="1"/>
            </p:cNvSpPr>
            <p:nvPr/>
          </p:nvSpPr>
          <p:spPr bwMode="auto">
            <a:xfrm>
              <a:off x="949" y="1782"/>
              <a:ext cx="177" cy="161"/>
            </a:xfrm>
            <a:prstGeom prst="ellipse">
              <a:avLst/>
            </a:prstGeom>
            <a:gradFill rotWithShape="1">
              <a:gsLst>
                <a:gs pos="0">
                  <a:schemeClr val="bg1">
                    <a:gamma/>
                    <a:shade val="46275"/>
                    <a:invGamma/>
                  </a:schemeClr>
                </a:gs>
                <a:gs pos="100000">
                  <a:schemeClr val="bg1"/>
                </a:gs>
              </a:gsLst>
              <a:lin ang="18900000" scaled="1"/>
            </a:gradFill>
            <a:ln w="9525">
              <a:solidFill>
                <a:schemeClr val="tx1"/>
              </a:solidFill>
              <a:round/>
              <a:headEnd/>
              <a:tailEnd/>
            </a:ln>
            <a:effectLst/>
          </p:spPr>
          <p:txBody>
            <a:bodyPr wrap="none" anchor="ctr"/>
            <a:lstStyle/>
            <a:p>
              <a:pPr algn="ctr"/>
              <a:r>
                <a:rPr lang="it-IT" sz="1000" b="1">
                  <a:latin typeface="Times New Roman" pitchFamily="18" charset="0"/>
                </a:rPr>
                <a:t>Glu</a:t>
              </a:r>
              <a:endParaRPr lang="en-GB" sz="1000" b="1">
                <a:latin typeface="Times New Roman" pitchFamily="18" charset="0"/>
              </a:endParaRPr>
            </a:p>
          </p:txBody>
        </p:sp>
        <p:sp>
          <p:nvSpPr>
            <p:cNvPr id="9266" name="Text Box 50"/>
            <p:cNvSpPr txBox="1">
              <a:spLocks noChangeArrowheads="1"/>
            </p:cNvSpPr>
            <p:nvPr/>
          </p:nvSpPr>
          <p:spPr bwMode="auto">
            <a:xfrm rot="2269119">
              <a:off x="1396" y="2460"/>
              <a:ext cx="227" cy="125"/>
            </a:xfrm>
            <a:prstGeom prst="rect">
              <a:avLst/>
            </a:prstGeom>
            <a:noFill/>
            <a:ln w="9525">
              <a:noFill/>
              <a:miter lim="800000"/>
              <a:headEnd/>
              <a:tailEnd/>
            </a:ln>
            <a:effectLst/>
          </p:spPr>
          <p:txBody>
            <a:bodyPr wrap="none">
              <a:spAutoFit/>
            </a:bodyPr>
            <a:lstStyle/>
            <a:p>
              <a:r>
                <a:rPr lang="it-IT" sz="700" b="1">
                  <a:latin typeface="Times New Roman" pitchFamily="18" charset="0"/>
                </a:rPr>
                <a:t>PDZ</a:t>
              </a:r>
            </a:p>
          </p:txBody>
        </p:sp>
      </p:grpSp>
      <p:sp>
        <p:nvSpPr>
          <p:cNvPr id="9268" name="Rectangle 52"/>
          <p:cNvSpPr>
            <a:spLocks noChangeArrowheads="1"/>
          </p:cNvSpPr>
          <p:nvPr/>
        </p:nvSpPr>
        <p:spPr bwMode="auto">
          <a:xfrm>
            <a:off x="260350" y="3505200"/>
            <a:ext cx="4802188" cy="2314575"/>
          </a:xfrm>
          <a:prstGeom prst="rect">
            <a:avLst/>
          </a:prstGeom>
          <a:noFill/>
          <a:ln w="9525">
            <a:noFill/>
            <a:miter lim="800000"/>
            <a:headEnd/>
            <a:tailEnd/>
          </a:ln>
          <a:effectLst/>
        </p:spPr>
        <p:txBody>
          <a:bodyPr wrap="none">
            <a:spAutoFit/>
          </a:bodyPr>
          <a:lstStyle/>
          <a:p>
            <a:pPr>
              <a:lnSpc>
                <a:spcPct val="130000"/>
              </a:lnSpc>
            </a:pPr>
            <a:r>
              <a:rPr lang="it-IT" sz="1600" b="1">
                <a:solidFill>
                  <a:schemeClr val="bg2"/>
                </a:solidFill>
                <a:effectLst>
                  <a:outerShdw blurRad="38100" dist="38100" dir="2700000" algn="tl">
                    <a:srgbClr val="C0C0C0"/>
                  </a:outerShdw>
                </a:effectLst>
                <a:latin typeface="Times New Roman" pitchFamily="18" charset="0"/>
              </a:rPr>
              <a:t>S1/S2 </a:t>
            </a:r>
            <a:r>
              <a:rPr lang="it-IT" sz="1600"/>
              <a:t>= sito di legame x il Glu</a:t>
            </a:r>
          </a:p>
          <a:p>
            <a:pPr>
              <a:lnSpc>
                <a:spcPct val="130000"/>
              </a:lnSpc>
            </a:pPr>
            <a:r>
              <a:rPr lang="it-IT" sz="1600"/>
              <a:t>M2 = </a:t>
            </a:r>
            <a:r>
              <a:rPr lang="en-US" sz="1600">
                <a:cs typeface="Arial" charset="0"/>
              </a:rPr>
              <a:t>~ sito P dei canali voltaggio-dipendenti (VOC)</a:t>
            </a:r>
          </a:p>
          <a:p>
            <a:pPr>
              <a:lnSpc>
                <a:spcPct val="130000"/>
              </a:lnSpc>
            </a:pPr>
            <a:endParaRPr lang="en-US" sz="1600">
              <a:cs typeface="Arial" charset="0"/>
            </a:endParaRPr>
          </a:p>
          <a:p>
            <a:pPr>
              <a:lnSpc>
                <a:spcPct val="130000"/>
              </a:lnSpc>
            </a:pPr>
            <a:r>
              <a:rPr lang="en-US" sz="1600">
                <a:cs typeface="Arial" charset="0"/>
              </a:rPr>
              <a:t>Nella regione M2 è presente il </a:t>
            </a:r>
            <a:r>
              <a:rPr lang="en-US" sz="1600" b="1">
                <a:cs typeface="Arial" charset="0"/>
              </a:rPr>
              <a:t>sito Q/R</a:t>
            </a:r>
            <a:r>
              <a:rPr lang="en-US" sz="1600">
                <a:cs typeface="Arial" charset="0"/>
              </a:rPr>
              <a:t>:</a:t>
            </a:r>
          </a:p>
          <a:p>
            <a:pPr>
              <a:lnSpc>
                <a:spcPct val="130000"/>
              </a:lnSpc>
              <a:buFontTx/>
              <a:buChar char="-"/>
            </a:pPr>
            <a:r>
              <a:rPr lang="en-US" sz="1600">
                <a:cs typeface="Arial" charset="0"/>
              </a:rPr>
              <a:t> Gln (Q) “neutra” =&gt; alta permeabilità a Ca</a:t>
            </a:r>
            <a:r>
              <a:rPr lang="en-US" sz="1600" baseline="30000">
                <a:cs typeface="Arial" charset="0"/>
              </a:rPr>
              <a:t>2+</a:t>
            </a:r>
            <a:r>
              <a:rPr lang="en-US" sz="1600">
                <a:cs typeface="Arial" charset="0"/>
              </a:rPr>
              <a:t> e Na</a:t>
            </a:r>
            <a:r>
              <a:rPr lang="en-US" sz="1600" baseline="30000">
                <a:cs typeface="Arial" charset="0"/>
              </a:rPr>
              <a:t>+</a:t>
            </a:r>
          </a:p>
          <a:p>
            <a:pPr>
              <a:lnSpc>
                <a:spcPct val="130000"/>
              </a:lnSpc>
              <a:buFontTx/>
              <a:buChar char="-"/>
            </a:pPr>
            <a:r>
              <a:rPr lang="en-US" sz="1600" b="1">
                <a:cs typeface="Arial" charset="0"/>
              </a:rPr>
              <a:t> </a:t>
            </a:r>
            <a:r>
              <a:rPr lang="en-US" sz="1600">
                <a:cs typeface="Arial" charset="0"/>
              </a:rPr>
              <a:t>Arg (R) </a:t>
            </a:r>
            <a:r>
              <a:rPr lang="en-US" sz="1600">
                <a:cs typeface="Arial" charset="0"/>
                <a:sym typeface="Symbol" pitchFamily="18" charset="2"/>
              </a:rPr>
              <a:t> =&gt; bassa permeabilità al Ca</a:t>
            </a:r>
            <a:r>
              <a:rPr lang="en-US" sz="1600" baseline="30000">
                <a:cs typeface="Arial" charset="0"/>
                <a:sym typeface="Symbol" pitchFamily="18" charset="2"/>
              </a:rPr>
              <a:t>2+</a:t>
            </a:r>
          </a:p>
          <a:p>
            <a:pPr>
              <a:lnSpc>
                <a:spcPct val="130000"/>
              </a:lnSpc>
              <a:buFontTx/>
              <a:buChar char="-"/>
            </a:pPr>
            <a:r>
              <a:rPr lang="en-US" sz="1600">
                <a:cs typeface="Arial" charset="0"/>
                <a:sym typeface="Symbol" pitchFamily="18" charset="2"/>
              </a:rPr>
              <a:t> Asn =&gt; alta permeabilità al Ca</a:t>
            </a:r>
            <a:r>
              <a:rPr lang="en-US" sz="1600" baseline="30000">
                <a:cs typeface="Arial" charset="0"/>
                <a:sym typeface="Symbol" pitchFamily="18" charset="2"/>
              </a:rPr>
              <a:t>2+</a:t>
            </a:r>
            <a:r>
              <a:rPr lang="en-US" sz="1600">
                <a:cs typeface="Arial" charset="0"/>
                <a:sym typeface="Symbol" pitchFamily="18" charset="2"/>
              </a:rPr>
              <a:t> e blocco da Mg</a:t>
            </a:r>
            <a:r>
              <a:rPr lang="en-US" sz="1600" baseline="30000">
                <a:cs typeface="Arial" charset="0"/>
                <a:sym typeface="Symbol" pitchFamily="18" charset="2"/>
              </a:rPr>
              <a:t>2+</a:t>
            </a:r>
          </a:p>
        </p:txBody>
      </p:sp>
      <p:sp>
        <p:nvSpPr>
          <p:cNvPr id="9269" name="Text Box 53"/>
          <p:cNvSpPr txBox="1">
            <a:spLocks noChangeArrowheads="1"/>
          </p:cNvSpPr>
          <p:nvPr/>
        </p:nvSpPr>
        <p:spPr bwMode="auto">
          <a:xfrm>
            <a:off x="5078413" y="4997450"/>
            <a:ext cx="1527175" cy="336550"/>
          </a:xfrm>
          <a:prstGeom prst="rect">
            <a:avLst/>
          </a:prstGeom>
          <a:noFill/>
          <a:ln w="9525">
            <a:noFill/>
            <a:miter lim="800000"/>
            <a:headEnd/>
            <a:tailEnd/>
          </a:ln>
          <a:effectLst/>
        </p:spPr>
        <p:txBody>
          <a:bodyPr wrap="none">
            <a:spAutoFit/>
          </a:bodyPr>
          <a:lstStyle/>
          <a:p>
            <a:r>
              <a:rPr lang="it-IT" sz="1600"/>
              <a:t>rec non-NMDA</a:t>
            </a:r>
          </a:p>
        </p:txBody>
      </p:sp>
      <p:sp>
        <p:nvSpPr>
          <p:cNvPr id="9270" name="Text Box 54"/>
          <p:cNvSpPr txBox="1">
            <a:spLocks noChangeArrowheads="1"/>
          </p:cNvSpPr>
          <p:nvPr/>
        </p:nvSpPr>
        <p:spPr bwMode="auto">
          <a:xfrm>
            <a:off x="5059363" y="5464175"/>
            <a:ext cx="1120775" cy="336550"/>
          </a:xfrm>
          <a:prstGeom prst="rect">
            <a:avLst/>
          </a:prstGeom>
          <a:noFill/>
          <a:ln w="9525">
            <a:noFill/>
            <a:miter lim="800000"/>
            <a:headEnd/>
            <a:tailEnd/>
          </a:ln>
          <a:effectLst/>
        </p:spPr>
        <p:txBody>
          <a:bodyPr wrap="none">
            <a:spAutoFit/>
          </a:bodyPr>
          <a:lstStyle/>
          <a:p>
            <a:r>
              <a:rPr lang="it-IT" sz="1600"/>
              <a:t>rec NMDA</a:t>
            </a:r>
          </a:p>
        </p:txBody>
      </p:sp>
      <p:sp>
        <p:nvSpPr>
          <p:cNvPr id="9271" name="AutoShape 55"/>
          <p:cNvSpPr>
            <a:spLocks/>
          </p:cNvSpPr>
          <p:nvPr/>
        </p:nvSpPr>
        <p:spPr bwMode="auto">
          <a:xfrm>
            <a:off x="5026025" y="4935538"/>
            <a:ext cx="69850" cy="458787"/>
          </a:xfrm>
          <a:prstGeom prst="rightBrace">
            <a:avLst>
              <a:gd name="adj1" fmla="val 54735"/>
              <a:gd name="adj2" fmla="val 50000"/>
            </a:avLst>
          </a:prstGeom>
          <a:noFill/>
          <a:ln w="9525">
            <a:solidFill>
              <a:schemeClr val="tx1"/>
            </a:solidFill>
            <a:round/>
            <a:headEnd/>
            <a:tailEnd/>
          </a:ln>
          <a:effectLst/>
        </p:spPr>
        <p:txBody>
          <a:bodyPr wrap="none" anchor="ctr"/>
          <a:lstStyle/>
          <a:p>
            <a:endParaRPr lang="it-IT"/>
          </a:p>
        </p:txBody>
      </p:sp>
      <p:sp>
        <p:nvSpPr>
          <p:cNvPr id="9273" name="AutoShape 57"/>
          <p:cNvSpPr>
            <a:spLocks/>
          </p:cNvSpPr>
          <p:nvPr/>
        </p:nvSpPr>
        <p:spPr bwMode="auto">
          <a:xfrm>
            <a:off x="5013325" y="5532438"/>
            <a:ext cx="71438" cy="215900"/>
          </a:xfrm>
          <a:prstGeom prst="rightBrace">
            <a:avLst>
              <a:gd name="adj1" fmla="val 25185"/>
              <a:gd name="adj2" fmla="val 50000"/>
            </a:avLst>
          </a:prstGeom>
          <a:noFill/>
          <a:ln w="9525">
            <a:solidFill>
              <a:schemeClr val="tx1"/>
            </a:solidFill>
            <a:round/>
            <a:headEnd/>
            <a:tailEnd/>
          </a:ln>
          <a:effectLst/>
        </p:spPr>
        <p:txBody>
          <a:bodyPr wrap="none" anchor="ctr"/>
          <a:lstStyle/>
          <a:p>
            <a:endParaRPr lang="it-IT"/>
          </a:p>
        </p:txBody>
      </p:sp>
      <p:sp>
        <p:nvSpPr>
          <p:cNvPr id="31" name="Ovale 30"/>
          <p:cNvSpPr/>
          <p:nvPr/>
        </p:nvSpPr>
        <p:spPr>
          <a:xfrm>
            <a:off x="404664" y="183569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836712" y="183569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404664" y="219573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836712" y="219573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6" name="Connettore 2 35"/>
          <p:cNvCxnSpPr/>
          <p:nvPr/>
        </p:nvCxnSpPr>
        <p:spPr>
          <a:xfrm>
            <a:off x="1124744" y="2411760"/>
            <a:ext cx="792088" cy="14401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2700" y="60325"/>
            <a:ext cx="6858000" cy="366713"/>
          </a:xfrm>
          <a:prstGeom prst="rect">
            <a:avLst/>
          </a:prstGeom>
          <a:noFill/>
          <a:ln w="9525">
            <a:noFill/>
            <a:miter lim="800000"/>
            <a:headEnd/>
            <a:tailEnd/>
          </a:ln>
          <a:effectLst/>
        </p:spPr>
        <p:txBody>
          <a:bodyPr>
            <a:spAutoFit/>
          </a:bodyPr>
          <a:lstStyle/>
          <a:p>
            <a:pPr algn="ctr">
              <a:spcBef>
                <a:spcPct val="50000"/>
              </a:spcBef>
            </a:pPr>
            <a:r>
              <a:rPr lang="it-IT" b="1"/>
              <a:t>RECETTORI AMPA</a:t>
            </a:r>
          </a:p>
        </p:txBody>
      </p:sp>
      <p:sp>
        <p:nvSpPr>
          <p:cNvPr id="10245" name="Text Box 5"/>
          <p:cNvSpPr txBox="1">
            <a:spLocks noChangeArrowheads="1"/>
          </p:cNvSpPr>
          <p:nvPr/>
        </p:nvSpPr>
        <p:spPr bwMode="auto">
          <a:xfrm>
            <a:off x="0" y="684213"/>
            <a:ext cx="6858000" cy="3248025"/>
          </a:xfrm>
          <a:prstGeom prst="rect">
            <a:avLst/>
          </a:prstGeom>
          <a:noFill/>
          <a:ln w="9525">
            <a:noFill/>
            <a:miter lim="800000"/>
            <a:headEnd/>
            <a:tailEnd/>
          </a:ln>
          <a:effectLst/>
        </p:spPr>
        <p:txBody>
          <a:bodyPr>
            <a:spAutoFit/>
          </a:bodyPr>
          <a:lstStyle/>
          <a:p>
            <a:pPr>
              <a:spcBef>
                <a:spcPct val="50000"/>
              </a:spcBef>
            </a:pPr>
            <a:r>
              <a:rPr lang="it-IT" sz="1500" dirty="0"/>
              <a:t>Localizzazione </a:t>
            </a:r>
            <a:r>
              <a:rPr lang="it-IT" sz="1500" u="sng" dirty="0" err="1"/>
              <a:t>post-sinaptica</a:t>
            </a:r>
            <a:r>
              <a:rPr lang="it-IT" sz="1500" dirty="0"/>
              <a:t> =&gt; mediano risposte </a:t>
            </a:r>
            <a:r>
              <a:rPr lang="it-IT" sz="1500" dirty="0" err="1"/>
              <a:t>eccitatorie</a:t>
            </a:r>
            <a:r>
              <a:rPr lang="it-IT" sz="1500" dirty="0"/>
              <a:t> rapide</a:t>
            </a:r>
          </a:p>
          <a:p>
            <a:pPr>
              <a:spcBef>
                <a:spcPct val="50000"/>
              </a:spcBef>
            </a:pPr>
            <a:r>
              <a:rPr lang="it-IT" sz="1500" dirty="0"/>
              <a:t>Cinetiche di attivazione/inattivazione e </a:t>
            </a:r>
            <a:r>
              <a:rPr lang="it-IT" sz="1500" dirty="0" err="1"/>
              <a:t>desensitizzazione</a:t>
            </a:r>
            <a:r>
              <a:rPr lang="it-IT" sz="1500" dirty="0"/>
              <a:t> molto veloci (</a:t>
            </a:r>
            <a:r>
              <a:rPr lang="en-US" sz="1500" dirty="0">
                <a:cs typeface="Arial" charset="0"/>
              </a:rPr>
              <a:t>~ </a:t>
            </a:r>
            <a:r>
              <a:rPr lang="en-US" sz="1500" dirty="0" err="1">
                <a:cs typeface="Arial" charset="0"/>
              </a:rPr>
              <a:t>msec</a:t>
            </a:r>
            <a:r>
              <a:rPr lang="en-US" sz="1500" dirty="0">
                <a:cs typeface="Arial" charset="0"/>
              </a:rPr>
              <a:t>)</a:t>
            </a:r>
          </a:p>
          <a:p>
            <a:pPr>
              <a:spcBef>
                <a:spcPct val="50000"/>
              </a:spcBef>
            </a:pPr>
            <a:endParaRPr lang="en-US" sz="1500" dirty="0">
              <a:cs typeface="Arial" charset="0"/>
            </a:endParaRPr>
          </a:p>
          <a:p>
            <a:pPr>
              <a:spcBef>
                <a:spcPct val="50000"/>
              </a:spcBef>
            </a:pPr>
            <a:r>
              <a:rPr lang="en-US" sz="1500" dirty="0">
                <a:cs typeface="Arial" charset="0"/>
              </a:rPr>
              <a:t>ETEROTETRAMERI</a:t>
            </a:r>
          </a:p>
          <a:p>
            <a:pPr>
              <a:spcBef>
                <a:spcPct val="50000"/>
              </a:spcBef>
            </a:pPr>
            <a:r>
              <a:rPr lang="en-US" sz="1500" dirty="0">
                <a:cs typeface="Arial" charset="0"/>
              </a:rPr>
              <a:t>Subunità note: </a:t>
            </a:r>
            <a:r>
              <a:rPr lang="en-US" sz="1500" dirty="0" smtClean="0">
                <a:cs typeface="Arial" charset="0"/>
              </a:rPr>
              <a:t>iGluR</a:t>
            </a:r>
            <a:r>
              <a:rPr lang="en-US" sz="1500" baseline="-25000" dirty="0" smtClean="0">
                <a:cs typeface="Arial" charset="0"/>
              </a:rPr>
              <a:t>1</a:t>
            </a:r>
            <a:r>
              <a:rPr lang="en-US" sz="1500" baseline="-25000" dirty="0" smtClean="0">
                <a:cs typeface="Arial" charset="0"/>
                <a:sym typeface="Wingdings 3" pitchFamily="18" charset="2"/>
              </a:rPr>
              <a:t>4 </a:t>
            </a:r>
            <a:r>
              <a:rPr lang="en-US" sz="1500" baseline="-25000" dirty="0">
                <a:cs typeface="Arial" charset="0"/>
                <a:sym typeface="Wingdings 3" pitchFamily="18" charset="2"/>
              </a:rPr>
              <a:t>(o </a:t>
            </a:r>
            <a:r>
              <a:rPr lang="en-US" sz="1500" baseline="-25000" dirty="0" smtClean="0">
                <a:cs typeface="Arial" charset="0"/>
                <a:sym typeface="Wingdings 3" pitchFamily="18" charset="2"/>
              </a:rPr>
              <a:t>AD)</a:t>
            </a:r>
            <a:endParaRPr lang="en-US" sz="1500" baseline="-25000" dirty="0">
              <a:cs typeface="Arial" charset="0"/>
              <a:sym typeface="Wingdings 3" pitchFamily="18" charset="2"/>
            </a:endParaRPr>
          </a:p>
          <a:p>
            <a:pPr>
              <a:spcBef>
                <a:spcPct val="50000"/>
              </a:spcBef>
            </a:pPr>
            <a:endParaRPr lang="en-US" sz="800" b="1" dirty="0">
              <a:cs typeface="Arial" charset="0"/>
              <a:sym typeface="Wingdings 3" pitchFamily="18" charset="2"/>
            </a:endParaRPr>
          </a:p>
          <a:p>
            <a:pPr>
              <a:lnSpc>
                <a:spcPct val="50000"/>
              </a:lnSpc>
              <a:spcBef>
                <a:spcPct val="50000"/>
              </a:spcBef>
            </a:pPr>
            <a:r>
              <a:rPr lang="en-US" sz="1500" b="1" dirty="0" smtClean="0">
                <a:cs typeface="Arial" charset="0"/>
                <a:sym typeface="Wingdings 3" pitchFamily="18" charset="2"/>
              </a:rPr>
              <a:t>GluR</a:t>
            </a:r>
            <a:r>
              <a:rPr lang="en-US" sz="1500" b="1" baseline="-25000" dirty="0" smtClean="0">
                <a:cs typeface="Arial" charset="0"/>
                <a:sym typeface="Wingdings 3" pitchFamily="18" charset="2"/>
              </a:rPr>
              <a:t>2</a:t>
            </a:r>
            <a:r>
              <a:rPr lang="en-US" sz="1500" dirty="0" smtClean="0">
                <a:cs typeface="Arial" charset="0"/>
                <a:sym typeface="Wingdings 3" pitchFamily="18" charset="2"/>
              </a:rPr>
              <a:t>: </a:t>
            </a:r>
            <a:r>
              <a:rPr lang="en-US" sz="1500" dirty="0">
                <a:cs typeface="Arial" charset="0"/>
                <a:sym typeface="Wingdings 3" pitchFamily="18" charset="2"/>
              </a:rPr>
              <a:t>Subunità </a:t>
            </a:r>
            <a:r>
              <a:rPr lang="en-US" sz="1500" dirty="0" err="1">
                <a:cs typeface="Arial" charset="0"/>
                <a:sym typeface="Wingdings 3" pitchFamily="18" charset="2"/>
              </a:rPr>
              <a:t>più</a:t>
            </a:r>
            <a:r>
              <a:rPr lang="en-US" sz="1500" dirty="0">
                <a:cs typeface="Arial" charset="0"/>
                <a:sym typeface="Wingdings 3" pitchFamily="18" charset="2"/>
              </a:rPr>
              <a:t> </a:t>
            </a:r>
            <a:r>
              <a:rPr lang="en-US" sz="1500" dirty="0" err="1">
                <a:cs typeface="Arial" charset="0"/>
                <a:sym typeface="Wingdings 3" pitchFamily="18" charset="2"/>
              </a:rPr>
              <a:t>diffusa</a:t>
            </a:r>
            <a:endParaRPr lang="en-US" sz="1500" dirty="0">
              <a:cs typeface="Arial" charset="0"/>
              <a:sym typeface="Wingdings 3" pitchFamily="18" charset="2"/>
            </a:endParaRPr>
          </a:p>
          <a:p>
            <a:pPr>
              <a:lnSpc>
                <a:spcPct val="50000"/>
              </a:lnSpc>
              <a:spcBef>
                <a:spcPct val="50000"/>
              </a:spcBef>
            </a:pPr>
            <a:r>
              <a:rPr lang="en-US" sz="1500" dirty="0">
                <a:cs typeface="Arial" charset="0"/>
                <a:sym typeface="Wingdings 3" pitchFamily="18" charset="2"/>
              </a:rPr>
              <a:t>            </a:t>
            </a:r>
            <a:r>
              <a:rPr lang="en-US" sz="1500" dirty="0" err="1">
                <a:cs typeface="Arial" charset="0"/>
                <a:sym typeface="Wingdings 3" pitchFamily="18" charset="2"/>
              </a:rPr>
              <a:t>Nel</a:t>
            </a:r>
            <a:r>
              <a:rPr lang="en-US" sz="1500" dirty="0">
                <a:cs typeface="Arial" charset="0"/>
                <a:sym typeface="Wingdings 3" pitchFamily="18" charset="2"/>
              </a:rPr>
              <a:t> </a:t>
            </a:r>
            <a:r>
              <a:rPr lang="en-US" sz="1500" dirty="0" err="1">
                <a:cs typeface="Arial" charset="0"/>
                <a:sym typeface="Wingdings 3" pitchFamily="18" charset="2"/>
              </a:rPr>
              <a:t>sito</a:t>
            </a:r>
            <a:r>
              <a:rPr lang="en-US" sz="1500" dirty="0">
                <a:cs typeface="Arial" charset="0"/>
                <a:sym typeface="Wingdings 3" pitchFamily="18" charset="2"/>
              </a:rPr>
              <a:t> Q/R è </a:t>
            </a:r>
            <a:r>
              <a:rPr lang="en-US" sz="1500" dirty="0" err="1">
                <a:cs typeface="Arial" charset="0"/>
                <a:sym typeface="Wingdings 3" pitchFamily="18" charset="2"/>
              </a:rPr>
              <a:t>presente</a:t>
            </a:r>
            <a:r>
              <a:rPr lang="en-US" sz="1500" dirty="0">
                <a:cs typeface="Arial" charset="0"/>
                <a:sym typeface="Wingdings 3" pitchFamily="18" charset="2"/>
              </a:rPr>
              <a:t> </a:t>
            </a:r>
            <a:r>
              <a:rPr lang="en-US" sz="1500" dirty="0" err="1">
                <a:cs typeface="Arial" charset="0"/>
                <a:sym typeface="Wingdings 3" pitchFamily="18" charset="2"/>
              </a:rPr>
              <a:t>un’Arg</a:t>
            </a:r>
            <a:r>
              <a:rPr lang="en-US" sz="1500" dirty="0">
                <a:cs typeface="Arial" charset="0"/>
                <a:sym typeface="Wingdings 3" pitchFamily="18" charset="2"/>
              </a:rPr>
              <a:t> </a:t>
            </a:r>
            <a:r>
              <a:rPr lang="en-US" sz="1500" dirty="0" err="1">
                <a:cs typeface="Arial" charset="0"/>
                <a:sym typeface="Wingdings 3" pitchFamily="18" charset="2"/>
              </a:rPr>
              <a:t>che</a:t>
            </a:r>
            <a:r>
              <a:rPr lang="en-US" sz="1500" dirty="0">
                <a:cs typeface="Arial" charset="0"/>
                <a:sym typeface="Wingdings 3" pitchFamily="18" charset="2"/>
              </a:rPr>
              <a:t> </a:t>
            </a:r>
            <a:r>
              <a:rPr lang="en-US" sz="1500" dirty="0" err="1">
                <a:cs typeface="Arial" charset="0"/>
                <a:sym typeface="Wingdings 3" pitchFamily="18" charset="2"/>
              </a:rPr>
              <a:t>rende</a:t>
            </a:r>
            <a:r>
              <a:rPr lang="en-US" sz="1500" dirty="0">
                <a:cs typeface="Arial" charset="0"/>
                <a:sym typeface="Wingdings 3" pitchFamily="18" charset="2"/>
              </a:rPr>
              <a:t> </a:t>
            </a:r>
            <a:r>
              <a:rPr lang="en-US" sz="1500" dirty="0" err="1">
                <a:cs typeface="Arial" charset="0"/>
                <a:sym typeface="Wingdings 3" pitchFamily="18" charset="2"/>
              </a:rPr>
              <a:t>il</a:t>
            </a:r>
            <a:r>
              <a:rPr lang="en-US" sz="1500" dirty="0">
                <a:cs typeface="Arial" charset="0"/>
                <a:sym typeface="Wingdings 3" pitchFamily="18" charset="2"/>
              </a:rPr>
              <a:t> </a:t>
            </a:r>
            <a:r>
              <a:rPr lang="en-US" sz="1500" dirty="0" err="1">
                <a:cs typeface="Arial" charset="0"/>
                <a:sym typeface="Wingdings 3" pitchFamily="18" charset="2"/>
              </a:rPr>
              <a:t>canale</a:t>
            </a:r>
            <a:r>
              <a:rPr lang="en-US" sz="1500" dirty="0">
                <a:cs typeface="Arial" charset="0"/>
                <a:sym typeface="Wingdings 3" pitchFamily="18" charset="2"/>
              </a:rPr>
              <a:t> quasi </a:t>
            </a:r>
            <a:r>
              <a:rPr lang="en-US" sz="1500" dirty="0" err="1">
                <a:cs typeface="Arial" charset="0"/>
                <a:sym typeface="Wingdings 3" pitchFamily="18" charset="2"/>
              </a:rPr>
              <a:t>impermeabile</a:t>
            </a:r>
            <a:endParaRPr lang="en-US" sz="1500" dirty="0">
              <a:cs typeface="Arial" charset="0"/>
              <a:sym typeface="Wingdings 3" pitchFamily="18" charset="2"/>
            </a:endParaRPr>
          </a:p>
          <a:p>
            <a:pPr>
              <a:lnSpc>
                <a:spcPct val="50000"/>
              </a:lnSpc>
              <a:spcBef>
                <a:spcPct val="50000"/>
              </a:spcBef>
            </a:pPr>
            <a:r>
              <a:rPr lang="en-US" sz="1500" dirty="0">
                <a:cs typeface="Arial" charset="0"/>
                <a:sym typeface="Wingdings 3" pitchFamily="18" charset="2"/>
              </a:rPr>
              <a:t>              al Ca</a:t>
            </a:r>
            <a:r>
              <a:rPr lang="en-US" sz="1500" baseline="30000" dirty="0">
                <a:cs typeface="Arial" charset="0"/>
                <a:sym typeface="Wingdings 3" pitchFamily="18" charset="2"/>
              </a:rPr>
              <a:t>2+</a:t>
            </a:r>
            <a:r>
              <a:rPr lang="en-US" sz="1500" dirty="0">
                <a:cs typeface="Arial" charset="0"/>
                <a:sym typeface="Wingdings 3" pitchFamily="18" charset="2"/>
              </a:rPr>
              <a:t> (&gt;&gt; Na</a:t>
            </a:r>
            <a:r>
              <a:rPr lang="en-US" sz="1500" baseline="30000" dirty="0">
                <a:cs typeface="Arial" charset="0"/>
                <a:sym typeface="Wingdings 3" pitchFamily="18" charset="2"/>
              </a:rPr>
              <a:t>+</a:t>
            </a:r>
            <a:r>
              <a:rPr lang="en-US" sz="1500" dirty="0">
                <a:cs typeface="Arial" charset="0"/>
                <a:sym typeface="Wingdings 3" pitchFamily="18" charset="2"/>
              </a:rPr>
              <a:t>) [</a:t>
            </a:r>
            <a:r>
              <a:rPr lang="en-US" sz="1500" dirty="0" err="1">
                <a:cs typeface="Arial" charset="0"/>
                <a:sym typeface="Wingdings 3" pitchFamily="18" charset="2"/>
              </a:rPr>
              <a:t>eccezione</a:t>
            </a:r>
            <a:r>
              <a:rPr lang="en-US" sz="1500" dirty="0">
                <a:cs typeface="Arial" charset="0"/>
                <a:sym typeface="Wingdings 3" pitchFamily="18" charset="2"/>
              </a:rPr>
              <a:t>: </a:t>
            </a:r>
            <a:r>
              <a:rPr lang="en-US" sz="1500" dirty="0" err="1">
                <a:cs typeface="Arial" charset="0"/>
                <a:sym typeface="Wingdings 3" pitchFamily="18" charset="2"/>
              </a:rPr>
              <a:t>nelle</a:t>
            </a:r>
            <a:r>
              <a:rPr lang="en-US" sz="1500" dirty="0">
                <a:cs typeface="Arial" charset="0"/>
                <a:sym typeface="Wingdings 3" pitchFamily="18" charset="2"/>
              </a:rPr>
              <a:t> cellule </a:t>
            </a:r>
            <a:r>
              <a:rPr lang="en-US" sz="1500" dirty="0" err="1">
                <a:cs typeface="Arial" charset="0"/>
                <a:sym typeface="Wingdings 3" pitchFamily="18" charset="2"/>
              </a:rPr>
              <a:t>gliali</a:t>
            </a:r>
            <a:r>
              <a:rPr lang="en-US" sz="1500" dirty="0">
                <a:cs typeface="Arial" charset="0"/>
                <a:sym typeface="Wingdings 3" pitchFamily="18" charset="2"/>
              </a:rPr>
              <a:t> </a:t>
            </a:r>
            <a:r>
              <a:rPr lang="en-US" sz="1500" dirty="0" err="1">
                <a:cs typeface="Arial" charset="0"/>
                <a:sym typeface="Wingdings 3" pitchFamily="18" charset="2"/>
              </a:rPr>
              <a:t>di</a:t>
            </a:r>
            <a:r>
              <a:rPr lang="en-US" sz="1500" dirty="0">
                <a:cs typeface="Arial" charset="0"/>
                <a:sym typeface="Wingdings 3" pitchFamily="18" charset="2"/>
              </a:rPr>
              <a:t> Bergman del</a:t>
            </a:r>
          </a:p>
          <a:p>
            <a:pPr>
              <a:lnSpc>
                <a:spcPct val="50000"/>
              </a:lnSpc>
              <a:spcBef>
                <a:spcPct val="50000"/>
              </a:spcBef>
            </a:pPr>
            <a:r>
              <a:rPr lang="en-US" sz="1500" dirty="0">
                <a:cs typeface="Arial" charset="0"/>
                <a:sym typeface="Wingdings 3" pitchFamily="18" charset="2"/>
              </a:rPr>
              <a:t>              </a:t>
            </a:r>
            <a:r>
              <a:rPr lang="en-US" sz="1500" dirty="0" err="1">
                <a:cs typeface="Arial" charset="0"/>
                <a:sym typeface="Wingdings 3" pitchFamily="18" charset="2"/>
              </a:rPr>
              <a:t>cervelletto</a:t>
            </a:r>
            <a:r>
              <a:rPr lang="en-US" sz="1500" dirty="0">
                <a:cs typeface="Arial" charset="0"/>
                <a:sym typeface="Wingdings 3" pitchFamily="18" charset="2"/>
              </a:rPr>
              <a:t> </a:t>
            </a:r>
            <a:r>
              <a:rPr lang="en-US" sz="1500" dirty="0" smtClean="0">
                <a:cs typeface="Arial" charset="0"/>
                <a:sym typeface="Wingdings 3" pitchFamily="18" charset="2"/>
              </a:rPr>
              <a:t>GluR</a:t>
            </a:r>
            <a:r>
              <a:rPr lang="en-US" sz="1500" baseline="-25000" dirty="0" smtClean="0">
                <a:cs typeface="Arial" charset="0"/>
                <a:sym typeface="Wingdings 3" pitchFamily="18" charset="2"/>
              </a:rPr>
              <a:t>2</a:t>
            </a:r>
            <a:r>
              <a:rPr lang="en-US" sz="1500" dirty="0" smtClean="0">
                <a:cs typeface="Arial" charset="0"/>
                <a:sym typeface="Wingdings 3" pitchFamily="18" charset="2"/>
              </a:rPr>
              <a:t> </a:t>
            </a:r>
            <a:r>
              <a:rPr lang="en-US" sz="1500" dirty="0">
                <a:cs typeface="Arial" charset="0"/>
                <a:sym typeface="Wingdings 3" pitchFamily="18" charset="2"/>
              </a:rPr>
              <a:t>è </a:t>
            </a:r>
            <a:r>
              <a:rPr lang="en-US" sz="1500" dirty="0" err="1">
                <a:cs typeface="Arial" charset="0"/>
                <a:sym typeface="Wingdings 3" pitchFamily="18" charset="2"/>
              </a:rPr>
              <a:t>assente</a:t>
            </a:r>
            <a:r>
              <a:rPr lang="en-US" sz="1500" dirty="0">
                <a:cs typeface="Arial" charset="0"/>
                <a:sym typeface="Wingdings 3" pitchFamily="18" charset="2"/>
              </a:rPr>
              <a:t> =&gt; </a:t>
            </a:r>
            <a:r>
              <a:rPr lang="en-US" sz="1500" dirty="0" err="1">
                <a:cs typeface="Arial" charset="0"/>
                <a:sym typeface="Wingdings 3" pitchFamily="18" charset="2"/>
              </a:rPr>
              <a:t>maggiore</a:t>
            </a:r>
            <a:r>
              <a:rPr lang="en-US" sz="1500" dirty="0">
                <a:cs typeface="Arial" charset="0"/>
                <a:sym typeface="Wingdings 3" pitchFamily="18" charset="2"/>
              </a:rPr>
              <a:t> </a:t>
            </a:r>
            <a:r>
              <a:rPr lang="en-US" sz="1500" dirty="0" err="1">
                <a:cs typeface="Arial" charset="0"/>
                <a:sym typeface="Wingdings 3" pitchFamily="18" charset="2"/>
              </a:rPr>
              <a:t>permeabilità</a:t>
            </a:r>
            <a:r>
              <a:rPr lang="en-US" sz="1500" dirty="0">
                <a:cs typeface="Arial" charset="0"/>
                <a:sym typeface="Wingdings 3" pitchFamily="18" charset="2"/>
              </a:rPr>
              <a:t> al Ca</a:t>
            </a:r>
            <a:r>
              <a:rPr lang="en-US" sz="1500" baseline="30000" dirty="0">
                <a:cs typeface="Arial" charset="0"/>
                <a:sym typeface="Wingdings 3" pitchFamily="18" charset="2"/>
              </a:rPr>
              <a:t>2+</a:t>
            </a:r>
            <a:r>
              <a:rPr lang="en-US" sz="1500" dirty="0">
                <a:cs typeface="Arial" charset="0"/>
                <a:sym typeface="Wingdings 3" pitchFamily="18" charset="2"/>
              </a:rPr>
              <a:t>]</a:t>
            </a:r>
          </a:p>
          <a:p>
            <a:pPr>
              <a:lnSpc>
                <a:spcPct val="50000"/>
              </a:lnSpc>
              <a:spcBef>
                <a:spcPct val="50000"/>
              </a:spcBef>
            </a:pPr>
            <a:endParaRPr lang="en-US" sz="1500" dirty="0">
              <a:cs typeface="Arial" charset="0"/>
              <a:sym typeface="Wingdings 3" pitchFamily="18" charset="2"/>
            </a:endParaRPr>
          </a:p>
          <a:p>
            <a:pPr>
              <a:lnSpc>
                <a:spcPct val="50000"/>
              </a:lnSpc>
              <a:spcBef>
                <a:spcPct val="50000"/>
              </a:spcBef>
            </a:pPr>
            <a:endParaRPr lang="en-US" sz="1500" dirty="0">
              <a:cs typeface="Arial" charset="0"/>
              <a:sym typeface="Wingdings 3" pitchFamily="18" charset="2"/>
            </a:endParaRPr>
          </a:p>
        </p:txBody>
      </p:sp>
      <p:sp>
        <p:nvSpPr>
          <p:cNvPr id="10246" name="Text Box 6"/>
          <p:cNvSpPr txBox="1">
            <a:spLocks noChangeArrowheads="1"/>
          </p:cNvSpPr>
          <p:nvPr/>
        </p:nvSpPr>
        <p:spPr bwMode="auto">
          <a:xfrm>
            <a:off x="0" y="4356100"/>
            <a:ext cx="6858000" cy="479425"/>
          </a:xfrm>
          <a:prstGeom prst="rect">
            <a:avLst/>
          </a:prstGeom>
          <a:noFill/>
          <a:ln w="9525">
            <a:noFill/>
            <a:miter lim="800000"/>
            <a:headEnd/>
            <a:tailEnd/>
          </a:ln>
          <a:effectLst/>
        </p:spPr>
        <p:txBody>
          <a:bodyPr>
            <a:spAutoFit/>
          </a:bodyPr>
          <a:lstStyle/>
          <a:p>
            <a:pPr>
              <a:lnSpc>
                <a:spcPct val="60000"/>
              </a:lnSpc>
              <a:spcBef>
                <a:spcPct val="50000"/>
              </a:spcBef>
            </a:pPr>
            <a:r>
              <a:rPr lang="en-US" sz="1500">
                <a:sym typeface="Wingdings 3" pitchFamily="18" charset="2"/>
              </a:rPr>
              <a:t>KAINATO + AMPA-R =&gt; depolarizzazione prolungata, parziale ma non</a:t>
            </a:r>
          </a:p>
          <a:p>
            <a:pPr>
              <a:lnSpc>
                <a:spcPct val="60000"/>
              </a:lnSpc>
              <a:spcBef>
                <a:spcPct val="50000"/>
              </a:spcBef>
            </a:pPr>
            <a:r>
              <a:rPr lang="en-US" sz="1500">
                <a:sym typeface="Wingdings 3" pitchFamily="18" charset="2"/>
              </a:rPr>
              <a:t>                                           desensibilizzante =&gt; NEUROTOSSICITA’ </a:t>
            </a:r>
            <a:endParaRPr lang="it-IT" sz="1500"/>
          </a:p>
        </p:txBody>
      </p:sp>
      <p:pic>
        <p:nvPicPr>
          <p:cNvPr id="10247" name="Picture 7"/>
          <p:cNvPicPr>
            <a:picLocks noChangeAspect="1" noChangeArrowheads="1"/>
          </p:cNvPicPr>
          <p:nvPr/>
        </p:nvPicPr>
        <p:blipFill>
          <a:blip r:embed="rId2" cstate="print"/>
          <a:srcRect/>
          <a:stretch>
            <a:fillRect/>
          </a:stretch>
        </p:blipFill>
        <p:spPr bwMode="auto">
          <a:xfrm>
            <a:off x="257175" y="5580063"/>
            <a:ext cx="6340475" cy="2382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260350" y="250825"/>
            <a:ext cx="3027363" cy="1665288"/>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260350" y="1893888"/>
            <a:ext cx="3065463" cy="5157787"/>
          </a:xfrm>
          <a:prstGeom prst="rect">
            <a:avLst/>
          </a:prstGeom>
          <a:noFill/>
          <a:ln w="9525">
            <a:noFill/>
            <a:miter lim="800000"/>
            <a:headEnd/>
            <a:tailEnd/>
          </a:ln>
          <a:effectLst/>
        </p:spPr>
      </p:pic>
      <p:pic>
        <p:nvPicPr>
          <p:cNvPr id="16390" name="Picture 6"/>
          <p:cNvPicPr>
            <a:picLocks noChangeAspect="1" noChangeArrowheads="1"/>
          </p:cNvPicPr>
          <p:nvPr/>
        </p:nvPicPr>
        <p:blipFill>
          <a:blip r:embed="rId4" cstate="print"/>
          <a:srcRect/>
          <a:stretch>
            <a:fillRect/>
          </a:stretch>
        </p:blipFill>
        <p:spPr bwMode="auto">
          <a:xfrm>
            <a:off x="3429000" y="539750"/>
            <a:ext cx="3027363" cy="2359025"/>
          </a:xfrm>
          <a:prstGeom prst="rect">
            <a:avLst/>
          </a:prstGeom>
          <a:noFill/>
          <a:ln w="9525">
            <a:noFill/>
            <a:miter lim="800000"/>
            <a:headEnd/>
            <a:tailEnd/>
          </a:ln>
          <a:effectLst/>
        </p:spPr>
      </p:pic>
      <p:pic>
        <p:nvPicPr>
          <p:cNvPr id="16391" name="Picture 7"/>
          <p:cNvPicPr>
            <a:picLocks noChangeAspect="1" noChangeArrowheads="1"/>
          </p:cNvPicPr>
          <p:nvPr/>
        </p:nvPicPr>
        <p:blipFill>
          <a:blip r:embed="rId5" cstate="print"/>
          <a:srcRect/>
          <a:stretch>
            <a:fillRect/>
          </a:stretch>
        </p:blipFill>
        <p:spPr bwMode="auto">
          <a:xfrm>
            <a:off x="3444875" y="2859088"/>
            <a:ext cx="3065463" cy="1827212"/>
          </a:xfrm>
          <a:prstGeom prst="rect">
            <a:avLst/>
          </a:prstGeom>
          <a:noFill/>
          <a:ln w="9525">
            <a:noFill/>
            <a:miter lim="800000"/>
            <a:headEnd/>
            <a:tailEnd/>
          </a:ln>
          <a:effectLst/>
        </p:spPr>
      </p:pic>
      <p:pic>
        <p:nvPicPr>
          <p:cNvPr id="16392" name="Picture 8"/>
          <p:cNvPicPr>
            <a:picLocks noChangeAspect="1" noChangeArrowheads="1"/>
          </p:cNvPicPr>
          <p:nvPr/>
        </p:nvPicPr>
        <p:blipFill>
          <a:blip r:embed="rId6" cstate="print"/>
          <a:srcRect/>
          <a:stretch>
            <a:fillRect/>
          </a:stretch>
        </p:blipFill>
        <p:spPr bwMode="auto">
          <a:xfrm>
            <a:off x="3429000" y="4932363"/>
            <a:ext cx="3027363" cy="457200"/>
          </a:xfrm>
          <a:prstGeom prst="rect">
            <a:avLst/>
          </a:prstGeom>
          <a:noFill/>
          <a:ln w="9525">
            <a:noFill/>
            <a:miter lim="800000"/>
            <a:headEnd/>
            <a:tailEnd/>
          </a:ln>
          <a:effectLst/>
        </p:spPr>
      </p:pic>
      <p:pic>
        <p:nvPicPr>
          <p:cNvPr id="16393" name="Picture 9"/>
          <p:cNvPicPr>
            <a:picLocks noChangeAspect="1" noChangeArrowheads="1"/>
          </p:cNvPicPr>
          <p:nvPr/>
        </p:nvPicPr>
        <p:blipFill>
          <a:blip r:embed="rId7" cstate="print"/>
          <a:srcRect/>
          <a:stretch>
            <a:fillRect/>
          </a:stretch>
        </p:blipFill>
        <p:spPr bwMode="auto">
          <a:xfrm>
            <a:off x="3429000" y="5364163"/>
            <a:ext cx="3027363" cy="1103312"/>
          </a:xfrm>
          <a:prstGeom prst="rect">
            <a:avLst/>
          </a:prstGeom>
          <a:noFill/>
          <a:ln w="9525">
            <a:noFill/>
            <a:miter lim="800000"/>
            <a:headEnd/>
            <a:tailEnd/>
          </a:ln>
          <a:effectLst/>
        </p:spPr>
      </p:pic>
      <p:pic>
        <p:nvPicPr>
          <p:cNvPr id="16394" name="Picture 10"/>
          <p:cNvPicPr>
            <a:picLocks noChangeAspect="1" noChangeArrowheads="1"/>
          </p:cNvPicPr>
          <p:nvPr/>
        </p:nvPicPr>
        <p:blipFill>
          <a:blip r:embed="rId8" cstate="print"/>
          <a:srcRect/>
          <a:stretch>
            <a:fillRect/>
          </a:stretch>
        </p:blipFill>
        <p:spPr bwMode="auto">
          <a:xfrm>
            <a:off x="3457575" y="6445250"/>
            <a:ext cx="3027363" cy="4476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2700" y="60325"/>
            <a:ext cx="6858000" cy="366713"/>
          </a:xfrm>
          <a:prstGeom prst="rect">
            <a:avLst/>
          </a:prstGeom>
          <a:noFill/>
          <a:ln w="9525">
            <a:noFill/>
            <a:miter lim="800000"/>
            <a:headEnd/>
            <a:tailEnd/>
          </a:ln>
          <a:effectLst/>
        </p:spPr>
        <p:txBody>
          <a:bodyPr>
            <a:spAutoFit/>
          </a:bodyPr>
          <a:lstStyle/>
          <a:p>
            <a:pPr algn="ctr">
              <a:spcBef>
                <a:spcPct val="50000"/>
              </a:spcBef>
            </a:pPr>
            <a:r>
              <a:rPr lang="it-IT" b="1"/>
              <a:t>RECETTORI DEL KAINATO</a:t>
            </a:r>
          </a:p>
        </p:txBody>
      </p:sp>
      <p:sp>
        <p:nvSpPr>
          <p:cNvPr id="11269" name="Text Box 5"/>
          <p:cNvSpPr txBox="1">
            <a:spLocks noChangeArrowheads="1"/>
          </p:cNvSpPr>
          <p:nvPr/>
        </p:nvSpPr>
        <p:spPr bwMode="auto">
          <a:xfrm>
            <a:off x="0" y="557213"/>
            <a:ext cx="6858000" cy="320675"/>
          </a:xfrm>
          <a:prstGeom prst="rect">
            <a:avLst/>
          </a:prstGeom>
          <a:noFill/>
          <a:ln w="9525">
            <a:noFill/>
            <a:miter lim="800000"/>
            <a:headEnd/>
            <a:tailEnd/>
          </a:ln>
          <a:effectLst/>
        </p:spPr>
        <p:txBody>
          <a:bodyPr>
            <a:spAutoFit/>
          </a:bodyPr>
          <a:lstStyle/>
          <a:p>
            <a:pPr>
              <a:spcBef>
                <a:spcPct val="50000"/>
              </a:spcBef>
            </a:pPr>
            <a:r>
              <a:rPr lang="it-IT" sz="1500"/>
              <a:t>Diffusi in tutto il SNC, ma meno abbondanti degli AMPA-R</a:t>
            </a:r>
          </a:p>
        </p:txBody>
      </p:sp>
      <p:sp>
        <p:nvSpPr>
          <p:cNvPr id="11270" name="Text Box 6"/>
          <p:cNvSpPr txBox="1">
            <a:spLocks noChangeArrowheads="1"/>
          </p:cNvSpPr>
          <p:nvPr/>
        </p:nvSpPr>
        <p:spPr bwMode="auto">
          <a:xfrm>
            <a:off x="228600" y="1417638"/>
            <a:ext cx="1438275" cy="320675"/>
          </a:xfrm>
          <a:prstGeom prst="rect">
            <a:avLst/>
          </a:prstGeom>
          <a:noFill/>
          <a:ln w="9525">
            <a:noFill/>
            <a:miter lim="800000"/>
            <a:headEnd/>
            <a:tailEnd/>
          </a:ln>
          <a:effectLst/>
        </p:spPr>
        <p:txBody>
          <a:bodyPr wrap="none">
            <a:spAutoFit/>
          </a:bodyPr>
          <a:lstStyle/>
          <a:p>
            <a:r>
              <a:rPr lang="it-IT" sz="1500"/>
              <a:t>Localizzazione</a:t>
            </a:r>
          </a:p>
        </p:txBody>
      </p:sp>
      <p:sp>
        <p:nvSpPr>
          <p:cNvPr id="11271" name="Line 7"/>
          <p:cNvSpPr>
            <a:spLocks noChangeShapeType="1"/>
          </p:cNvSpPr>
          <p:nvPr/>
        </p:nvSpPr>
        <p:spPr bwMode="auto">
          <a:xfrm flipV="1">
            <a:off x="1633538" y="1347788"/>
            <a:ext cx="431800" cy="217487"/>
          </a:xfrm>
          <a:prstGeom prst="line">
            <a:avLst/>
          </a:prstGeom>
          <a:noFill/>
          <a:ln w="9525">
            <a:solidFill>
              <a:schemeClr val="tx1"/>
            </a:solidFill>
            <a:round/>
            <a:headEnd/>
            <a:tailEnd type="triangle" w="med" len="med"/>
          </a:ln>
          <a:effectLst/>
        </p:spPr>
        <p:txBody>
          <a:bodyPr/>
          <a:lstStyle/>
          <a:p>
            <a:endParaRPr lang="it-IT"/>
          </a:p>
        </p:txBody>
      </p:sp>
      <p:sp>
        <p:nvSpPr>
          <p:cNvPr id="11272" name="Line 8"/>
          <p:cNvSpPr>
            <a:spLocks noChangeShapeType="1"/>
          </p:cNvSpPr>
          <p:nvPr/>
        </p:nvSpPr>
        <p:spPr bwMode="auto">
          <a:xfrm>
            <a:off x="1641475" y="1647825"/>
            <a:ext cx="431800" cy="217488"/>
          </a:xfrm>
          <a:prstGeom prst="line">
            <a:avLst/>
          </a:prstGeom>
          <a:noFill/>
          <a:ln w="9525">
            <a:solidFill>
              <a:schemeClr val="tx1"/>
            </a:solidFill>
            <a:round/>
            <a:headEnd/>
            <a:tailEnd type="triangle" w="med" len="med"/>
          </a:ln>
          <a:effectLst/>
        </p:spPr>
        <p:txBody>
          <a:bodyPr/>
          <a:lstStyle/>
          <a:p>
            <a:endParaRPr lang="it-IT"/>
          </a:p>
        </p:txBody>
      </p:sp>
      <p:sp>
        <p:nvSpPr>
          <p:cNvPr id="11273" name="Text Box 9"/>
          <p:cNvSpPr txBox="1">
            <a:spLocks noChangeArrowheads="1"/>
          </p:cNvSpPr>
          <p:nvPr/>
        </p:nvSpPr>
        <p:spPr bwMode="auto">
          <a:xfrm>
            <a:off x="2024063" y="1166813"/>
            <a:ext cx="4456112" cy="854075"/>
          </a:xfrm>
          <a:prstGeom prst="rect">
            <a:avLst/>
          </a:prstGeom>
          <a:noFill/>
          <a:ln w="9525">
            <a:noFill/>
            <a:miter lim="800000"/>
            <a:headEnd/>
            <a:tailEnd/>
          </a:ln>
          <a:effectLst/>
        </p:spPr>
        <p:txBody>
          <a:bodyPr wrap="none">
            <a:spAutoFit/>
          </a:bodyPr>
          <a:lstStyle/>
          <a:p>
            <a:r>
              <a:rPr lang="it-IT" sz="1500"/>
              <a:t>POSTSINAPTICA =&gt; contribuiscono all’EPSP*</a:t>
            </a:r>
          </a:p>
          <a:p>
            <a:endParaRPr lang="it-IT" sz="2000"/>
          </a:p>
          <a:p>
            <a:r>
              <a:rPr lang="it-IT" sz="1500"/>
              <a:t>PRESINAPTICA =&gt; modulazione del rilascio di nts</a:t>
            </a:r>
          </a:p>
        </p:txBody>
      </p:sp>
      <p:sp>
        <p:nvSpPr>
          <p:cNvPr id="11274" name="Text Box 10"/>
          <p:cNvSpPr txBox="1">
            <a:spLocks noChangeArrowheads="1"/>
          </p:cNvSpPr>
          <p:nvPr/>
        </p:nvSpPr>
        <p:spPr bwMode="auto">
          <a:xfrm>
            <a:off x="0" y="2500313"/>
            <a:ext cx="6858000" cy="825500"/>
          </a:xfrm>
          <a:prstGeom prst="rect">
            <a:avLst/>
          </a:prstGeom>
          <a:noFill/>
          <a:ln w="9525">
            <a:noFill/>
            <a:miter lim="800000"/>
            <a:headEnd/>
            <a:tailEnd/>
          </a:ln>
          <a:effectLst/>
        </p:spPr>
        <p:txBody>
          <a:bodyPr>
            <a:spAutoFit/>
          </a:bodyPr>
          <a:lstStyle/>
          <a:p>
            <a:pPr>
              <a:spcBef>
                <a:spcPct val="50000"/>
              </a:spcBef>
            </a:pPr>
            <a:r>
              <a:rPr lang="it-IT" sz="1600" i="1">
                <a:latin typeface="Times New Roman" pitchFamily="18" charset="0"/>
              </a:rPr>
              <a:t>*EPSP: la componente mediata dai recettori per il kainato ha un’ampiezza minore rispetto a quella AMPA-mediata e presenta anche cinetiche di attivazione e inattivazione più lente</a:t>
            </a:r>
          </a:p>
        </p:txBody>
      </p:sp>
      <p:sp>
        <p:nvSpPr>
          <p:cNvPr id="11275" name="Text Box 11"/>
          <p:cNvSpPr txBox="1">
            <a:spLocks noChangeArrowheads="1"/>
          </p:cNvSpPr>
          <p:nvPr/>
        </p:nvSpPr>
        <p:spPr bwMode="auto">
          <a:xfrm>
            <a:off x="0" y="3890963"/>
            <a:ext cx="6858000" cy="2035175"/>
          </a:xfrm>
          <a:prstGeom prst="rect">
            <a:avLst/>
          </a:prstGeom>
          <a:noFill/>
          <a:ln w="9525">
            <a:noFill/>
            <a:miter lim="800000"/>
            <a:headEnd/>
            <a:tailEnd/>
          </a:ln>
          <a:effectLst/>
        </p:spPr>
        <p:txBody>
          <a:bodyPr>
            <a:spAutoFit/>
          </a:bodyPr>
          <a:lstStyle/>
          <a:p>
            <a:pPr>
              <a:spcBef>
                <a:spcPct val="50000"/>
              </a:spcBef>
            </a:pPr>
            <a:r>
              <a:rPr lang="it-IT" sz="1500" u="sng"/>
              <a:t>STRUTTURA:</a:t>
            </a:r>
          </a:p>
          <a:p>
            <a:pPr>
              <a:spcBef>
                <a:spcPct val="50000"/>
              </a:spcBef>
            </a:pPr>
            <a:r>
              <a:rPr lang="it-IT" sz="1500"/>
              <a:t>Subunità note: GluR5-GluR7; KA1; KA2</a:t>
            </a:r>
          </a:p>
          <a:p>
            <a:pPr>
              <a:spcBef>
                <a:spcPct val="50000"/>
              </a:spcBef>
            </a:pPr>
            <a:r>
              <a:rPr lang="it-IT" sz="1500" i="1"/>
              <a:t>In oociti </a:t>
            </a:r>
            <a:r>
              <a:rPr lang="it-IT" sz="1500" i="1">
                <a:sym typeface="Wingdings 3" pitchFamily="18" charset="2"/>
              </a:rPr>
              <a:t> </a:t>
            </a:r>
            <a:r>
              <a:rPr lang="it-IT" sz="1500">
                <a:sym typeface="Wingdings 3" pitchFamily="18" charset="2"/>
              </a:rPr>
              <a:t>GluR5, GluR6 e GluR7 formano correnti attivate dal kainato</a:t>
            </a:r>
          </a:p>
          <a:p>
            <a:pPr>
              <a:spcBef>
                <a:spcPct val="50000"/>
              </a:spcBef>
            </a:pPr>
            <a:r>
              <a:rPr lang="it-IT" sz="1500" i="1">
                <a:sym typeface="Wingdings 3" pitchFamily="18" charset="2"/>
              </a:rPr>
              <a:t>In vivo  </a:t>
            </a:r>
            <a:r>
              <a:rPr lang="it-IT" sz="1500">
                <a:sym typeface="Wingdings 3" pitchFamily="18" charset="2"/>
              </a:rPr>
              <a:t>E’ verosimile che il recettore nativo sia formato da subunità diverse</a:t>
            </a:r>
          </a:p>
          <a:p>
            <a:pPr>
              <a:spcBef>
                <a:spcPct val="50000"/>
              </a:spcBef>
            </a:pPr>
            <a:r>
              <a:rPr lang="it-IT" sz="1500">
                <a:sym typeface="Wingdings 3" pitchFamily="18" charset="2"/>
              </a:rPr>
              <a:t>                 =&gt; </a:t>
            </a:r>
            <a:r>
              <a:rPr lang="it-IT" sz="1500" u="sng">
                <a:sym typeface="Wingdings 3" pitchFamily="18" charset="2"/>
              </a:rPr>
              <a:t>ETEROTETRAMERO</a:t>
            </a:r>
            <a:r>
              <a:rPr lang="it-IT" sz="1500">
                <a:sym typeface="Wingdings 3" pitchFamily="18" charset="2"/>
              </a:rPr>
              <a:t> (GluR5 e GluR6 sono coespresse con</a:t>
            </a:r>
          </a:p>
          <a:p>
            <a:pPr>
              <a:spcBef>
                <a:spcPct val="50000"/>
              </a:spcBef>
            </a:pPr>
            <a:r>
              <a:rPr lang="it-IT" sz="1500">
                <a:sym typeface="Wingdings 3" pitchFamily="18" charset="2"/>
              </a:rPr>
              <a:t>                                                             GluR7, KA1 o KA2)</a:t>
            </a:r>
          </a:p>
        </p:txBody>
      </p:sp>
      <p:sp>
        <p:nvSpPr>
          <p:cNvPr id="11276" name="Text Box 12"/>
          <p:cNvSpPr txBox="1">
            <a:spLocks noChangeArrowheads="1"/>
          </p:cNvSpPr>
          <p:nvPr/>
        </p:nvSpPr>
        <p:spPr bwMode="auto">
          <a:xfrm>
            <a:off x="77788" y="6084888"/>
            <a:ext cx="3976687" cy="641350"/>
          </a:xfrm>
          <a:prstGeom prst="rect">
            <a:avLst/>
          </a:prstGeom>
          <a:noFill/>
          <a:ln w="9525">
            <a:noFill/>
            <a:miter lim="800000"/>
            <a:headEnd/>
            <a:tailEnd/>
          </a:ln>
          <a:effectLst/>
        </p:spPr>
        <p:txBody>
          <a:bodyPr wrap="none">
            <a:spAutoFit/>
          </a:bodyPr>
          <a:lstStyle/>
          <a:p>
            <a:pPr>
              <a:lnSpc>
                <a:spcPct val="120000"/>
              </a:lnSpc>
            </a:pPr>
            <a:r>
              <a:rPr lang="it-IT" sz="1500" u="sng"/>
              <a:t>PERMEABILITA’:</a:t>
            </a:r>
          </a:p>
          <a:p>
            <a:pPr>
              <a:lnSpc>
                <a:spcPct val="120000"/>
              </a:lnSpc>
            </a:pPr>
            <a:r>
              <a:rPr lang="it-IT" sz="1500"/>
              <a:t>Dipende dalle subunità (in genere Na</a:t>
            </a:r>
            <a:r>
              <a:rPr lang="it-IT" sz="1500" baseline="30000"/>
              <a:t>+</a:t>
            </a:r>
            <a:r>
              <a:rPr lang="it-IT" sz="1500"/>
              <a:t>&gt;Ca</a:t>
            </a:r>
            <a:r>
              <a:rPr lang="it-IT" sz="1500" baseline="30000"/>
              <a:t>2+</a:t>
            </a:r>
            <a:r>
              <a:rPr lang="it-IT" sz="1500"/>
              <a:t>)</a:t>
            </a:r>
          </a:p>
        </p:txBody>
      </p:sp>
      <p:sp>
        <p:nvSpPr>
          <p:cNvPr id="11277" name="Text Box 13"/>
          <p:cNvSpPr txBox="1">
            <a:spLocks noChangeArrowheads="1"/>
          </p:cNvSpPr>
          <p:nvPr/>
        </p:nvSpPr>
        <p:spPr bwMode="auto">
          <a:xfrm>
            <a:off x="1176338" y="6929438"/>
            <a:ext cx="4916487" cy="733425"/>
          </a:xfrm>
          <a:prstGeom prst="rect">
            <a:avLst/>
          </a:prstGeom>
          <a:noFill/>
          <a:ln w="9525">
            <a:noFill/>
            <a:miter lim="800000"/>
            <a:headEnd/>
            <a:tailEnd/>
          </a:ln>
          <a:effectLst/>
        </p:spPr>
        <p:txBody>
          <a:bodyPr>
            <a:spAutoFit/>
          </a:bodyPr>
          <a:lstStyle/>
          <a:p>
            <a:pPr>
              <a:lnSpc>
                <a:spcPct val="140000"/>
              </a:lnSpc>
            </a:pPr>
            <a:r>
              <a:rPr lang="it-IT" sz="1500"/>
              <a:t>GluR5 (Q)                                       GluR5 (R)</a:t>
            </a:r>
          </a:p>
          <a:p>
            <a:pPr>
              <a:lnSpc>
                <a:spcPct val="140000"/>
              </a:lnSpc>
            </a:pPr>
            <a:r>
              <a:rPr lang="it-IT" sz="1500"/>
              <a:t>GluR6 (Q)                                       GluR6 (R)</a:t>
            </a:r>
          </a:p>
        </p:txBody>
      </p:sp>
      <p:sp>
        <p:nvSpPr>
          <p:cNvPr id="11278" name="AutoShape 14"/>
          <p:cNvSpPr>
            <a:spLocks/>
          </p:cNvSpPr>
          <p:nvPr/>
        </p:nvSpPr>
        <p:spPr bwMode="auto">
          <a:xfrm>
            <a:off x="2205038" y="7073900"/>
            <a:ext cx="71437" cy="504825"/>
          </a:xfrm>
          <a:prstGeom prst="rightBrace">
            <a:avLst>
              <a:gd name="adj1" fmla="val 58889"/>
              <a:gd name="adj2" fmla="val 50000"/>
            </a:avLst>
          </a:prstGeom>
          <a:noFill/>
          <a:ln w="9525">
            <a:solidFill>
              <a:schemeClr val="tx1"/>
            </a:solidFill>
            <a:round/>
            <a:headEnd/>
            <a:tailEnd/>
          </a:ln>
          <a:effectLst/>
        </p:spPr>
        <p:txBody>
          <a:bodyPr wrap="none" anchor="ctr"/>
          <a:lstStyle/>
          <a:p>
            <a:endParaRPr lang="it-IT"/>
          </a:p>
        </p:txBody>
      </p:sp>
      <p:sp>
        <p:nvSpPr>
          <p:cNvPr id="11279" name="Line 15"/>
          <p:cNvSpPr>
            <a:spLocks noChangeShapeType="1"/>
          </p:cNvSpPr>
          <p:nvPr/>
        </p:nvSpPr>
        <p:spPr bwMode="auto">
          <a:xfrm>
            <a:off x="2349500" y="7315200"/>
            <a:ext cx="1727200" cy="0"/>
          </a:xfrm>
          <a:prstGeom prst="line">
            <a:avLst/>
          </a:prstGeom>
          <a:noFill/>
          <a:ln w="9525">
            <a:solidFill>
              <a:schemeClr val="tx1"/>
            </a:solidFill>
            <a:round/>
            <a:headEnd/>
            <a:tailEnd type="triangle" w="med" len="med"/>
          </a:ln>
          <a:effectLst/>
        </p:spPr>
        <p:txBody>
          <a:bodyPr/>
          <a:lstStyle/>
          <a:p>
            <a:endParaRPr lang="it-IT"/>
          </a:p>
        </p:txBody>
      </p:sp>
      <p:sp>
        <p:nvSpPr>
          <p:cNvPr id="11280" name="Text Box 16"/>
          <p:cNvSpPr txBox="1">
            <a:spLocks noChangeArrowheads="1"/>
          </p:cNvSpPr>
          <p:nvPr/>
        </p:nvSpPr>
        <p:spPr bwMode="auto">
          <a:xfrm>
            <a:off x="2463800" y="7056438"/>
            <a:ext cx="1447800" cy="304800"/>
          </a:xfrm>
          <a:prstGeom prst="rect">
            <a:avLst/>
          </a:prstGeom>
          <a:noFill/>
          <a:ln w="9525">
            <a:noFill/>
            <a:miter lim="800000"/>
            <a:headEnd/>
            <a:tailEnd/>
          </a:ln>
          <a:effectLst/>
        </p:spPr>
        <p:txBody>
          <a:bodyPr wrap="none">
            <a:spAutoFit/>
          </a:bodyPr>
          <a:lstStyle/>
          <a:p>
            <a:r>
              <a:rPr lang="it-IT" sz="1400" i="1">
                <a:solidFill>
                  <a:srgbClr val="5F5F5F"/>
                </a:solidFill>
                <a:effectLst>
                  <a:outerShdw blurRad="38100" dist="38100" dir="2700000" algn="tl">
                    <a:srgbClr val="C0C0C0"/>
                  </a:outerShdw>
                </a:effectLst>
              </a:rPr>
              <a:t>RNA “EDITING”</a:t>
            </a:r>
          </a:p>
        </p:txBody>
      </p:sp>
      <p:sp>
        <p:nvSpPr>
          <p:cNvPr id="11281" name="Text Box 17"/>
          <p:cNvSpPr txBox="1">
            <a:spLocks noChangeArrowheads="1"/>
          </p:cNvSpPr>
          <p:nvPr/>
        </p:nvSpPr>
        <p:spPr bwMode="auto">
          <a:xfrm>
            <a:off x="26988" y="7740650"/>
            <a:ext cx="6858000" cy="504825"/>
          </a:xfrm>
          <a:prstGeom prst="rect">
            <a:avLst/>
          </a:prstGeom>
          <a:noFill/>
          <a:ln w="9525">
            <a:noFill/>
            <a:miter lim="800000"/>
            <a:headEnd/>
            <a:tailEnd/>
          </a:ln>
          <a:effectLst/>
        </p:spPr>
        <p:txBody>
          <a:bodyPr>
            <a:spAutoFit/>
          </a:bodyPr>
          <a:lstStyle/>
          <a:p>
            <a:pPr>
              <a:lnSpc>
                <a:spcPct val="90000"/>
              </a:lnSpc>
            </a:pPr>
            <a:r>
              <a:rPr lang="it-IT" sz="1500"/>
              <a:t>GluR7, KA1 e KA2 non subiscono RNA “editing” e possiedono una glutammina (Q) neutra nel sito Q/R</a:t>
            </a:r>
          </a:p>
        </p:txBody>
      </p:sp>
      <p:sp>
        <p:nvSpPr>
          <p:cNvPr id="11282" name="Text Box 18"/>
          <p:cNvSpPr txBox="1">
            <a:spLocks noChangeArrowheads="1"/>
          </p:cNvSpPr>
          <p:nvPr/>
        </p:nvSpPr>
        <p:spPr bwMode="auto">
          <a:xfrm>
            <a:off x="333375" y="8459788"/>
            <a:ext cx="2584450" cy="558800"/>
          </a:xfrm>
          <a:prstGeom prst="rect">
            <a:avLst/>
          </a:prstGeom>
          <a:noFill/>
          <a:ln w="9525">
            <a:noFill/>
            <a:miter lim="800000"/>
            <a:headEnd/>
            <a:tailEnd/>
          </a:ln>
          <a:effectLst/>
        </p:spPr>
        <p:txBody>
          <a:bodyPr>
            <a:spAutoFit/>
          </a:bodyPr>
          <a:lstStyle/>
          <a:p>
            <a:pPr algn="ctr">
              <a:lnSpc>
                <a:spcPct val="110000"/>
              </a:lnSpc>
            </a:pPr>
            <a:r>
              <a:rPr lang="it-IT" sz="1400"/>
              <a:t>AFFINITA’ delle SUBUNITA’ PER IL [</a:t>
            </a:r>
            <a:r>
              <a:rPr lang="it-IT" sz="1400" baseline="30000"/>
              <a:t>3</a:t>
            </a:r>
            <a:r>
              <a:rPr lang="it-IT" sz="1400"/>
              <a:t>H]KAINATO</a:t>
            </a:r>
          </a:p>
        </p:txBody>
      </p:sp>
      <p:sp>
        <p:nvSpPr>
          <p:cNvPr id="11284" name="Oval 20"/>
          <p:cNvSpPr>
            <a:spLocks noChangeArrowheads="1"/>
          </p:cNvSpPr>
          <p:nvPr/>
        </p:nvSpPr>
        <p:spPr bwMode="auto">
          <a:xfrm>
            <a:off x="244475" y="8370888"/>
            <a:ext cx="2808288" cy="684212"/>
          </a:xfrm>
          <a:prstGeom prst="ellipse">
            <a:avLst/>
          </a:prstGeom>
          <a:noFill/>
          <a:ln w="9525">
            <a:solidFill>
              <a:schemeClr val="tx1"/>
            </a:solidFill>
            <a:round/>
            <a:headEnd/>
            <a:tailEnd/>
          </a:ln>
          <a:effectLst/>
        </p:spPr>
        <p:txBody>
          <a:bodyPr wrap="none" anchor="ctr"/>
          <a:lstStyle/>
          <a:p>
            <a:endParaRPr lang="it-IT"/>
          </a:p>
        </p:txBody>
      </p:sp>
      <p:sp>
        <p:nvSpPr>
          <p:cNvPr id="11285" name="AutoShape 21"/>
          <p:cNvSpPr>
            <a:spLocks noChangeArrowheads="1"/>
          </p:cNvSpPr>
          <p:nvPr/>
        </p:nvSpPr>
        <p:spPr bwMode="auto">
          <a:xfrm rot="8219880">
            <a:off x="3054350" y="8535988"/>
            <a:ext cx="377825" cy="387350"/>
          </a:xfrm>
          <a:custGeom>
            <a:avLst/>
            <a:gdLst>
              <a:gd name="G0" fmla="+- 12762 0 0"/>
              <a:gd name="G1" fmla="+- 17875 0 0"/>
              <a:gd name="G2" fmla="+- 4809 0 0"/>
              <a:gd name="G3" fmla="*/ 12762 1 2"/>
              <a:gd name="G4" fmla="+- G3 10800 0"/>
              <a:gd name="G5" fmla="+- 21600 12762 17875"/>
              <a:gd name="G6" fmla="+- 17875 4809 0"/>
              <a:gd name="G7" fmla="*/ G6 1 2"/>
              <a:gd name="G8" fmla="*/ 17875 2 1"/>
              <a:gd name="G9" fmla="+- G8 0 21600"/>
              <a:gd name="G10" fmla="+- G5 0 G4"/>
              <a:gd name="G11" fmla="+- 12762 0 G4"/>
              <a:gd name="G12" fmla="*/ G2 G10 G11"/>
              <a:gd name="T0" fmla="*/ 17181 w 21600"/>
              <a:gd name="T1" fmla="*/ 0 h 21600"/>
              <a:gd name="T2" fmla="*/ 12762 w 21600"/>
              <a:gd name="T3" fmla="*/ 4809 h 21600"/>
              <a:gd name="T4" fmla="*/ 4809 w 21600"/>
              <a:gd name="T5" fmla="*/ 12762 h 21600"/>
              <a:gd name="T6" fmla="*/ 0 w 21600"/>
              <a:gd name="T7" fmla="*/ 17181 h 21600"/>
              <a:gd name="T8" fmla="*/ 4809 w 21600"/>
              <a:gd name="T9" fmla="*/ 21600 h 21600"/>
              <a:gd name="T10" fmla="*/ 11342 w 21600"/>
              <a:gd name="T11" fmla="*/ 17875 h 21600"/>
              <a:gd name="T12" fmla="*/ 17875 w 21600"/>
              <a:gd name="T13" fmla="*/ 11342 h 21600"/>
              <a:gd name="T14" fmla="*/ 21600 w 21600"/>
              <a:gd name="T15" fmla="*/ 480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181" y="0"/>
                </a:moveTo>
                <a:lnTo>
                  <a:pt x="12762" y="4809"/>
                </a:lnTo>
                <a:lnTo>
                  <a:pt x="16487" y="4809"/>
                </a:lnTo>
                <a:lnTo>
                  <a:pt x="16487" y="16487"/>
                </a:lnTo>
                <a:lnTo>
                  <a:pt x="4809" y="16487"/>
                </a:lnTo>
                <a:lnTo>
                  <a:pt x="4809" y="12762"/>
                </a:lnTo>
                <a:lnTo>
                  <a:pt x="0" y="17181"/>
                </a:lnTo>
                <a:lnTo>
                  <a:pt x="4809" y="21600"/>
                </a:lnTo>
                <a:lnTo>
                  <a:pt x="4809" y="17875"/>
                </a:lnTo>
                <a:lnTo>
                  <a:pt x="17875" y="17875"/>
                </a:lnTo>
                <a:lnTo>
                  <a:pt x="17875" y="4809"/>
                </a:lnTo>
                <a:lnTo>
                  <a:pt x="21600" y="4809"/>
                </a:ln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11286" name="Text Box 22"/>
          <p:cNvSpPr txBox="1">
            <a:spLocks noChangeArrowheads="1"/>
          </p:cNvSpPr>
          <p:nvPr/>
        </p:nvSpPr>
        <p:spPr bwMode="auto">
          <a:xfrm>
            <a:off x="3281363" y="8331200"/>
            <a:ext cx="1889125" cy="777875"/>
          </a:xfrm>
          <a:prstGeom prst="rect">
            <a:avLst/>
          </a:prstGeom>
          <a:noFill/>
          <a:ln w="9525">
            <a:noFill/>
            <a:miter lim="800000"/>
            <a:headEnd/>
            <a:tailEnd/>
          </a:ln>
          <a:effectLst/>
        </p:spPr>
        <p:txBody>
          <a:bodyPr wrap="none">
            <a:spAutoFit/>
          </a:bodyPr>
          <a:lstStyle/>
          <a:p>
            <a:r>
              <a:rPr lang="it-IT" sz="1500"/>
              <a:t>Alta: KA1 e KA2</a:t>
            </a:r>
          </a:p>
          <a:p>
            <a:endParaRPr lang="it-IT" sz="1500"/>
          </a:p>
          <a:p>
            <a:r>
              <a:rPr lang="it-IT" sz="1500"/>
              <a:t>Bassa: GluR5, 6 e 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2611</Words>
  <Application>Microsoft Office PowerPoint</Application>
  <PresentationFormat>Presentazione su schermo (4:3)</PresentationFormat>
  <Paragraphs>373</Paragraphs>
  <Slides>26</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Arial</vt:lpstr>
      <vt:lpstr>Symbol</vt:lpstr>
      <vt:lpstr>Lucida Sans Typewriter</vt:lpstr>
      <vt:lpstr>Times New Roman</vt:lpstr>
      <vt:lpstr>Wingdings 3</vt:lpstr>
      <vt:lpstr>Arial Unicode MS</vt:lpstr>
      <vt:lpstr>Struttura predefinita</vt:lpstr>
      <vt:lpstr>Neurotrasmissione mediata da amminoacidi eccitatori</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FSC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Neurotrasmissione mediata da amminoacidi eccitatori</dc:title>
  <dc:creator>diana</dc:creator>
  <cp:lastModifiedBy>Diana Amantea</cp:lastModifiedBy>
  <cp:revision>48</cp:revision>
  <dcterms:created xsi:type="dcterms:W3CDTF">2008-03-25T10:48:38Z</dcterms:created>
  <dcterms:modified xsi:type="dcterms:W3CDTF">2013-11-08T10:18:05Z</dcterms:modified>
</cp:coreProperties>
</file>