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94"/>
  </p:notesMasterIdLst>
  <p:handoutMasterIdLst>
    <p:handoutMasterId r:id="rId95"/>
  </p:handoutMasterIdLst>
  <p:sldIdLst>
    <p:sldId id="302" r:id="rId3"/>
    <p:sldId id="518" r:id="rId4"/>
    <p:sldId id="305" r:id="rId5"/>
    <p:sldId id="306" r:id="rId6"/>
    <p:sldId id="307" r:id="rId7"/>
    <p:sldId id="308" r:id="rId8"/>
    <p:sldId id="309" r:id="rId9"/>
    <p:sldId id="310" r:id="rId10"/>
    <p:sldId id="313" r:id="rId11"/>
    <p:sldId id="314" r:id="rId12"/>
    <p:sldId id="479" r:id="rId13"/>
    <p:sldId id="316" r:id="rId14"/>
    <p:sldId id="510" r:id="rId15"/>
    <p:sldId id="508" r:id="rId16"/>
    <p:sldId id="317" r:id="rId17"/>
    <p:sldId id="326" r:id="rId18"/>
    <p:sldId id="328" r:id="rId19"/>
    <p:sldId id="517" r:id="rId20"/>
    <p:sldId id="515" r:id="rId21"/>
    <p:sldId id="516" r:id="rId22"/>
    <p:sldId id="513" r:id="rId23"/>
    <p:sldId id="514" r:id="rId24"/>
    <p:sldId id="512" r:id="rId25"/>
    <p:sldId id="334" r:id="rId26"/>
    <p:sldId id="342" r:id="rId27"/>
    <p:sldId id="349" r:id="rId28"/>
    <p:sldId id="481" r:id="rId29"/>
    <p:sldId id="335" r:id="rId30"/>
    <p:sldId id="338" r:id="rId31"/>
    <p:sldId id="339" r:id="rId32"/>
    <p:sldId id="340" r:id="rId33"/>
    <p:sldId id="344" r:id="rId34"/>
    <p:sldId id="348" r:id="rId35"/>
    <p:sldId id="321" r:id="rId36"/>
    <p:sldId id="337" r:id="rId37"/>
    <p:sldId id="345" r:id="rId38"/>
    <p:sldId id="332" r:id="rId39"/>
    <p:sldId id="330" r:id="rId40"/>
    <p:sldId id="331" r:id="rId41"/>
    <p:sldId id="346" r:id="rId42"/>
    <p:sldId id="351" r:id="rId43"/>
    <p:sldId id="347" r:id="rId44"/>
    <p:sldId id="352" r:id="rId45"/>
    <p:sldId id="522" r:id="rId46"/>
    <p:sldId id="353" r:id="rId47"/>
    <p:sldId id="482" r:id="rId48"/>
    <p:sldId id="354" r:id="rId49"/>
    <p:sldId id="355" r:id="rId50"/>
    <p:sldId id="483" r:id="rId51"/>
    <p:sldId id="356" r:id="rId52"/>
    <p:sldId id="440" r:id="rId53"/>
    <p:sldId id="451" r:id="rId54"/>
    <p:sldId id="453" r:id="rId55"/>
    <p:sldId id="454" r:id="rId56"/>
    <p:sldId id="465" r:id="rId57"/>
    <p:sldId id="469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71" r:id="rId70"/>
    <p:sldId id="372" r:id="rId71"/>
    <p:sldId id="373" r:id="rId72"/>
    <p:sldId id="374" r:id="rId73"/>
    <p:sldId id="375" r:id="rId74"/>
    <p:sldId id="376" r:id="rId75"/>
    <p:sldId id="378" r:id="rId76"/>
    <p:sldId id="379" r:id="rId77"/>
    <p:sldId id="380" r:id="rId78"/>
    <p:sldId id="381" r:id="rId79"/>
    <p:sldId id="420" r:id="rId80"/>
    <p:sldId id="382" r:id="rId81"/>
    <p:sldId id="421" r:id="rId82"/>
    <p:sldId id="422" r:id="rId83"/>
    <p:sldId id="497" r:id="rId84"/>
    <p:sldId id="383" r:id="rId85"/>
    <p:sldId id="528" r:id="rId86"/>
    <p:sldId id="496" r:id="rId87"/>
    <p:sldId id="529" r:id="rId88"/>
    <p:sldId id="386" r:id="rId89"/>
    <p:sldId id="428" r:id="rId90"/>
    <p:sldId id="387" r:id="rId91"/>
    <p:sldId id="388" r:id="rId92"/>
    <p:sldId id="389" r:id="rId9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  <a:srgbClr val="000099"/>
    <a:srgbClr val="FFFF00"/>
    <a:srgbClr val="FFCC99"/>
    <a:srgbClr val="FFFF99"/>
    <a:srgbClr val="FFFFCC"/>
    <a:srgbClr val="FFFF66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449" autoAdjust="0"/>
  </p:normalViewPr>
  <p:slideViewPr>
    <p:cSldViewPr>
      <p:cViewPr>
        <p:scale>
          <a:sx n="66" d="100"/>
          <a:sy n="66" d="100"/>
        </p:scale>
        <p:origin x="-12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4A17C3-3C3E-44DE-85E6-785EB4A739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42E193-FBAA-426C-8DDA-1BEA9DE24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68015-6784-4E4B-89DD-92D4F9BCD66D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140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24B6D-12DF-4757-A0A2-655A5030AE09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0F910-350A-4CFD-AA82-038B473101C5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4A5D-9C6F-47FF-90AF-456D600E8FC8}" type="slidenum">
              <a:rPr lang="it-IT" smtClean="0"/>
              <a:pPr/>
              <a:t>28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E6F86-9284-4A22-8459-D827173B4B20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D4E98-AE48-44D2-B6E9-338AD966AF5F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72B6D-82C7-4D02-ABD0-575990CA9104}" type="slidenum">
              <a:rPr lang="it-IT" smtClean="0"/>
              <a:pPr/>
              <a:t>37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L’etanolo, oltre che dal CYP2E1, viene metabolizzato da un enzima citoplasmatico solubile: l’alcol deidrogenasi.</a:t>
            </a:r>
          </a:p>
        </p:txBody>
      </p:sp>
      <p:sp>
        <p:nvSpPr>
          <p:cNvPr id="1464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E475A-B73D-4FA4-A9FE-ADFE78D4F93E}" type="slidenum">
              <a:rPr lang="it-IT" smtClean="0"/>
              <a:pPr/>
              <a:t>39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1474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2921E-EDAF-4FAD-9199-04CA553E12DC}" type="slidenum">
              <a:rPr lang="it-IT" smtClean="0"/>
              <a:pPr/>
              <a:t>40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C1483-3709-4CBA-AD88-7C64E2788847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BDA50-AB94-4338-BDE6-F73DCF6FABB6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149507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0307A-F3EA-4F57-A3CB-84A32C2844D7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Acido glucuronico uridin di fosfato (UDP-GA): composto contenente fosfato ad alta energia dal quale il glucuronato viene trasferito su un gruppo ricco di elettroni (N, O oppure S) del substrato, formando un legame amidico, estereo o tiolico. </a:t>
            </a:r>
          </a:p>
        </p:txBody>
      </p:sp>
      <p:sp>
        <p:nvSpPr>
          <p:cNvPr id="1505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4A756-A8B3-4FF9-A3D5-3795239E13E6}" type="slidenum">
              <a:rPr lang="it-IT" smtClean="0"/>
              <a:pPr/>
              <a:t>46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1515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EF57-C876-4F9D-8B6E-0C1B9DF647F2}" type="slidenum">
              <a:rPr lang="it-IT" smtClean="0"/>
              <a:pPr/>
              <a:t>55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5FDEE-AD91-4B08-81D1-E844909188A3}" type="slidenum">
              <a:rPr lang="it-IT" smtClean="0"/>
              <a:pPr/>
              <a:t>70</a:t>
            </a:fld>
            <a:endParaRPr lang="it-IT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8BD44-8F1D-406B-88B8-E20B717085A3}" type="slidenum">
              <a:rPr lang="it-IT" smtClean="0"/>
              <a:pPr/>
              <a:t>73</a:t>
            </a:fld>
            <a:endParaRPr lang="it-IT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0CB07-0697-4837-8829-F4141596194C}" type="slidenum">
              <a:rPr lang="it-IT" smtClean="0"/>
              <a:pPr/>
              <a:t>78</a:t>
            </a:fld>
            <a:endParaRPr lang="it-IT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8B8C1-6C1C-4150-A3A7-C30848652F2E}" type="slidenum">
              <a:rPr lang="it-IT" smtClean="0"/>
              <a:pPr/>
              <a:t>82</a:t>
            </a:fld>
            <a:endParaRPr lang="it-IT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77F6A-140F-40CA-B02C-F80DA4939E97}" type="slidenum">
              <a:rPr lang="it-IT" smtClean="0"/>
              <a:pPr/>
              <a:t>83</a:t>
            </a:fld>
            <a:endParaRPr lang="it-IT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01746-3158-42FE-AB2A-98F4C6923BB5}" type="slidenum">
              <a:rPr lang="it-IT" smtClean="0"/>
              <a:pPr/>
              <a:t>85</a:t>
            </a:fld>
            <a:endParaRPr lang="it-IT" smtClean="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029EA-BE94-4F02-8F35-512E66DA8308}" type="slidenum">
              <a:rPr lang="it-IT" smtClean="0"/>
              <a:pPr/>
              <a:t>88</a:t>
            </a:fld>
            <a:endParaRPr lang="it-IT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C7C29-392D-48A7-BFB3-51C85471775A}" type="slidenum">
              <a:rPr lang="it-IT" smtClean="0"/>
              <a:pPr/>
              <a:t>89</a:t>
            </a:fld>
            <a:endParaRPr lang="it-IT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22442-A71D-47D0-8875-DBE5A2F09E77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Antrachinoni: stimolano la peristalsi intestinale (senna, aloe vera,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07240-739B-4CDA-9D13-ABD44D79B462}" type="slidenum">
              <a:rPr lang="it-IT" smtClean="0"/>
              <a:pPr/>
              <a:t>90</a:t>
            </a:fld>
            <a:endParaRPr lang="it-IT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CED05-DB17-4E51-8E31-F1267A57EA47}" type="slidenum">
              <a:rPr lang="it-IT" smtClean="0"/>
              <a:pPr/>
              <a:t>91</a:t>
            </a:fld>
            <a:endParaRPr lang="it-IT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B1A6-D3DC-4B54-B04C-F8A4B2D0D13F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Isoprenalina (isoproterenolo): beta-agonista; Ciclosporina: immunosoppressivo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1351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71BF-951D-455F-BCDC-135497A372CF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FB3B6-1A31-4007-903F-11A10DB248C7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smtClean="0"/>
              <a:t>Gli enzimi P450 hanno anche proprietà di spettro </a:t>
            </a:r>
            <a:r>
              <a:rPr lang="it-IT" dirty="0" smtClean="0"/>
              <a:t>peculiari </a:t>
            </a:r>
            <a:r>
              <a:rPr lang="it-IT" dirty="0" smtClean="0"/>
              <a:t>e le forme ridotte di combinano con il monossido di carbonio per formare un composto di colore rosa (</a:t>
            </a:r>
            <a:r>
              <a:rPr lang="it-IT" i="1" dirty="0" err="1" smtClean="0"/>
              <a:t>pink</a:t>
            </a:r>
            <a:r>
              <a:rPr lang="it-IT" i="1" dirty="0" smtClean="0"/>
              <a:t>, </a:t>
            </a:r>
            <a:r>
              <a:rPr lang="it-IT" dirty="0" smtClean="0"/>
              <a:t>da cui deriva la lettera P) con picchi di assorbimento vicini a 450 </a:t>
            </a:r>
            <a:r>
              <a:rPr lang="it-IT" dirty="0" err="1" smtClean="0"/>
              <a:t>nm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  <p:sp>
        <p:nvSpPr>
          <p:cNvPr id="1372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3074C-DC49-4EA8-9B34-BF7E3844F05B}" type="slidenum">
              <a:rPr lang="it-IT" smtClean="0"/>
              <a:pPr/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138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F481C-FBAB-489D-B4B2-D987E8CCEB05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CYP1,2,3 =&gt; coinvolti principalmente nel metabolismo epatico dei farmaci nell’uomo</a:t>
            </a:r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9839-5977-48C9-A491-F49FFE89B34A}" type="slidenum">
              <a:rPr lang="it-IT" smtClean="0"/>
              <a:pPr/>
              <a:t>22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317B-B85B-4AA5-99ED-EDF8CCD137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FA5C-4B4C-42FE-A874-85ACB9C3EC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3918B-6301-4668-B451-EC085825F4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2F76D-5DC5-4E7C-A2D9-E3912DD2D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14A5-B1DF-41B0-8431-391CBB53BC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9EC2-E18E-4A09-BEFC-EAEAB84E25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BCD80-5142-4656-AC43-6C3145432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C29-7862-4E61-A182-191BC8E9BF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2E94-4B36-4D25-9449-3735BA0414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B578-3DC0-4ABD-9D67-38577B908B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D6D5-E615-42DD-BB98-87C77E0182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2260-6873-4333-B6FC-8AF5CBD964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9399-615C-447D-8AEB-42F1B15728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AD45-6412-4CEA-9026-A730F1466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BC0D-47E8-4892-9182-9E350B7291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1BE0-CC39-4794-B4DB-7728361E4E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63B4-E344-456C-81F2-D735E33062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8B24-CF77-46D5-AA41-75AA90723B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E888-AFBC-40F7-9A4A-EEAFABD36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B7EF-1119-4F96-BE31-99DE0284E3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361D-9620-4C4A-A495-1CA4115B87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698B-F4BE-4666-BCB9-9EB67AF48A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8ECF-87C2-4920-8451-45A3EAE506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C426-5164-4D28-BD02-12E576E735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ED96D4-3D11-4B6B-962A-3EF6135D6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11B834E-349E-4E57-8D61-188B57737E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it/url?sa=i&amp;rct=j&amp;q=&amp;esrc=s&amp;frm=1&amp;source=images&amp;cd=&amp;cad=rja&amp;docid=PPCT_aaoTVtF_M&amp;tbnid=JcwFysvhztokPM:&amp;ved=0CAUQjRw&amp;url=http%3A%2F%2Fwww.pierluigimasini.it%2Fmed%2F%3Fpage_id%3D445&amp;ei=JO5fUubOBcHHtQbstYDACg&amp;bvm=bv.54176721,d.bGE&amp;psig=AFQjCNHZMjdFyMWhIFmqbzd7v9F61KKMnw&amp;ust=1382104574113193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it/url?sa=i&amp;rct=j&amp;q=&amp;esrc=s&amp;frm=1&amp;source=images&amp;cd=&amp;cad=rja&amp;docid=aBEICnXRJNwwFM&amp;tbnid=IyvzbfIvLkANKM:&amp;ved=0CAUQjRw&amp;url=http%3A%2F%2Fwww.faidateconsigli.it%2F2013%2F03%2F01%2Fcodeina-le-controindicazioni-e-i-possibili-effetti-collaterali%2F&amp;ei=x_BfUvvZJoPHtQbCloCgBQ&amp;bvm=bv.54934254,d.bGE&amp;psig=AFQjCNHaVZFfrhPM4APxcdy-anR29Tcgog&amp;ust=13821056415465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it/url?sa=i&amp;rct=j&amp;q=&amp;esrc=s&amp;frm=1&amp;source=images&amp;cd=&amp;cad=rja&amp;docid=YP23Swt9WRaE3M&amp;tbnid=J0-zRIuDSs9URM:&amp;ved=0CAUQjRw&amp;url=http%3A%2F%2Fanestit.unipa.it%2Fesiait%2F0598_02.htm&amp;ei=FPNfUrOpIszBtAbBk4GoAQ&amp;bvm=bv.54934254,d.bGE&amp;psig=AFQjCNForR-4BfIhArdI8LmN0iB2KoLAHg&amp;ust=138210622402750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chemeClr val="bg1"/>
                </a:solidFill>
              </a:rPr>
              <a:t>Metabolismo dei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chemeClr val="bg1"/>
                </a:solidFill>
              </a:rPr>
              <a:t>Parete intestinale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  <a:latin typeface="Arial" charset="0"/>
              </a:rPr>
              <a:t>Esempi di farmaci metabolizzati a livello della parete intestinale: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Isoprenalina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Paracetamolo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Etinilestradiolo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Ciclosporina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Acido ascorbico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  <a:latin typeface="Arial" charset="0"/>
              </a:rPr>
              <a:t>Processi metabolici implicati: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Ossidazioni (CYP3A)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Glucuronoconiugazione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  <a:latin typeface="Arial" charset="0"/>
              </a:rPr>
              <a:t>Solfoconiugazione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8"/>
          <p:cNvPicPr>
            <a:picLocks noChangeAspect="1" noChangeArrowheads="1"/>
          </p:cNvPicPr>
          <p:nvPr/>
        </p:nvPicPr>
        <p:blipFill>
          <a:blip r:embed="rId2" cstate="print"/>
          <a:srcRect t="28206" b="27849"/>
          <a:stretch>
            <a:fillRect/>
          </a:stretch>
        </p:blipFill>
        <p:spPr bwMode="auto">
          <a:xfrm>
            <a:off x="973138" y="1231900"/>
            <a:ext cx="7199312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820738" y="352425"/>
            <a:ext cx="740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DUE FASI DEL METABOLISMO DEI FARMACI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68538" y="1773238"/>
            <a:ext cx="15811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 dirty="0" err="1">
                <a:latin typeface="+mj-lt"/>
              </a:rPr>
              <a:t>Funzionalizzazione</a:t>
            </a:r>
            <a:endParaRPr lang="it-IT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3352800" cy="17541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REAZIONI DI FASE I: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sz="2000" b="1" u="sng"/>
              <a:t>Reazioni cataboliche</a:t>
            </a:r>
            <a:r>
              <a:rPr lang="it-IT" sz="2000" b="1"/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Ossidazione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Riduzione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Idrolisi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105400" y="457200"/>
            <a:ext cx="3200400" cy="16319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Funzionalizazione:</a:t>
            </a:r>
          </a:p>
          <a:p>
            <a:pPr>
              <a:spcBef>
                <a:spcPct val="50000"/>
              </a:spcBef>
            </a:pPr>
            <a:r>
              <a:rPr lang="it-IT" sz="2000" b="1"/>
              <a:t>Inseriscono o mettono in evidenza gruppi funzionali:</a:t>
            </a:r>
          </a:p>
          <a:p>
            <a:pPr algn="ctr">
              <a:spcBef>
                <a:spcPct val="50000"/>
              </a:spcBef>
            </a:pPr>
            <a:r>
              <a:rPr lang="it-IT" sz="2000" b="1"/>
              <a:t>-OH, -SH, -NH</a:t>
            </a:r>
            <a:r>
              <a:rPr lang="it-IT" sz="2000" b="1" baseline="-25000"/>
              <a:t>2</a:t>
            </a:r>
            <a:r>
              <a:rPr lang="it-IT" sz="2000" b="1"/>
              <a:t>, -COOH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3733800" cy="3584575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REAZIONI DI FASE II:</a:t>
            </a:r>
          </a:p>
          <a:p>
            <a:pPr>
              <a:spcBef>
                <a:spcPct val="50000"/>
              </a:spcBef>
            </a:pPr>
            <a:r>
              <a:rPr lang="it-IT" sz="2000" b="1" u="sng"/>
              <a:t>Reazioni di sintesi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   Coniugazione con acidi: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Glicuronico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Solforico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Acetico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   Coniugazione con aminoacidi: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Glicina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Cisteina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it-IT" sz="2000" b="1"/>
              <a:t>Glutammina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791200" y="3505200"/>
            <a:ext cx="2971800" cy="1616075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Usano i gruppi funzionali inseriti o smascherati nelle reazioni di fase I per la coniugazione a vari tipi di molecole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4419600" y="1066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4876800" y="4191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slideplayer.it/1/550976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79388" y="836613"/>
            <a:ext cx="8748712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 reazioni di 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fase I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hanno luogo prevalentemente 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livello epatico</a:t>
            </a:r>
          </a:p>
          <a:p>
            <a:pPr algn="just">
              <a:defRPr/>
            </a:pPr>
            <a:endParaRPr lang="it-IT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defRPr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Gli enzimi del sistema CYP sono presenti nel 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 liscio 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 sono definiti “</a:t>
            </a:r>
            <a:r>
              <a:rPr lang="it-IT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microsomiali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” (a seguito di </a:t>
            </a:r>
            <a:r>
              <a:rPr lang="it-IT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omegeneizzazione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 centrifugazione frazionata il RE viene rotto in frammenti molto piccoli che sedimentano nella frazione </a:t>
            </a:r>
            <a:r>
              <a:rPr lang="it-IT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microsomiale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).</a:t>
            </a:r>
          </a:p>
          <a:p>
            <a:pPr algn="just">
              <a:defRPr/>
            </a:pPr>
            <a:endParaRPr lang="it-IT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defRPr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 raggiungere questi enzimi il farmaco deve attraversare la membrana cellulare =&gt; deve essere sufficientemente </a:t>
            </a:r>
            <a:r>
              <a:rPr lang="it-IT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lipofilo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 meno che non vi sia un sistema di trasporto specifico.</a:t>
            </a:r>
          </a:p>
          <a:p>
            <a:pPr algn="just">
              <a:defRPr/>
            </a:pPr>
            <a:endParaRPr lang="it-IT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defRPr/>
            </a:pP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 farmaci polari vengono, almeno parzialmente, escreti in maniera </a:t>
            </a:r>
            <a:r>
              <a:rPr lang="it-IT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immodificata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nelle urine.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3200" smtClean="0">
                <a:solidFill>
                  <a:schemeClr val="tx1"/>
                </a:solidFill>
              </a:rPr>
              <a:t>Reazioni di ossidazione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981200"/>
            <a:ext cx="3505200" cy="4114800"/>
          </a:xfrm>
          <a:ln w="57150">
            <a:solidFill>
              <a:srgbClr val="00FF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000" b="1" smtClean="0">
                <a:solidFill>
                  <a:schemeClr val="bg1"/>
                </a:solidFill>
                <a:latin typeface="Arial" charset="0"/>
              </a:rPr>
              <a:t>Ossidazioni extramicrosomiali:</a:t>
            </a:r>
          </a:p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>
                <a:solidFill>
                  <a:srgbClr val="FFFF66"/>
                </a:solidFill>
              </a:rPr>
              <a:t>Ossidazioni di alcooli alifalitici</a:t>
            </a:r>
          </a:p>
          <a:p>
            <a:pPr eaLnBrk="1" hangingPunct="1"/>
            <a:r>
              <a:rPr lang="it-IT" sz="2400" smtClean="0">
                <a:solidFill>
                  <a:srgbClr val="FFFF66"/>
                </a:solidFill>
              </a:rPr>
              <a:t>Ossidazioni di gruppi alcolici legati a nuclei aromatici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219200"/>
            <a:ext cx="4319587" cy="5410200"/>
          </a:xfrm>
          <a:ln w="57150">
            <a:solidFill>
              <a:srgbClr val="FF505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000" b="1" smtClean="0">
                <a:solidFill>
                  <a:schemeClr val="bg1"/>
                </a:solidFill>
                <a:latin typeface="Arial" charset="0"/>
              </a:rPr>
              <a:t>Ossidazioni microsomiali: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Ossidazioni di catene laterali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Solfossidazioni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N-ossidazioni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Deaminazioni ossidative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Idrossilazioni di anelli aromatici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Idrossilazioni di atomi di azoto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N-dealchilazioni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S-dealchilazioni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Desulfurazioni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O-dealchilazioni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OSSIDAZIONE DEI FARMACI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477000" cy="2209800"/>
          </a:xfrm>
          <a:solidFill>
            <a:srgbClr val="000066"/>
          </a:solidFill>
        </p:spPr>
        <p:txBody>
          <a:bodyPr/>
          <a:lstStyle/>
          <a:p>
            <a:pPr eaLnBrk="1" hangingPunct="1"/>
            <a:endParaRPr lang="it-IT" smtClean="0">
              <a:solidFill>
                <a:srgbClr val="FFFF66"/>
              </a:solidFill>
            </a:endParaRP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SISTEMA ENZIMATICO CITOCROMO P450 DIPENDENTE</a:t>
            </a:r>
          </a:p>
          <a:p>
            <a:pPr eaLnBrk="1" hangingPunct="1"/>
            <a:endParaRPr lang="it-IT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>
                <a:solidFill>
                  <a:schemeClr val="bg1"/>
                </a:solidFill>
              </a:rPr>
              <a:t>Reticolo endoplasmatico liscio: ossidasi miste microsomiali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419600" y="685800"/>
            <a:ext cx="4038600" cy="5356225"/>
          </a:xfrm>
          <a:prstGeom prst="rect">
            <a:avLst/>
          </a:prstGeom>
          <a:noFill/>
          <a:ln w="28575">
            <a:solidFill>
              <a:srgbClr val="66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</a:rPr>
              <a:t>Ossidasi a funzione mista o monossigenasi</a:t>
            </a:r>
          </a:p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2 enzimi accoppiati:</a:t>
            </a:r>
          </a:p>
          <a:p>
            <a:pPr>
              <a:spcBef>
                <a:spcPct val="50000"/>
              </a:spcBef>
              <a:buClr>
                <a:srgbClr val="66FF66"/>
              </a:buClr>
              <a:buFont typeface="Wingdings" pitchFamily="2" charset="2"/>
              <a:buChar char="Ø"/>
            </a:pPr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b="1">
                <a:solidFill>
                  <a:srgbClr val="FFFF00"/>
                </a:solidFill>
              </a:rPr>
              <a:t>NADPH  CITOCROMO 	P450 REDUTTASI</a:t>
            </a:r>
          </a:p>
          <a:p>
            <a:pPr lvl="1">
              <a:spcBef>
                <a:spcPct val="50000"/>
              </a:spcBef>
              <a:buClr>
                <a:srgbClr val="66FF66"/>
              </a:buClr>
              <a:buFont typeface="Wingdings" pitchFamily="2" charset="2"/>
              <a:buNone/>
            </a:pPr>
            <a:r>
              <a:rPr lang="it-IT">
                <a:solidFill>
                  <a:schemeClr val="bg1"/>
                </a:solidFill>
              </a:rPr>
              <a:t>Flavoproteina (FMN + FAD)</a:t>
            </a:r>
          </a:p>
          <a:p>
            <a:pPr>
              <a:spcBef>
                <a:spcPct val="50000"/>
              </a:spcBef>
              <a:buClr>
                <a:srgbClr val="66FF66"/>
              </a:buClr>
              <a:buFont typeface="Wingdings" pitchFamily="2" charset="2"/>
              <a:buChar char="Ø"/>
            </a:pPr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b="1">
                <a:solidFill>
                  <a:srgbClr val="FFFF00"/>
                </a:solidFill>
              </a:rPr>
              <a:t>CITOCROMO P450</a:t>
            </a:r>
          </a:p>
          <a:p>
            <a:pPr lvl="1">
              <a:spcBef>
                <a:spcPct val="50000"/>
              </a:spcBef>
              <a:buClr>
                <a:srgbClr val="66FF66"/>
              </a:buClr>
              <a:buFont typeface="Wingdings" pitchFamily="2" charset="2"/>
              <a:buNone/>
            </a:pPr>
            <a:r>
              <a:rPr lang="it-IT">
                <a:solidFill>
                  <a:schemeClr val="bg1"/>
                </a:solidFill>
              </a:rPr>
              <a:t>Emoproteina</a:t>
            </a:r>
          </a:p>
          <a:p>
            <a:pPr lvl="1">
              <a:spcBef>
                <a:spcPct val="50000"/>
              </a:spcBef>
              <a:buClr>
                <a:srgbClr val="66FF66"/>
              </a:buClr>
              <a:buFont typeface="Wingdings" pitchFamily="2" charset="2"/>
              <a:buNone/>
            </a:pPr>
            <a:r>
              <a:rPr lang="it-IT">
                <a:solidFill>
                  <a:schemeClr val="bg1"/>
                </a:solidFill>
              </a:rPr>
              <a:t>Funziona da accettore di </a:t>
            </a:r>
            <a:r>
              <a:rPr lang="it-IT" i="1">
                <a:solidFill>
                  <a:schemeClr val="bg1"/>
                </a:solidFill>
              </a:rPr>
              <a:t>e</a:t>
            </a:r>
            <a:r>
              <a:rPr lang="it-IT" i="1" baseline="30000">
                <a:solidFill>
                  <a:schemeClr val="bg1"/>
                </a:solidFill>
              </a:rPr>
              <a:t>-</a:t>
            </a:r>
            <a:r>
              <a:rPr lang="it-IT">
                <a:solidFill>
                  <a:schemeClr val="bg1"/>
                </a:solidFill>
              </a:rPr>
              <a:t> e come ossidasi terminale</a:t>
            </a:r>
          </a:p>
        </p:txBody>
      </p:sp>
      <p:pic>
        <p:nvPicPr>
          <p:cNvPr id="28676" name="Picture 5" descr="RE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30241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pandeylab.org/resources/Pandey_Figu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16363"/>
            <a:ext cx="395922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img.medscape.com/fullsize/migrated/editorial/clinupdates/2000/301/cm.drug.f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2042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7885113" y="2708275"/>
            <a:ext cx="719137" cy="6492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859338" y="2349500"/>
            <a:ext cx="1368425" cy="0"/>
          </a:xfrm>
          <a:prstGeom prst="line">
            <a:avLst/>
          </a:prstGeom>
          <a:ln w="22225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slideplayer.it/1/550987/slides/slide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7237412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slideplayer.it/1/523199/slides/slide_40.jpg"/>
          <p:cNvPicPr>
            <a:picLocks noChangeAspect="1" noChangeArrowheads="1"/>
          </p:cNvPicPr>
          <p:nvPr/>
        </p:nvPicPr>
        <p:blipFill>
          <a:blip r:embed="rId2" cstate="print"/>
          <a:srcRect r="43167"/>
          <a:stretch>
            <a:fillRect/>
          </a:stretch>
        </p:blipFill>
        <p:spPr bwMode="auto">
          <a:xfrm>
            <a:off x="2030413" y="206375"/>
            <a:ext cx="5040312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slideplayer.us/8/2265953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74517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slideplayer.it/1/550987/slides/slide_62.jpg"/>
          <p:cNvPicPr>
            <a:picLocks noChangeAspect="1" noChangeArrowheads="1"/>
          </p:cNvPicPr>
          <p:nvPr/>
        </p:nvPicPr>
        <p:blipFill>
          <a:blip r:embed="rId2" cstate="print"/>
          <a:srcRect b="42653"/>
          <a:stretch>
            <a:fillRect/>
          </a:stretch>
        </p:blipFill>
        <p:spPr bwMode="auto">
          <a:xfrm>
            <a:off x="468313" y="981075"/>
            <a:ext cx="787241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slideplayer.it/1/568741/slides/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781208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a sinistra 2"/>
          <p:cNvSpPr/>
          <p:nvPr/>
        </p:nvSpPr>
        <p:spPr>
          <a:xfrm>
            <a:off x="8243888" y="1889125"/>
            <a:ext cx="792162" cy="409575"/>
          </a:xfrm>
          <a:prstGeom prst="leftArrow">
            <a:avLst/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Freccia a sinistra 3"/>
          <p:cNvSpPr/>
          <p:nvPr/>
        </p:nvSpPr>
        <p:spPr>
          <a:xfrm>
            <a:off x="8243888" y="3667125"/>
            <a:ext cx="792162" cy="409575"/>
          </a:xfrm>
          <a:prstGeom prst="leftArrow">
            <a:avLst/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idelfin.files.wordpress.com/2012/05/tabella-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3597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3600" smtClean="0">
                <a:solidFill>
                  <a:schemeClr val="tx1"/>
                </a:solidFill>
              </a:rPr>
              <a:t>Idrossilazione alifatica</a:t>
            </a:r>
            <a:br>
              <a:rPr lang="it-IT" sz="3600" smtClean="0">
                <a:solidFill>
                  <a:schemeClr val="tx1"/>
                </a:solidFill>
              </a:rPr>
            </a:br>
            <a:r>
              <a:rPr lang="it-IT" sz="3600" smtClean="0">
                <a:solidFill>
                  <a:schemeClr val="tx1"/>
                </a:solidFill>
              </a:rPr>
              <a:t>Ossidazione di catene alifatiche laterali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Barbiturici:</a:t>
            </a:r>
          </a:p>
          <a:p>
            <a:pPr lvl="1" eaLnBrk="1" hangingPunct="1"/>
            <a:r>
              <a:rPr lang="it-IT" smtClean="0">
                <a:solidFill>
                  <a:srgbClr val="FFFF66"/>
                </a:solidFill>
              </a:rPr>
              <a:t>Amobarbitale, secobarbitale, pentobarbitale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Ibuprofene, Fenilbutazone (FANS)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Clorpropamide (sulfanilurea antidiabetica)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tx1"/>
                </a:solidFill>
              </a:rPr>
              <a:t>Idrossilazione aromatica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Fenitoina (antiepilettico)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Imipramina (TCA)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Lidocaina (anestetico locale)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Fenobarbitale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Fenilbutazone</a:t>
            </a:r>
          </a:p>
          <a:p>
            <a:pPr eaLnBrk="1" hangingPunct="1">
              <a:buFontTx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1524000"/>
          <a:ext cx="5643563" cy="3354388"/>
        </p:xfrm>
        <a:graphic>
          <a:graphicData uri="http://schemas.openxmlformats.org/presentationml/2006/ole">
            <p:oleObj spid="_x0000_s1026" name="Image" r:id="rId3" imgW="8552065" imgH="5082951" progId="Photoshop.Image.4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19800" y="1905000"/>
            <a:ext cx="2667000" cy="1830388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</a:rPr>
              <a:t>Idrossilazione</a:t>
            </a:r>
          </a:p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</a:rPr>
              <a:t>e </a:t>
            </a:r>
          </a:p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</a:rPr>
              <a:t>Coniugazione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4343400" y="2819400"/>
            <a:ext cx="1371600" cy="0"/>
          </a:xfrm>
          <a:prstGeom prst="line">
            <a:avLst/>
          </a:prstGeom>
          <a:noFill/>
          <a:ln w="76200" cmpd="tri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276600" y="2667000"/>
            <a:ext cx="533400" cy="304800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tossicita-fenitoina-842x10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04813"/>
            <a:ext cx="5146675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Dealchilazioni ossidative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>
              <a:solidFill>
                <a:srgbClr val="FFFF66"/>
              </a:solidFill>
            </a:endParaRP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N-dealchilazioni (diazepam, imipramina, morfina)</a:t>
            </a:r>
          </a:p>
          <a:p>
            <a:pPr eaLnBrk="1" hangingPunct="1"/>
            <a:endParaRPr lang="it-IT" smtClean="0">
              <a:solidFill>
                <a:srgbClr val="FFFF66"/>
              </a:solidFill>
            </a:endParaRP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O-dealchilazioni (codeina, fenacetina)</a:t>
            </a:r>
          </a:p>
          <a:p>
            <a:pPr eaLnBrk="1" hangingPunct="1"/>
            <a:endParaRPr lang="it-IT" smtClean="0">
              <a:solidFill>
                <a:srgbClr val="FFFF66"/>
              </a:solidFill>
            </a:endParaRP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S-dealchilazioni (6-metiltiopurina)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052" descr="imipram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868863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2053"/>
          <p:cNvSpPr txBox="1">
            <a:spLocks noChangeArrowheads="1"/>
          </p:cNvSpPr>
          <p:nvPr/>
        </p:nvSpPr>
        <p:spPr bwMode="auto">
          <a:xfrm>
            <a:off x="2362200" y="1143000"/>
            <a:ext cx="1676400" cy="376238"/>
          </a:xfrm>
          <a:prstGeom prst="rect">
            <a:avLst/>
          </a:prstGeom>
          <a:solidFill>
            <a:srgbClr val="0000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  <a:latin typeface="Arial" charset="0"/>
              </a:rPr>
              <a:t>demetilazione</a:t>
            </a:r>
          </a:p>
        </p:txBody>
      </p:sp>
      <p:sp>
        <p:nvSpPr>
          <p:cNvPr id="39940" name="Text Box 2054"/>
          <p:cNvSpPr txBox="1">
            <a:spLocks noChangeArrowheads="1"/>
          </p:cNvSpPr>
          <p:nvPr/>
        </p:nvSpPr>
        <p:spPr bwMode="auto">
          <a:xfrm>
            <a:off x="5257800" y="1071563"/>
            <a:ext cx="1676400" cy="376237"/>
          </a:xfrm>
          <a:prstGeom prst="rect">
            <a:avLst/>
          </a:prstGeom>
          <a:solidFill>
            <a:srgbClr val="0000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  <a:latin typeface="Arial" charset="0"/>
              </a:rPr>
              <a:t>dealchilazione</a:t>
            </a:r>
          </a:p>
        </p:txBody>
      </p:sp>
      <p:sp>
        <p:nvSpPr>
          <p:cNvPr id="39941" name="Text Box 2055"/>
          <p:cNvSpPr txBox="1">
            <a:spLocks noChangeArrowheads="1"/>
          </p:cNvSpPr>
          <p:nvPr/>
        </p:nvSpPr>
        <p:spPr bwMode="auto">
          <a:xfrm>
            <a:off x="2590800" y="3124200"/>
            <a:ext cx="41148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chemeClr val="bg1"/>
                </a:solidFill>
                <a:latin typeface="Arial" charset="0"/>
              </a:rPr>
              <a:t>idrossilazione</a:t>
            </a:r>
          </a:p>
        </p:txBody>
      </p:sp>
      <p:sp>
        <p:nvSpPr>
          <p:cNvPr id="39942" name="Text Box 2056"/>
          <p:cNvSpPr txBox="1">
            <a:spLocks noChangeArrowheads="1"/>
          </p:cNvSpPr>
          <p:nvPr/>
        </p:nvSpPr>
        <p:spPr bwMode="auto">
          <a:xfrm>
            <a:off x="2667000" y="5029200"/>
            <a:ext cx="3992563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chemeClr val="bg1"/>
                </a:solidFill>
                <a:latin typeface="Arial" charset="0"/>
              </a:rPr>
              <a:t>coniugazione</a:t>
            </a:r>
          </a:p>
        </p:txBody>
      </p:sp>
      <p:sp>
        <p:nvSpPr>
          <p:cNvPr id="39943" name="Text Box 2057"/>
          <p:cNvSpPr txBox="1">
            <a:spLocks noChangeArrowheads="1"/>
          </p:cNvSpPr>
          <p:nvPr/>
        </p:nvSpPr>
        <p:spPr bwMode="auto">
          <a:xfrm>
            <a:off x="2667000" y="5486400"/>
            <a:ext cx="44196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chemeClr val="bg1"/>
                </a:solidFill>
                <a:latin typeface="Arial" charset="0"/>
              </a:rPr>
              <a:t>Escrezione urinaria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311275"/>
            <a:ext cx="3124200" cy="831850"/>
          </a:xfrm>
          <a:prstGeom prst="rect">
            <a:avLst/>
          </a:prstGeom>
          <a:solidFill>
            <a:srgbClr val="000066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Composti idrosolubili (polari)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3079750"/>
            <a:ext cx="3200400" cy="11874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FF00"/>
                </a:solidFill>
              </a:rPr>
              <a:t>Escreti principalmente immodificati attraverso i reni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53000" y="685800"/>
            <a:ext cx="3276600" cy="466725"/>
          </a:xfrm>
          <a:prstGeom prst="rect">
            <a:avLst/>
          </a:prstGeom>
          <a:solidFill>
            <a:srgbClr val="FFCCCC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Composti liposolubili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257800" y="1676400"/>
            <a:ext cx="2590800" cy="8223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Filtrati nei glomeruli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334000" y="2971800"/>
            <a:ext cx="2438400" cy="15525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Possono venire riassorbiti completamente a livello tubulare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572000" y="4953000"/>
            <a:ext cx="3962400" cy="15525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i="1">
                <a:solidFill>
                  <a:srgbClr val="FFFF00"/>
                </a:solidFill>
              </a:rPr>
              <a:t>Devono essere metabolizzati a composti più polari prima che possano essere escreti nell’urina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762000" y="838200"/>
            <a:ext cx="3505200" cy="36576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4495800" y="304800"/>
            <a:ext cx="4191000" cy="6324600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2" name="AutoShape 12"/>
          <p:cNvSpPr>
            <a:spLocks noChangeArrowheads="1"/>
          </p:cNvSpPr>
          <p:nvPr/>
        </p:nvSpPr>
        <p:spPr bwMode="auto">
          <a:xfrm>
            <a:off x="2362200" y="2286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3" name="AutoShape 15"/>
          <p:cNvSpPr>
            <a:spLocks noChangeArrowheads="1"/>
          </p:cNvSpPr>
          <p:nvPr/>
        </p:nvSpPr>
        <p:spPr bwMode="auto">
          <a:xfrm>
            <a:off x="6477000" y="1219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4" name="AutoShape 16"/>
          <p:cNvSpPr>
            <a:spLocks noChangeArrowheads="1"/>
          </p:cNvSpPr>
          <p:nvPr/>
        </p:nvSpPr>
        <p:spPr bwMode="auto">
          <a:xfrm>
            <a:off x="6477000" y="2514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>
            <a:off x="8077200" y="1143000"/>
            <a:ext cx="0" cy="3581400"/>
          </a:xfrm>
          <a:prstGeom prst="line">
            <a:avLst/>
          </a:prstGeom>
          <a:noFill/>
          <a:ln w="76200" cmpd="tri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benzodiazepi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08025"/>
            <a:ext cx="6589713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7467600" y="5867400"/>
            <a:ext cx="0" cy="304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341438" y="136525"/>
            <a:ext cx="650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DELLE BENZODIAZEPINE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DZs"/>
          <p:cNvPicPr>
            <a:picLocks noChangeAspect="1" noChangeArrowheads="1"/>
          </p:cNvPicPr>
          <p:nvPr/>
        </p:nvPicPr>
        <p:blipFill>
          <a:blip r:embed="rId2" cstate="print"/>
          <a:srcRect t="1482"/>
          <a:stretch>
            <a:fillRect/>
          </a:stretch>
        </p:blipFill>
        <p:spPr bwMode="auto">
          <a:xfrm>
            <a:off x="0" y="0"/>
            <a:ext cx="729615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oxazepam"/>
          <p:cNvPicPr>
            <a:picLocks noChangeAspect="1" noChangeArrowheads="1"/>
          </p:cNvPicPr>
          <p:nvPr/>
        </p:nvPicPr>
        <p:blipFill>
          <a:blip r:embed="rId3" cstate="print"/>
          <a:srcRect l="1251"/>
          <a:stretch>
            <a:fillRect/>
          </a:stretch>
        </p:blipFill>
        <p:spPr bwMode="auto">
          <a:xfrm>
            <a:off x="4067175" y="4654550"/>
            <a:ext cx="50768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Oval 8"/>
          <p:cNvSpPr>
            <a:spLocks noChangeArrowheads="1"/>
          </p:cNvSpPr>
          <p:nvPr/>
        </p:nvSpPr>
        <p:spPr bwMode="auto">
          <a:xfrm>
            <a:off x="5651500" y="4868863"/>
            <a:ext cx="609600" cy="792162"/>
          </a:xfrm>
          <a:prstGeom prst="ellipse">
            <a:avLst/>
          </a:prstGeom>
          <a:noFill/>
          <a:ln w="38100" cmpd="dbl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9" name="Oval 9"/>
          <p:cNvSpPr>
            <a:spLocks noChangeArrowheads="1"/>
          </p:cNvSpPr>
          <p:nvPr/>
        </p:nvSpPr>
        <p:spPr bwMode="auto">
          <a:xfrm>
            <a:off x="8462963" y="4897438"/>
            <a:ext cx="609600" cy="685800"/>
          </a:xfrm>
          <a:prstGeom prst="ellipse">
            <a:avLst/>
          </a:prstGeom>
          <a:noFill/>
          <a:ln w="38100" cmpd="dbl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5867400" y="4365625"/>
            <a:ext cx="2540000" cy="430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200">
                <a:solidFill>
                  <a:srgbClr val="FF5050"/>
                </a:solidFill>
              </a:rPr>
              <a:t>CONIUGAZIONE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O-dealchilazioni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7772400" cy="41148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Codeina a morfina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Fenacetina a paracetamolo</a:t>
            </a:r>
          </a:p>
        </p:txBody>
      </p:sp>
      <p:pic>
        <p:nvPicPr>
          <p:cNvPr id="43012" name="Picture 2" descr="code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933825"/>
            <a:ext cx="4032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0598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205038"/>
            <a:ext cx="38512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morf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1676400"/>
            <a:ext cx="3224212" cy="3157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2514600" cy="1433513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Codeina:</a:t>
            </a:r>
          </a:p>
          <a:p>
            <a:pPr>
              <a:spcBef>
                <a:spcPct val="50000"/>
              </a:spcBef>
            </a:pPr>
            <a:r>
              <a:rPr lang="it-IT" b="1"/>
              <a:t>Posiz. 3= -OCH</a:t>
            </a:r>
            <a:r>
              <a:rPr lang="it-IT" b="1" baseline="-25000"/>
              <a:t>3</a:t>
            </a:r>
          </a:p>
          <a:p>
            <a:pPr>
              <a:spcBef>
                <a:spcPct val="50000"/>
              </a:spcBef>
            </a:pPr>
            <a:endParaRPr lang="it-IT" baseline="-2500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257800" y="228600"/>
            <a:ext cx="2667000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rgbClr val="FFFF66"/>
                </a:solidFill>
              </a:rPr>
              <a:t>Coniugazione con acido glicuronico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5029200" cy="1771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Morfina-6 glucuronide: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/>
              <a:t>Principale metabolita della morfina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/>
              <a:t>Attività farmacologica =  morfina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/>
              <a:t>Escreta dai reni</a:t>
            </a:r>
          </a:p>
        </p:txBody>
      </p:sp>
      <p:sp>
        <p:nvSpPr>
          <p:cNvPr id="44038" name="Oval 14"/>
          <p:cNvSpPr>
            <a:spLocks noChangeArrowheads="1"/>
          </p:cNvSpPr>
          <p:nvPr/>
        </p:nvSpPr>
        <p:spPr bwMode="auto">
          <a:xfrm>
            <a:off x="1676400" y="1143000"/>
            <a:ext cx="762000" cy="76200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9" name="AutoShape 15"/>
          <p:cNvSpPr>
            <a:spLocks noChangeArrowheads="1"/>
          </p:cNvSpPr>
          <p:nvPr/>
        </p:nvSpPr>
        <p:spPr bwMode="auto">
          <a:xfrm>
            <a:off x="2743200" y="1295400"/>
            <a:ext cx="609600" cy="457200"/>
          </a:xfrm>
          <a:prstGeom prst="curvedRightArrow">
            <a:avLst>
              <a:gd name="adj1" fmla="val 20000"/>
              <a:gd name="adj2" fmla="val 40000"/>
              <a:gd name="adj3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0" name="Text Box 16"/>
          <p:cNvSpPr txBox="1">
            <a:spLocks noChangeArrowheads="1"/>
          </p:cNvSpPr>
          <p:nvPr/>
        </p:nvSpPr>
        <p:spPr bwMode="auto">
          <a:xfrm>
            <a:off x="2209800" y="3733800"/>
            <a:ext cx="2667000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rgbClr val="FFFF66"/>
                </a:solidFill>
              </a:rPr>
              <a:t>Coniugazione con acido glicuronico</a:t>
            </a:r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>
            <a:off x="5943600" y="1066800"/>
            <a:ext cx="0" cy="68580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42" name="Line 18"/>
          <p:cNvSpPr>
            <a:spLocks noChangeShapeType="1"/>
          </p:cNvSpPr>
          <p:nvPr/>
        </p:nvSpPr>
        <p:spPr bwMode="auto">
          <a:xfrm flipV="1">
            <a:off x="5105400" y="3962400"/>
            <a:ext cx="685800" cy="22860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43" name="Text Box 19"/>
          <p:cNvSpPr txBox="1">
            <a:spLocks noChangeArrowheads="1"/>
          </p:cNvSpPr>
          <p:nvPr/>
        </p:nvSpPr>
        <p:spPr bwMode="auto">
          <a:xfrm>
            <a:off x="3505200" y="1371600"/>
            <a:ext cx="1524000" cy="519113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Morfina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chemeClr val="tx1"/>
                </a:solidFill>
              </a:rPr>
              <a:t>Reazioni di solfossidazione</a:t>
            </a:r>
            <a:br>
              <a:rPr lang="it-IT" sz="3200" b="1" smtClean="0">
                <a:solidFill>
                  <a:schemeClr val="tx1"/>
                </a:solidFill>
              </a:rPr>
            </a:br>
            <a:r>
              <a:rPr lang="it-IT" sz="3200" b="1" smtClean="0">
                <a:solidFill>
                  <a:schemeClr val="tx1"/>
                </a:solidFill>
              </a:rPr>
              <a:t>(S-ossidazione)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133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FFFF66"/>
                </a:solidFill>
              </a:rPr>
              <a:t>Clorpromazina (antipsicotico)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FFFF66"/>
                </a:solidFill>
              </a:rPr>
              <a:t>Cimetidina (anti-ulcera/anti-H2)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lorpromazina1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 l="3651" b="6963"/>
          <a:stretch>
            <a:fillRect/>
          </a:stretch>
        </p:blipFill>
        <p:spPr bwMode="auto">
          <a:xfrm>
            <a:off x="762000" y="292100"/>
            <a:ext cx="804386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3200" smtClean="0">
                <a:solidFill>
                  <a:schemeClr val="tx1"/>
                </a:solidFill>
              </a:rPr>
              <a:t>Deaminazioni ossidative catalizzate da deaminasi microsomiali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it-IT" sz="240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smtClean="0">
                <a:solidFill>
                  <a:srgbClr val="FFFF66"/>
                </a:solidFill>
              </a:rPr>
              <a:t>Amine </a:t>
            </a:r>
            <a:r>
              <a:rPr lang="it-IT" smtClean="0">
                <a:solidFill>
                  <a:srgbClr val="FFFF66"/>
                </a:solidFill>
                <a:latin typeface="Symbol" pitchFamily="18" charset="2"/>
              </a:rPr>
              <a:t>a</a:t>
            </a:r>
            <a:r>
              <a:rPr lang="it-IT" smtClean="0">
                <a:solidFill>
                  <a:srgbClr val="FFFF66"/>
                </a:solidFill>
              </a:rPr>
              <a:t>-metilate: amfetamina, efedrina</a:t>
            </a:r>
          </a:p>
          <a:p>
            <a:pPr eaLnBrk="1" hangingPunct="1"/>
            <a:endParaRPr lang="it-I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3200" smtClean="0">
                <a:solidFill>
                  <a:schemeClr val="tx1"/>
                </a:solidFill>
              </a:rPr>
              <a:t>Ossidazioni miste non dipendenti dal citocromo P450 e non presenti nel reticolo endoplasmatico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848600" cy="35814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000" b="1" smtClean="0">
                <a:solidFill>
                  <a:srgbClr val="FFFF66"/>
                </a:solidFill>
              </a:rPr>
              <a:t>Frazione solubile delle cellule di fegato, rene e polmone</a:t>
            </a:r>
          </a:p>
          <a:p>
            <a:pPr algn="ctr" eaLnBrk="1" hangingPunct="1">
              <a:buFontTx/>
              <a:buNone/>
            </a:pPr>
            <a:endParaRPr lang="it-IT" sz="1500" b="1" smtClean="0">
              <a:solidFill>
                <a:srgbClr val="FFFF66"/>
              </a:solidFill>
            </a:endParaRPr>
          </a:p>
          <a:p>
            <a:pPr eaLnBrk="1" hangingPunct="1"/>
            <a:r>
              <a:rPr lang="it-IT" sz="2800" smtClean="0">
                <a:solidFill>
                  <a:srgbClr val="FFFF66"/>
                </a:solidFill>
              </a:rPr>
              <a:t>Alcool-deidrogenasi</a:t>
            </a:r>
          </a:p>
          <a:p>
            <a:pPr eaLnBrk="1" hangingPunct="1"/>
            <a:r>
              <a:rPr lang="it-IT" sz="2800" smtClean="0">
                <a:solidFill>
                  <a:srgbClr val="FFFF66"/>
                </a:solidFill>
              </a:rPr>
              <a:t>Aldeide-deidrogenasi</a:t>
            </a:r>
          </a:p>
          <a:p>
            <a:pPr eaLnBrk="1" hangingPunct="1"/>
            <a:r>
              <a:rPr lang="it-IT" sz="2800" smtClean="0">
                <a:solidFill>
                  <a:srgbClr val="FFFF66"/>
                </a:solidFill>
              </a:rPr>
              <a:t>Xantina-ossidasi (inattiva la 6-mercaptopurina)</a:t>
            </a:r>
          </a:p>
          <a:p>
            <a:pPr eaLnBrk="1" hangingPunct="1"/>
            <a:r>
              <a:rPr lang="it-IT" sz="2800" smtClean="0">
                <a:solidFill>
                  <a:srgbClr val="FFFF66"/>
                </a:solidFill>
              </a:rPr>
              <a:t>Aminossidasi (es MAO per NA, 5-HT e tiramina)</a:t>
            </a:r>
          </a:p>
          <a:p>
            <a:pPr eaLnBrk="1" hangingPunct="1">
              <a:buFontTx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rgbClr val="FFFF66"/>
                </a:solidFill>
              </a:rPr>
              <a:t>Ossidazione degli </a:t>
            </a:r>
            <a:r>
              <a:rPr lang="it-IT" b="1" dirty="0" smtClean="0">
                <a:solidFill>
                  <a:srgbClr val="FFFF66"/>
                </a:solidFill>
              </a:rPr>
              <a:t>alcoli </a:t>
            </a:r>
            <a:r>
              <a:rPr lang="it-IT" b="1" dirty="0" smtClean="0">
                <a:solidFill>
                  <a:srgbClr val="FFFF66"/>
                </a:solidFill>
              </a:rPr>
              <a:t>alifatici: </a:t>
            </a:r>
          </a:p>
          <a:p>
            <a:pPr eaLnBrk="1" hangingPunct="1"/>
            <a:r>
              <a:rPr lang="it-IT" b="1" dirty="0" smtClean="0">
                <a:solidFill>
                  <a:srgbClr val="FFFF66"/>
                </a:solidFill>
              </a:rPr>
              <a:t>ETANOLO</a:t>
            </a:r>
          </a:p>
        </p:txBody>
      </p:sp>
      <p:sp>
        <p:nvSpPr>
          <p:cNvPr id="49155" name="Text Box 3"/>
          <p:cNvSpPr>
            <a:spLocks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sz="4000" b="1" smtClean="0">
                <a:solidFill>
                  <a:schemeClr val="bg1"/>
                </a:solidFill>
              </a:rPr>
              <a:t>Ossidazioni extramicrosomiali:</a:t>
            </a:r>
            <a:r>
              <a:rPr lang="it-IT" sz="3200" b="1" smtClean="0">
                <a:solidFill>
                  <a:schemeClr val="bg1"/>
                </a:solidFill>
              </a:rPr>
              <a:t/>
            </a:r>
            <a:br>
              <a:rPr lang="it-IT" sz="3200" b="1" smtClean="0">
                <a:solidFill>
                  <a:schemeClr val="bg1"/>
                </a:solidFill>
              </a:rPr>
            </a:br>
            <a:endParaRPr lang="it-IT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lcool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2286000" y="228600"/>
            <a:ext cx="50673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514600" y="685800"/>
            <a:ext cx="4419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514600" y="5867400"/>
            <a:ext cx="4343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chemeClr val="bg1"/>
                </a:solidFill>
              </a:rPr>
              <a:t>Metabolismo dei farmaci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sz="2400" smtClean="0">
              <a:solidFill>
                <a:srgbClr val="FFFF66"/>
              </a:solidFill>
            </a:endParaRPr>
          </a:p>
          <a:p>
            <a:pPr eaLnBrk="1" hangingPunct="1">
              <a:buClr>
                <a:srgbClr val="00FF99"/>
              </a:buClr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66"/>
                </a:solidFill>
              </a:rPr>
              <a:t>Le sostanze lipofile non vengono eliminate efficacemente dal rene =&gt; la maggior parte dei farmaci lipofili viene metabolizzata a prodotti più polari che vengono più facilmente allontanati dall’organismo</a:t>
            </a:r>
          </a:p>
          <a:p>
            <a:pPr eaLnBrk="1" hangingPunct="1">
              <a:buClr>
                <a:srgbClr val="00FF99"/>
              </a:buClr>
              <a:buFont typeface="Wingdings" pitchFamily="2" charset="2"/>
              <a:buChar char="Ø"/>
            </a:pPr>
            <a:endParaRPr lang="it-IT" sz="2400" b="1" smtClean="0">
              <a:solidFill>
                <a:srgbClr val="FFFF66"/>
              </a:solidFill>
            </a:endParaRPr>
          </a:p>
          <a:p>
            <a:pPr eaLnBrk="1" hangingPunct="1">
              <a:buClr>
                <a:srgbClr val="00FF99"/>
              </a:buClr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FFFF66"/>
                </a:solidFill>
              </a:rPr>
              <a:t>Le biotrasformazioni interessano in prevalenza molecole poco dissociate (</a:t>
            </a:r>
            <a:r>
              <a:rPr lang="it-IT" sz="2000" b="1" smtClean="0">
                <a:solidFill>
                  <a:srgbClr val="FFFF66"/>
                </a:solidFill>
              </a:rPr>
              <a:t>più facilmente entrano nelle cellule epatiche)</a:t>
            </a:r>
          </a:p>
          <a:p>
            <a:pPr eaLnBrk="1" hangingPunct="1"/>
            <a:endParaRPr lang="it-IT" sz="2400" b="1" smtClean="0">
              <a:solidFill>
                <a:srgbClr val="FFFF66"/>
              </a:solidFill>
            </a:endParaRPr>
          </a:p>
          <a:p>
            <a:pPr eaLnBrk="1" hangingPunct="1"/>
            <a:r>
              <a:rPr lang="it-IT" sz="2400" smtClean="0">
                <a:solidFill>
                  <a:srgbClr val="FFFF66"/>
                </a:solidFill>
              </a:rPr>
              <a:t>NB: nel plasma e nei liquidi intercellulari possono essere metabolizzati anche farmaci non liposolubili</a:t>
            </a:r>
          </a:p>
          <a:p>
            <a:pPr eaLnBrk="1" hangingPunct="1"/>
            <a:endParaRPr lang="it-IT" sz="24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chemeClr val="tx1"/>
                </a:solidFill>
              </a:rPr>
              <a:t>RIDUZIONI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Meno comuni delle reazioni di ossidazione ma importanti per alcuni F (es Warfarin)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Soprattutto a livello dei microsomi epatici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Vi partecipano la NADPH citocromo P450 reduttasi ed il citocromo P450</a:t>
            </a:r>
          </a:p>
          <a:p>
            <a:pPr eaLnBrk="1" hangingPunct="1"/>
            <a:r>
              <a:rPr lang="it-IT" smtClean="0">
                <a:solidFill>
                  <a:srgbClr val="FFFF66"/>
                </a:solidFill>
              </a:rPr>
              <a:t>I substrati accettano gli </a:t>
            </a:r>
            <a:r>
              <a:rPr lang="it-IT" i="1" smtClean="0">
                <a:solidFill>
                  <a:srgbClr val="FFFF66"/>
                </a:solidFill>
              </a:rPr>
              <a:t>e</a:t>
            </a:r>
            <a:r>
              <a:rPr lang="it-IT" i="1" baseline="30000" smtClean="0">
                <a:solidFill>
                  <a:srgbClr val="FFFF66"/>
                </a:solidFill>
              </a:rPr>
              <a:t>-</a:t>
            </a:r>
            <a:r>
              <a:rPr lang="it-IT" smtClean="0">
                <a:solidFill>
                  <a:srgbClr val="FFFF66"/>
                </a:solidFill>
              </a:rPr>
              <a:t> ma non l’O</a:t>
            </a:r>
            <a:r>
              <a:rPr lang="it-IT" baseline="-25000" smtClean="0">
                <a:solidFill>
                  <a:srgbClr val="FFFF66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Riduzioni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smtClean="0">
                <a:solidFill>
                  <a:schemeClr val="bg1"/>
                </a:solidFill>
              </a:rPr>
              <a:t>Riduzione di: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nitrogruppi aromatici o alifatici con formazione di amine: 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cloramfenicolo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metronidazolo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nitrofurantoina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trinitroglicerina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gruppi aldeidici con formazione di alcooli: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cloralio idrato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gruppi chetonici in idrossili: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 warfarin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cortisone, prednisone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>
                <a:solidFill>
                  <a:srgbClr val="FFFF66"/>
                </a:solidFill>
              </a:rPr>
              <a:t>naloxone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chemeClr val="tx1"/>
                </a:solidFill>
              </a:rPr>
              <a:t>Reazioni di idrolisi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96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800" b="1" smtClean="0">
                <a:solidFill>
                  <a:srgbClr val="FFFF66"/>
                </a:solidFill>
              </a:rPr>
              <a:t>Enzimi presenti in fegato, plasma, flora batterica intestinale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Esterasi: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acetilcolina,succinilcolina, aspirina, cocaina, procaina, atropina, etc.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Amidasi: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procainamide, ftalil- e succinil-sulfatiazolo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Glicosidasi: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66"/>
                </a:solidFill>
              </a:rPr>
              <a:t>glicosidi cardioattivi, glicosidi antrachinonici</a:t>
            </a: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sterasi"/>
          <p:cNvPicPr>
            <a:picLocks noChangeAspect="1" noChangeArrowheads="1"/>
          </p:cNvPicPr>
          <p:nvPr/>
        </p:nvPicPr>
        <p:blipFill>
          <a:blip r:embed="rId2" cstate="print"/>
          <a:srcRect l="19353" r="34766" b="63861"/>
          <a:stretch>
            <a:fillRect/>
          </a:stretch>
        </p:blipFill>
        <p:spPr bwMode="auto">
          <a:xfrm>
            <a:off x="457200" y="533400"/>
            <a:ext cx="36385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esterasi"/>
          <p:cNvPicPr>
            <a:picLocks noChangeAspect="1" noChangeArrowheads="1"/>
          </p:cNvPicPr>
          <p:nvPr/>
        </p:nvPicPr>
        <p:blipFill>
          <a:blip r:embed="rId2" cstate="print"/>
          <a:srcRect t="42218" r="58913" b="32179"/>
          <a:stretch>
            <a:fillRect/>
          </a:stretch>
        </p:blipFill>
        <p:spPr bwMode="auto">
          <a:xfrm>
            <a:off x="4648200" y="609600"/>
            <a:ext cx="38862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esterasi"/>
          <p:cNvPicPr>
            <a:picLocks noChangeAspect="1" noChangeArrowheads="1"/>
          </p:cNvPicPr>
          <p:nvPr/>
        </p:nvPicPr>
        <p:blipFill>
          <a:blip r:embed="rId2" cstate="print"/>
          <a:srcRect l="50749" t="42218" b="30684"/>
          <a:stretch>
            <a:fillRect/>
          </a:stretch>
        </p:blipFill>
        <p:spPr bwMode="auto">
          <a:xfrm>
            <a:off x="228600" y="3505200"/>
            <a:ext cx="408463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esterasi"/>
          <p:cNvPicPr>
            <a:picLocks noChangeAspect="1" noChangeArrowheads="1"/>
          </p:cNvPicPr>
          <p:nvPr/>
        </p:nvPicPr>
        <p:blipFill>
          <a:blip r:embed="rId2" cstate="print"/>
          <a:srcRect l="24147" t="73828" r="32310"/>
          <a:stretch>
            <a:fillRect/>
          </a:stretch>
        </p:blipFill>
        <p:spPr bwMode="auto">
          <a:xfrm>
            <a:off x="4724400" y="3429000"/>
            <a:ext cx="37893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492375"/>
            <a:ext cx="7772400" cy="1143000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REAZIONI </a:t>
            </a:r>
            <a:r>
              <a:rPr lang="it-IT" b="1" dirty="0" err="1" smtClean="0">
                <a:solidFill>
                  <a:schemeClr val="bg1"/>
                </a:solidFill>
              </a:rPr>
              <a:t>DI</a:t>
            </a:r>
            <a:r>
              <a:rPr lang="it-IT" b="1" dirty="0" smtClean="0">
                <a:solidFill>
                  <a:schemeClr val="bg1"/>
                </a:solidFill>
              </a:rPr>
              <a:t> FASE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44958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</a:rPr>
              <a:t>Reazioni di fase II: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FFFF66"/>
                </a:solidFill>
              </a:rPr>
              <a:t>Catalizzate da diversi tipi di enzimi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FFFF66"/>
                </a:solidFill>
              </a:rPr>
              <a:t>Consumo di energia per attivare il cofattore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FFFF66"/>
                </a:solidFill>
              </a:rPr>
              <a:t>Trasformazione del substrato in un prodotto più idrosolubile e più ionizzabile a pH fisiologico</a:t>
            </a:r>
          </a:p>
          <a:p>
            <a:pPr>
              <a:spcBef>
                <a:spcPct val="50000"/>
              </a:spcBef>
            </a:pPr>
            <a:endParaRPr lang="it-IT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it-IT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FF66"/>
                </a:solidFill>
              </a:rPr>
              <a:t>FACILMENTE ELIMINABILE CON BILE O URINA</a:t>
            </a:r>
          </a:p>
        </p:txBody>
      </p:sp>
      <p:sp>
        <p:nvSpPr>
          <p:cNvPr id="56323" name="Line 7"/>
          <p:cNvSpPr>
            <a:spLocks noChangeShapeType="1"/>
          </p:cNvSpPr>
          <p:nvPr/>
        </p:nvSpPr>
        <p:spPr bwMode="auto">
          <a:xfrm>
            <a:off x="2590800" y="4267200"/>
            <a:ext cx="0" cy="762000"/>
          </a:xfrm>
          <a:prstGeom prst="line">
            <a:avLst/>
          </a:prstGeom>
          <a:noFill/>
          <a:ln w="76200" cmpd="tri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56324" name="Picture 9" descr="glucuronide"/>
          <p:cNvPicPr>
            <a:picLocks noChangeAspect="1" noChangeArrowheads="1"/>
          </p:cNvPicPr>
          <p:nvPr/>
        </p:nvPicPr>
        <p:blipFill>
          <a:blip r:embed="rId2" cstate="print"/>
          <a:srcRect l="6418" r="5849"/>
          <a:stretch>
            <a:fillRect/>
          </a:stretch>
        </p:blipFill>
        <p:spPr bwMode="auto">
          <a:xfrm>
            <a:off x="5410200" y="1981200"/>
            <a:ext cx="3429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5562600" y="2971800"/>
            <a:ext cx="1219200" cy="5334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8"/>
          <p:cNvPicPr>
            <a:picLocks noChangeAspect="1" noChangeArrowheads="1"/>
          </p:cNvPicPr>
          <p:nvPr/>
        </p:nvPicPr>
        <p:blipFill>
          <a:blip r:embed="rId3" cstate="print"/>
          <a:srcRect t="24992" b="24992"/>
          <a:stretch>
            <a:fillRect/>
          </a:stretch>
        </p:blipFill>
        <p:spPr bwMode="auto">
          <a:xfrm>
            <a:off x="973138" y="909638"/>
            <a:ext cx="71993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bg1"/>
                </a:solidFill>
              </a:rPr>
              <a:t>Glicuronoconiugazioni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rgbClr val="FFFF66"/>
                </a:solidFill>
              </a:rPr>
              <a:t>Cofattore: acido uridindifosfoglicuronico (UDP-GA)</a:t>
            </a:r>
          </a:p>
          <a:p>
            <a:pPr eaLnBrk="1" hangingPunct="1">
              <a:lnSpc>
                <a:spcPct val="90000"/>
              </a:lnSpc>
            </a:pPr>
            <a:endParaRPr lang="it-IT" sz="24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rgbClr val="FFFF66"/>
                </a:solidFill>
              </a:rPr>
              <a:t>Enzima (varie isoforme): UDP-glicuroniltransferasi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rgbClr val="FFFF66"/>
                </a:solidFill>
              </a:rPr>
              <a:t>Substrati:</a:t>
            </a:r>
          </a:p>
          <a:p>
            <a:pPr lvl="3" eaLnBrk="1" hangingPunct="1">
              <a:lnSpc>
                <a:spcPct val="90000"/>
              </a:lnSpc>
            </a:pPr>
            <a:r>
              <a:rPr lang="it-IT" sz="1600" b="1" smtClean="0">
                <a:solidFill>
                  <a:srgbClr val="FFFF66"/>
                </a:solidFill>
              </a:rPr>
              <a:t>COOH</a:t>
            </a:r>
          </a:p>
          <a:p>
            <a:pPr lvl="3" eaLnBrk="1" hangingPunct="1">
              <a:lnSpc>
                <a:spcPct val="90000"/>
              </a:lnSpc>
            </a:pPr>
            <a:r>
              <a:rPr lang="it-IT" sz="1600" b="1" smtClean="0">
                <a:solidFill>
                  <a:srgbClr val="FFFF66"/>
                </a:solidFill>
              </a:rPr>
              <a:t>NH</a:t>
            </a:r>
            <a:r>
              <a:rPr lang="it-IT" sz="1600" b="1" baseline="-25000" smtClean="0">
                <a:solidFill>
                  <a:srgbClr val="FFFF66"/>
                </a:solidFill>
              </a:rPr>
              <a:t>2</a:t>
            </a:r>
          </a:p>
          <a:p>
            <a:pPr lvl="3" eaLnBrk="1" hangingPunct="1">
              <a:lnSpc>
                <a:spcPct val="90000"/>
              </a:lnSpc>
            </a:pPr>
            <a:r>
              <a:rPr lang="it-IT" sz="1600" b="1" smtClean="0">
                <a:solidFill>
                  <a:srgbClr val="FFFF66"/>
                </a:solidFill>
              </a:rPr>
              <a:t>OH</a:t>
            </a:r>
          </a:p>
          <a:p>
            <a:pPr lvl="3" eaLnBrk="1" hangingPunct="1">
              <a:lnSpc>
                <a:spcPct val="90000"/>
              </a:lnSpc>
            </a:pPr>
            <a:r>
              <a:rPr lang="it-IT" sz="1600" b="1" smtClean="0">
                <a:solidFill>
                  <a:srgbClr val="FFFF66"/>
                </a:solidFill>
              </a:rPr>
              <a:t>SH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rgbClr val="FFFF66"/>
                </a:solidFill>
              </a:rPr>
              <a:t>Reticolo endoplasmatico di: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000" b="1" smtClean="0">
                <a:solidFill>
                  <a:srgbClr val="FFFF66"/>
                </a:solidFill>
              </a:rPr>
              <a:t>Fegato (+++)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000" b="1" smtClean="0">
                <a:solidFill>
                  <a:srgbClr val="FFFF66"/>
                </a:solidFill>
              </a:rPr>
              <a:t>Rene     Intestino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000" b="1" smtClean="0">
                <a:solidFill>
                  <a:srgbClr val="FFFF66"/>
                </a:solidFill>
              </a:rPr>
              <a:t>Cute    Cervello   Milza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Le isoforme microsomiali (ma non quelle solubili)  epatiche sono inducibili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838200" y="609600"/>
            <a:ext cx="7848600" cy="94615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/>
              <a:t>Glicuronidi= substrati per </a:t>
            </a:r>
            <a:r>
              <a:rPr lang="it-IT" sz="2800">
                <a:latin typeface="Symbol" pitchFamily="18" charset="2"/>
              </a:rPr>
              <a:t>b</a:t>
            </a:r>
            <a:r>
              <a:rPr lang="it-IT" sz="2800"/>
              <a:t>-glicuronidasi della flora 			batterica intestinale</a:t>
            </a:r>
          </a:p>
        </p:txBody>
      </p:sp>
      <p:sp>
        <p:nvSpPr>
          <p:cNvPr id="59395" name="Text Box 8"/>
          <p:cNvSpPr txBox="1">
            <a:spLocks noChangeArrowheads="1"/>
          </p:cNvSpPr>
          <p:nvPr/>
        </p:nvSpPr>
        <p:spPr bwMode="auto">
          <a:xfrm>
            <a:off x="762000" y="2362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66"/>
                </a:solidFill>
              </a:rPr>
              <a:t>GLICURONIDI</a:t>
            </a:r>
          </a:p>
        </p:txBody>
      </p:sp>
      <p:sp>
        <p:nvSpPr>
          <p:cNvPr id="59396" name="Text Box 9"/>
          <p:cNvSpPr txBox="1">
            <a:spLocks noChangeArrowheads="1"/>
          </p:cNvSpPr>
          <p:nvPr/>
        </p:nvSpPr>
        <p:spPr bwMode="auto">
          <a:xfrm>
            <a:off x="-76200" y="3886200"/>
            <a:ext cx="3490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66"/>
                </a:solidFill>
              </a:rPr>
              <a:t>FARMACO (FUNZIONALIZZATO)</a:t>
            </a:r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4876800" y="3733800"/>
            <a:ext cx="342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66"/>
                </a:solidFill>
              </a:rPr>
              <a:t>RIASSORBITO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rgbClr val="FFFF66"/>
                </a:solidFill>
              </a:rPr>
              <a:t>[Ricircolo enteroepatico]</a:t>
            </a:r>
          </a:p>
        </p:txBody>
      </p:sp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4876800" y="54102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Pericoloso per farmaci epatotossici (sulfamidici, cloramfenicolo)</a:t>
            </a:r>
          </a:p>
        </p:txBody>
      </p:sp>
      <p:sp>
        <p:nvSpPr>
          <p:cNvPr id="59399" name="Line 12"/>
          <p:cNvSpPr>
            <a:spLocks noChangeShapeType="1"/>
          </p:cNvSpPr>
          <p:nvPr/>
        </p:nvSpPr>
        <p:spPr bwMode="auto">
          <a:xfrm>
            <a:off x="1676400" y="2895600"/>
            <a:ext cx="0" cy="99060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9400" name="Text Box 13"/>
          <p:cNvSpPr txBox="1">
            <a:spLocks noChangeArrowheads="1"/>
          </p:cNvSpPr>
          <p:nvPr/>
        </p:nvSpPr>
        <p:spPr bwMode="auto">
          <a:xfrm>
            <a:off x="1981200" y="3048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it-IT">
                <a:solidFill>
                  <a:schemeClr val="bg1"/>
                </a:solidFill>
              </a:rPr>
              <a:t>-glicuronidasi</a:t>
            </a:r>
          </a:p>
        </p:txBody>
      </p:sp>
      <p:sp>
        <p:nvSpPr>
          <p:cNvPr id="59401" name="Line 14"/>
          <p:cNvSpPr>
            <a:spLocks noChangeShapeType="1"/>
          </p:cNvSpPr>
          <p:nvPr/>
        </p:nvSpPr>
        <p:spPr bwMode="auto">
          <a:xfrm>
            <a:off x="3348038" y="4149725"/>
            <a:ext cx="1223962" cy="0"/>
          </a:xfrm>
          <a:prstGeom prst="line">
            <a:avLst/>
          </a:prstGeom>
          <a:noFill/>
          <a:ln w="76200" cmpd="tri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60419" name="Picture 3" descr="brufani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800100"/>
            <a:ext cx="7629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chemeClr val="bg1"/>
                </a:solidFill>
              </a:rPr>
              <a:t>La biotrasformazione può dare origine a: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it-IT" sz="2800" b="1" smtClean="0">
                <a:solidFill>
                  <a:srgbClr val="FFFF66"/>
                </a:solidFill>
              </a:rPr>
              <a:t>Metaboliti inattivi</a:t>
            </a:r>
          </a:p>
          <a:p>
            <a:pPr marL="533400" indent="-533400" eaLnBrk="1" hangingPunct="1">
              <a:buFontTx/>
              <a:buAutoNum type="arabicPeriod"/>
            </a:pPr>
            <a:endParaRPr lang="it-IT" sz="2800" b="1" smtClean="0">
              <a:solidFill>
                <a:srgbClr val="FFFF66"/>
              </a:solidFill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it-IT" sz="2800" b="1" smtClean="0">
                <a:solidFill>
                  <a:srgbClr val="FFFF66"/>
                </a:solidFill>
              </a:rPr>
              <a:t>Metaboliti farmacologicamente attivi</a:t>
            </a:r>
          </a:p>
          <a:p>
            <a:pPr marL="533400" indent="-533400" eaLnBrk="1" hangingPunct="1">
              <a:buFontTx/>
              <a:buAutoNum type="arabicPeriod"/>
            </a:pPr>
            <a:endParaRPr lang="it-IT" sz="2800" b="1" smtClean="0">
              <a:solidFill>
                <a:srgbClr val="FFFF66"/>
              </a:solidFill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it-IT" sz="2800" b="1" smtClean="0">
                <a:solidFill>
                  <a:srgbClr val="FFFF66"/>
                </a:solidFill>
              </a:rPr>
              <a:t>Metaboliti privi di attività farmacologica ma dotati di attività tossica</a:t>
            </a:r>
          </a:p>
          <a:p>
            <a:pPr marL="533400" indent="-533400" eaLnBrk="1" hangingPunct="1">
              <a:buFontTx/>
              <a:buAutoNum type="arabicPeriod"/>
            </a:pPr>
            <a:endParaRPr lang="it-IT" sz="2800" b="1" smtClean="0">
              <a:solidFill>
                <a:srgbClr val="FFFF66"/>
              </a:solidFill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it-IT" sz="2800" b="1" smtClean="0">
                <a:solidFill>
                  <a:srgbClr val="FFFF66"/>
                </a:solidFill>
              </a:rPr>
              <a:t>Il farmaco non è di per sé attivo ma lo diventa solo dopo biotrasformazione </a:t>
            </a:r>
            <a:r>
              <a:rPr lang="it-IT" sz="2800" b="1" smtClean="0">
                <a:solidFill>
                  <a:schemeClr val="bg1"/>
                </a:solidFill>
              </a:rPr>
              <a:t>(profarmaci)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Acetilazione</a:t>
            </a:r>
          </a:p>
        </p:txBody>
      </p:sp>
      <p:sp>
        <p:nvSpPr>
          <p:cNvPr id="61443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3435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N-acetiltransferasi (donatore: Acetil-Co-A)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Enzimi citosolici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+ Fegato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</a:rPr>
              <a:t>Substrati: arilamine (es. sulfanilamide e isoniazide)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Polimorfismo su base genetica: Acetilatori lenti e rapidi</a:t>
            </a: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66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66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u="sng" smtClean="0">
                <a:solidFill>
                  <a:srgbClr val="00FF00"/>
                </a:solidFill>
                <a:ea typeface="Arial Unicode MS" pitchFamily="34" charset="-128"/>
                <a:cs typeface="Arial Unicode MS" pitchFamily="34" charset="-128"/>
              </a:rPr>
              <a:t>METILAZIONE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smtClean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Donatore: S-adenosil-metionina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FF00"/>
                </a:solidFill>
              </a:rPr>
              <a:t>Biotrasformazioni extraepatiche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sz="2800" smtClean="0">
                <a:solidFill>
                  <a:schemeClr val="bg1"/>
                </a:solidFill>
              </a:rPr>
              <a:t>Oltre al fegato anche altre sedi sono coinvolte nel metabolismo degli xenobiotici</a:t>
            </a:r>
          </a:p>
          <a:p>
            <a:pPr eaLnBrk="1" hangingPunct="1">
              <a:lnSpc>
                <a:spcPct val="120000"/>
              </a:lnSpc>
            </a:pPr>
            <a:r>
              <a:rPr lang="it-IT" sz="2800" smtClean="0">
                <a:solidFill>
                  <a:schemeClr val="bg1"/>
                </a:solidFill>
              </a:rPr>
              <a:t>Si tratta di sedi coinvolte anche nei processi di assorbimento e escrezione di sost. chimiche: polmone, rene, cute, mucosa G.I.</a:t>
            </a:r>
          </a:p>
          <a:p>
            <a:pPr eaLnBrk="1" hangingPunct="1">
              <a:lnSpc>
                <a:spcPct val="120000"/>
              </a:lnSpc>
            </a:pPr>
            <a:r>
              <a:rPr lang="it-IT" sz="2800" smtClean="0">
                <a:solidFill>
                  <a:schemeClr val="bg1"/>
                </a:solidFill>
              </a:rPr>
              <a:t>In questi tessuti la velocità di biotrasformazione è inferiore rispetto al fegato e la capacità totale delle attività enzimatiche è di solito più bassa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smtClean="0">
                <a:solidFill>
                  <a:schemeClr val="bg1"/>
                </a:solidFill>
              </a:rPr>
              <a:t>Gli enzimi di fase II sono più diffusamente distribuiti nei tessuti di quanto lo sia il cit. P450</a:t>
            </a:r>
          </a:p>
          <a:p>
            <a:pPr eaLnBrk="1" hangingPunct="1"/>
            <a:endParaRPr lang="it-IT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it-IT" smtClean="0">
                <a:solidFill>
                  <a:schemeClr val="bg1"/>
                </a:solidFill>
              </a:rPr>
              <a:t>Nei tessuti extraepatici l’efficienza di alcuni processi di fase II è pari o superiore a quella delle reazioni cit. P450-dipendenti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8680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it-IT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it-IT" smtClean="0">
                <a:solidFill>
                  <a:schemeClr val="bg1"/>
                </a:solidFill>
              </a:rPr>
              <a:t>  Nel fegato insieme relativamente omogeneo di cellule dove tutti gli elementi parenchimali hanno capacità di biotrasformazione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mtClean="0">
              <a:solidFill>
                <a:schemeClr val="bg1"/>
              </a:solidFill>
            </a:endParaRPr>
          </a:p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Nella maggior parte dei </a:t>
            </a:r>
            <a:r>
              <a:rPr lang="it-IT" smtClean="0">
                <a:solidFill>
                  <a:srgbClr val="00FF00"/>
                </a:solidFill>
              </a:rPr>
              <a:t>tessuti extraepatici</a:t>
            </a:r>
            <a:r>
              <a:rPr lang="it-IT" smtClean="0">
                <a:solidFill>
                  <a:schemeClr val="bg1"/>
                </a:solidFill>
              </a:rPr>
              <a:t>     gli enzimi di biotrasformazione sono concentrati in </a:t>
            </a:r>
            <a:r>
              <a:rPr lang="it-IT" smtClean="0">
                <a:solidFill>
                  <a:srgbClr val="00FF00"/>
                </a:solidFill>
              </a:rPr>
              <a:t>UNO o DUE TIPI CELLULARI</a:t>
            </a:r>
            <a:r>
              <a:rPr lang="it-IT" smtClean="0">
                <a:solidFill>
                  <a:schemeClr val="bg1"/>
                </a:solidFill>
              </a:rPr>
              <a:t> che rappresentano solo una piccola parte della popolazione cellulare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236" name="Group 2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26479"/>
        </p:xfrm>
        <a:graphic>
          <a:graphicData uri="http://schemas.openxmlformats.org/drawingml/2006/table">
            <a:tbl>
              <a:tblPr/>
              <a:tblGrid>
                <a:gridCol w="4573588"/>
                <a:gridCol w="4570412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SEDE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CELLULE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fegato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Epatociti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c.Tubulo pross. (segm S</a:t>
                      </a:r>
                      <a:r>
                        <a:rPr kumimoji="0" lang="it-IT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polmoni			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di Clara,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di tipo II,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nasali (di rivestimento dei turbinati nasali)</a:t>
                      </a:r>
                      <a:b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	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intestino			</a:t>
                      </a:r>
                      <a:b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della mucosa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cute			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epiteliali</a:t>
                      </a:r>
                      <a:b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testicolo		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dei tubuli seminiferi,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cellule del Sertoli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-26988"/>
            <a:ext cx="3600450" cy="631826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FFFF00"/>
                </a:solidFill>
              </a:rPr>
              <a:t>PARACETAMOLO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908050"/>
            <a:ext cx="3419475" cy="59499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sz="2000" dirty="0" smtClean="0">
                <a:solidFill>
                  <a:srgbClr val="00FF00"/>
                </a:solidFill>
              </a:rPr>
              <a:t>Dopo assunzione di dosi molto elevate:</a:t>
            </a:r>
          </a:p>
          <a:p>
            <a:pPr marL="179388" indent="-179388" eaLnBrk="1" hangingPunct="1">
              <a:buFontTx/>
              <a:buNone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A. Il pool dei solfati endogeni diventa insufficiente e si esaurisce</a:t>
            </a:r>
          </a:p>
          <a:p>
            <a:pPr marL="179388" indent="-179388" eaLnBrk="1" hangingPunct="1">
              <a:buFontTx/>
              <a:buNone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B. La coniugazione con ac. </a:t>
            </a:r>
            <a:r>
              <a:rPr lang="it-IT" sz="2000" dirty="0" err="1" smtClean="0">
                <a:solidFill>
                  <a:schemeClr val="bg1"/>
                </a:solidFill>
              </a:rPr>
              <a:t>glicuronico</a:t>
            </a:r>
            <a:r>
              <a:rPr lang="it-IT" sz="2000" dirty="0" smtClean="0">
                <a:solidFill>
                  <a:schemeClr val="bg1"/>
                </a:solidFill>
              </a:rPr>
              <a:t> ha scarsa capacità e si satura rapidamente</a:t>
            </a:r>
          </a:p>
          <a:p>
            <a:pPr marL="179388" indent="-179388" eaLnBrk="1" hangingPunct="1">
              <a:buFontTx/>
              <a:buNone/>
              <a:defRPr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179388" indent="-179388" eaLnBrk="1" hangingPunct="1">
              <a:buFontTx/>
              <a:buNone/>
              <a:defRPr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179388" indent="-179388" eaLnBrk="1" hangingPunct="1">
              <a:buFontTx/>
              <a:buNone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via alternativa CYP450-dipendente =&gt; </a:t>
            </a:r>
            <a:r>
              <a:rPr lang="it-IT" sz="2000" dirty="0" err="1" smtClean="0">
                <a:solidFill>
                  <a:schemeClr val="bg1"/>
                </a:solidFill>
              </a:rPr>
              <a:t>N-acetil-p-benzochinone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imina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  <p:pic>
        <p:nvPicPr>
          <p:cNvPr id="66564" name="Immagine 17" descr="IZNby244ToQchiVyBpegUzAmQMTUk1gcfij3jRSLDMbjA-ZijO0tzYJRo9HExa-oQGTqIhCOeShkTrWZL3ZWwIbJLWKPQSsfa-AwNOW24pK41e8-q956ZQ=w464-h564-nc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arrotondato 18"/>
          <p:cNvSpPr/>
          <p:nvPr/>
        </p:nvSpPr>
        <p:spPr>
          <a:xfrm>
            <a:off x="3276600" y="1571625"/>
            <a:ext cx="86360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3132138" y="3186113"/>
            <a:ext cx="1152525" cy="1857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4572000" y="1484313"/>
            <a:ext cx="1079500" cy="5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7092950" y="3860800"/>
            <a:ext cx="503238" cy="576263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in giù 22"/>
          <p:cNvSpPr/>
          <p:nvPr/>
        </p:nvSpPr>
        <p:spPr>
          <a:xfrm rot="7895532">
            <a:off x="1106487" y="2622551"/>
            <a:ext cx="396875" cy="539750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5300663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</a:pPr>
            <a:r>
              <a:rPr lang="it-IT" smtClean="0">
                <a:solidFill>
                  <a:schemeClr val="bg1"/>
                </a:solidFill>
              </a:rPr>
              <a:t>Se il metabolismo da parte del cit P450 è accentuato per pregressa esposizione ad induttori e/o i pool dei solfati e del glutatione sono ridotti per effetto del digiuno o per assunzione di altri farmaci:</a:t>
            </a:r>
          </a:p>
          <a:p>
            <a:pPr marL="609600" indent="-609600" algn="ctr" eaLnBrk="1" hangingPunct="1">
              <a:buFontTx/>
              <a:buNone/>
            </a:pPr>
            <a:r>
              <a:rPr lang="it-IT" sz="4000" smtClean="0">
                <a:solidFill>
                  <a:schemeClr val="folHlin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tossicità paracetamolo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5229225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it-IT" sz="3200" kern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Rimedio: Somministrazione di composti </a:t>
            </a:r>
            <a:r>
              <a:rPr lang="it-IT" sz="3200" kern="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sulfidrilici</a:t>
            </a:r>
            <a:r>
              <a:rPr lang="it-IT" sz="3200" kern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sz="3200" kern="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cisteamina</a:t>
            </a:r>
            <a:r>
              <a:rPr lang="it-IT" sz="3200" kern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cisteina, </a:t>
            </a:r>
            <a:r>
              <a:rPr lang="it-IT" sz="3200" kern="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metionina</a:t>
            </a:r>
            <a:r>
              <a:rPr lang="it-IT" sz="3200" kern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it-IT" sz="32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600" b="1" i="1" smtClean="0">
                <a:solidFill>
                  <a:srgbClr val="66FF66"/>
                </a:solidFill>
              </a:rPr>
              <a:t>Interazioni che modificano il metabolismo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924800" cy="36576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FFFF00"/>
                </a:solidFill>
              </a:rPr>
              <a:t>Semplice competizione di più farmaci per un sistema metabolizzante</a:t>
            </a:r>
          </a:p>
          <a:p>
            <a:pPr eaLnBrk="1" hangingPunct="1">
              <a:lnSpc>
                <a:spcPct val="90000"/>
              </a:lnSpc>
            </a:pPr>
            <a:endParaRPr lang="it-IT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FFFF00"/>
                </a:solidFill>
              </a:rPr>
              <a:t>Inibizione degli enzimi microsomiali epatici farmaco-metabolizzanti</a:t>
            </a:r>
          </a:p>
          <a:p>
            <a:pPr eaLnBrk="1" hangingPunct="1">
              <a:lnSpc>
                <a:spcPct val="90000"/>
              </a:lnSpc>
            </a:pPr>
            <a:endParaRPr lang="it-IT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FFFF00"/>
                </a:solidFill>
              </a:rPr>
              <a:t>Induzione enzimatica</a:t>
            </a:r>
          </a:p>
          <a:p>
            <a:pPr eaLnBrk="1" hangingPunct="1">
              <a:lnSpc>
                <a:spcPct val="90000"/>
              </a:lnSpc>
            </a:pPr>
            <a:endParaRPr lang="it-IT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Induzione metabolica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18288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mtClean="0">
                <a:solidFill>
                  <a:srgbClr val="FFFF00"/>
                </a:solidFill>
              </a:rPr>
              <a:t>Temporaneo aumento dell’attività di alcuni enzimi delle vie di biotrasformazione per somministrazione cronica di alcuni farmaci</a:t>
            </a:r>
          </a:p>
          <a:p>
            <a:pPr eaLnBrk="1" hangingPunct="1">
              <a:buFontTx/>
              <a:buNone/>
            </a:pPr>
            <a:endParaRPr lang="it-IT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9382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2800" b="1" i="1">
                <a:solidFill>
                  <a:srgbClr val="66FF66"/>
                </a:solidFill>
              </a:rPr>
              <a:t>Induzione farmaco-metabolica</a:t>
            </a:r>
          </a:p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FF00"/>
                </a:solidFill>
              </a:rPr>
              <a:t>Aumento della sintesi di enzimi biotrasformativi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830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FF00"/>
                </a:solidFill>
              </a:rPr>
              <a:t>Accelerazione del metabolismo dello stesso induttore (</a:t>
            </a:r>
            <a:r>
              <a:rPr lang="it-IT" b="1" i="1">
                <a:solidFill>
                  <a:srgbClr val="FFFF00"/>
                </a:solidFill>
              </a:rPr>
              <a:t>Autoinduzione</a:t>
            </a:r>
            <a:r>
              <a:rPr lang="it-IT">
                <a:solidFill>
                  <a:srgbClr val="FFFF00"/>
                </a:solidFill>
              </a:rPr>
              <a:t>) o di altri farmaci somministrati concomitantemente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610600" cy="298608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</a:rPr>
              <a:t>Conseguenze: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z="2800">
                <a:solidFill>
                  <a:srgbClr val="FFFF00"/>
                </a:solidFill>
              </a:rPr>
              <a:t>Riduzione dell’efficacia terapeutica del farmaco induttore 	e del farmaco somministrato concomitantemente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it-IT">
                <a:solidFill>
                  <a:srgbClr val="FFFF00"/>
                </a:solidFill>
              </a:rPr>
              <a:t> Potenziamento dell’azione di un farmaco qualora il suo 	prodotto sia più attivo di quello originario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it-IT">
                <a:solidFill>
                  <a:srgbClr val="FFFF00"/>
                </a:solidFill>
              </a:rPr>
              <a:t> Aumento della tossicità se il metabolita è tossico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343400" y="129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2400" b="1" smtClean="0">
                <a:solidFill>
                  <a:schemeClr val="tx1"/>
                </a:solidFill>
              </a:rPr>
              <a:t>Esempi di conversione metabolica di farmaci a composti con attività farmacologica simile o più specifica</a:t>
            </a:r>
          </a:p>
        </p:txBody>
      </p:sp>
      <p:graphicFrame>
        <p:nvGraphicFramePr>
          <p:cNvPr id="90289" name="Group 177"/>
          <p:cNvGraphicFramePr>
            <a:graphicFrameLocks noGrp="1"/>
          </p:cNvGraphicFramePr>
          <p:nvPr>
            <p:ph type="tbl" idx="1"/>
          </p:nvPr>
        </p:nvGraphicFramePr>
        <p:xfrm>
          <a:off x="684213" y="1916113"/>
          <a:ext cx="7772400" cy="36576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Farmaco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Metabolita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Diazepam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(BDZ)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Nordiazepam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oxazepam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Codeina, eroina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Morfina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Imipramina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(TCA)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Desmetilimipramina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Amitriptilina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(TCA)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Nortriptilina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Tioridazina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(antipsicotico)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Mesoridazina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Propranololo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-AT)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3-idrossipropranololo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chemeClr val="bg1"/>
                </a:solidFill>
              </a:rPr>
              <a:t>Induzione farmaco-metabolica:</a:t>
            </a:r>
            <a:br>
              <a:rPr lang="it-IT" sz="3600" b="1" smtClean="0">
                <a:solidFill>
                  <a:schemeClr val="bg1"/>
                </a:solidFill>
              </a:rPr>
            </a:br>
            <a:r>
              <a:rPr lang="it-IT" sz="3600" b="1" i="1" smtClean="0">
                <a:solidFill>
                  <a:srgbClr val="66FF66"/>
                </a:solidFill>
              </a:rPr>
              <a:t>Meccanismi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Controllo trascrizionale</a:t>
            </a:r>
          </a:p>
          <a:p>
            <a:pPr eaLnBrk="1" hangingPunct="1"/>
            <a:endParaRPr lang="it-IT" smtClean="0">
              <a:solidFill>
                <a:srgbClr val="FFFF00"/>
              </a:solidFill>
            </a:endParaRP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Controllo post-trascrizionale (Stabilizzazione mRNA)</a:t>
            </a:r>
          </a:p>
          <a:p>
            <a:pPr eaLnBrk="1" hangingPunct="1"/>
            <a:endParaRPr lang="it-IT" smtClean="0">
              <a:solidFill>
                <a:srgbClr val="FFFF00"/>
              </a:solidFill>
            </a:endParaRP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Controllo post-traduzionale (es. stabilizzazione enzima attivo da etanolo)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FFFF00"/>
                </a:solidFill>
              </a:rPr>
              <a:t>Differenti meccanismi induttivi di alcuni isoenzimi del citocromo P450</a:t>
            </a:r>
          </a:p>
        </p:txBody>
      </p:sp>
      <p:graphicFrame>
        <p:nvGraphicFramePr>
          <p:cNvPr id="161795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772400" cy="492252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Isoenzima del citocromo P450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Induttore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Meccanismo di induzione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Diossine, benzo(a)pirene, idrocarburi policiclici aromatici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Attivazione trascrizionale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3-metilcolantrene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Stabilizzazione mRNA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Desametasone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Attivazione trascrizionale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2B1/2B2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Fenobarbital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Attivazione trascrizionale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Etanolo, acetone, isoniazide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Stabilizzazione delle proteine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600" smtClean="0">
                <a:solidFill>
                  <a:schemeClr val="bg1"/>
                </a:solidFill>
              </a:rPr>
              <a:t>Composti in grado di indurre il metabolismo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600200"/>
          <a:ext cx="7772400" cy="4819968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Classe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Composto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Antiepilettici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fenobarbital, fenitoina, carbamazepina, primidone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Ipnotico-sedativi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barbiturici, glutetimide, meprobamato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Antibiotici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griseofulvina, rifampicina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Antidiabetici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tolbutamide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Antinfiammatori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fenilbutazone (cronico)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Sostanze d’abuso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Alcol (cronico), caffeina, fumo di sigaretta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smtClean="0">
                <a:solidFill>
                  <a:schemeClr val="bg1"/>
                </a:solidFill>
              </a:rPr>
              <a:t>Esempi di interazione legata ad induzione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00"/>
                </a:solidFill>
              </a:rPr>
              <a:t>Fenobarbital ed anticoagulanti orali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000" smtClean="0">
                <a:solidFill>
                  <a:srgbClr val="FFFF00"/>
                </a:solidFill>
              </a:rPr>
              <a:t>(gravi episodi emorragici alla sospensione del barbiturico)</a:t>
            </a:r>
          </a:p>
          <a:p>
            <a:pPr eaLnBrk="1" hangingPunct="1">
              <a:lnSpc>
                <a:spcPct val="90000"/>
              </a:lnSpc>
            </a:pPr>
            <a:endParaRPr lang="it-IT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00"/>
                </a:solidFill>
              </a:rPr>
              <a:t>Fenobarbital e fenitoina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000" smtClean="0">
                <a:solidFill>
                  <a:srgbClr val="FFFF00"/>
                </a:solidFill>
              </a:rPr>
              <a:t>(tossicità da fenitoina alla sospensione del barbiturico)</a:t>
            </a:r>
          </a:p>
          <a:p>
            <a:pPr eaLnBrk="1" hangingPunct="1">
              <a:lnSpc>
                <a:spcPct val="90000"/>
              </a:lnSpc>
            </a:pPr>
            <a:endParaRPr lang="it-IT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00"/>
                </a:solidFill>
              </a:rPr>
              <a:t>Barbiturici e/o fenitoina ed antidiabetici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00"/>
                </a:solidFill>
              </a:rPr>
              <a:t>Carbamazepina e fenitoina, metadone, lidocaina, tolbutamide, warfarina, contraccettivi orali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rgbClr val="FFFF00"/>
                </a:solidFill>
              </a:rPr>
              <a:t>Rifampicina e antidepressivi triciclici, antidiabetici, griseofulvina, contraccettivi orali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1676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66FF66"/>
                </a:solidFill>
              </a:rPr>
              <a:t>Barbiturici:</a:t>
            </a:r>
            <a:r>
              <a:rPr lang="it-IT" sz="3200" b="1" smtClean="0">
                <a:solidFill>
                  <a:srgbClr val="CC3300"/>
                </a:solidFill>
              </a:rPr>
              <a:t/>
            </a:r>
            <a:br>
              <a:rPr lang="it-IT" sz="3200" b="1" smtClean="0">
                <a:solidFill>
                  <a:srgbClr val="CC3300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induzione degli enzimi microsomiali epatici con aumento del metabolismo di: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057400"/>
            <a:ext cx="5943600" cy="44958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Beta-bloccanti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Calcio-antagonisti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Chinidina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Doxiciclina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Estrogeni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Fenotiazine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Glucocorticoidi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Itraconazolo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Ketoconazolo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924800" cy="1676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66FF66"/>
                </a:solidFill>
              </a:rPr>
              <a:t>Carbamazepina:</a:t>
            </a:r>
            <a:r>
              <a:rPr lang="it-IT" sz="3200" b="1" smtClean="0">
                <a:solidFill>
                  <a:srgbClr val="FF5050"/>
                </a:solidFill>
              </a:rPr>
              <a:t/>
            </a:r>
            <a:br>
              <a:rPr lang="it-IT" sz="3200" b="1" smtClean="0">
                <a:solidFill>
                  <a:srgbClr val="FF5050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induzione degli enzimi microsomiali epatici con aumento del metabolismo di: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895600"/>
            <a:ext cx="4876800" cy="3276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Aloperidolo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Ciclosporina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Doxiciclina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Estrogeni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Glucocorticoidi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676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66FF66"/>
                </a:solidFill>
              </a:rPr>
              <a:t>Fenitoina:</a:t>
            </a:r>
            <a:r>
              <a:rPr lang="it-IT" sz="3200" b="1" smtClean="0">
                <a:solidFill>
                  <a:srgbClr val="FF5050"/>
                </a:solidFill>
              </a:rPr>
              <a:t/>
            </a:r>
            <a:br>
              <a:rPr lang="it-IT" sz="3200" b="1" smtClean="0">
                <a:solidFill>
                  <a:srgbClr val="FF5050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induzione degli enzimi microsomiali epatici con aumento del metabolismo di: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95600"/>
            <a:ext cx="4419600" cy="27432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Chinidina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Doxiciclina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Glucocorticoidi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Metadone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924800" cy="1676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66FF66"/>
                </a:solidFill>
              </a:rPr>
              <a:t>Rifampicina:</a:t>
            </a:r>
            <a:r>
              <a:rPr lang="it-IT" sz="3200" b="1" smtClean="0">
                <a:solidFill>
                  <a:srgbClr val="FF5050"/>
                </a:solidFill>
              </a:rPr>
              <a:t/>
            </a:r>
            <a:br>
              <a:rPr lang="it-IT" sz="3200" b="1" smtClean="0">
                <a:solidFill>
                  <a:srgbClr val="FF5050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induzione degli enzimi microsomiali epatici con aumento del metabolismo di: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743200"/>
            <a:ext cx="6019800" cy="2667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Glucocorticoidi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Itraconazolo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Sulfaniluree ipoglicemizzanti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Teofillina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Estro-progestinici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b="1" i="1" smtClean="0">
                <a:solidFill>
                  <a:schemeClr val="bg1"/>
                </a:solidFill>
              </a:rPr>
              <a:t>Inibizione metabolica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Riduzione temporanea o prolungata dell’attività degli enzimi responsabili del metabolismo dei farmaci</a:t>
            </a:r>
          </a:p>
          <a:p>
            <a:pPr eaLnBrk="1" hangingPunct="1"/>
            <a:endParaRPr lang="it-IT" sz="2800" smtClean="0">
              <a:solidFill>
                <a:srgbClr val="FFFF00"/>
              </a:solidFill>
            </a:endParaRP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Nella &gt; parte dei casi essa determina:</a:t>
            </a:r>
          </a:p>
          <a:p>
            <a:pPr lvl="1" eaLnBrk="1" hangingPunct="1"/>
            <a:r>
              <a:rPr lang="it-IT" sz="2400" smtClean="0">
                <a:solidFill>
                  <a:schemeClr val="bg1"/>
                </a:solidFill>
              </a:rPr>
              <a:t>Un prolungamento della durata degli effetti del farmaco il cui metabolismo è inibito</a:t>
            </a:r>
          </a:p>
          <a:p>
            <a:pPr lvl="1" eaLnBrk="1" hangingPunct="1"/>
            <a:r>
              <a:rPr lang="it-IT" sz="2400" smtClean="0">
                <a:solidFill>
                  <a:schemeClr val="bg1"/>
                </a:solidFill>
              </a:rPr>
              <a:t>Un aumento dell’intensità degli effetti</a:t>
            </a:r>
          </a:p>
          <a:p>
            <a:pPr lvl="1" eaLnBrk="1" hangingPunct="1"/>
            <a:r>
              <a:rPr lang="it-IT" sz="2400" smtClean="0">
                <a:solidFill>
                  <a:schemeClr val="bg1"/>
                </a:solidFill>
              </a:rPr>
              <a:t>Un aumento della tossicità (numero e gravità degli effetti indesiderati)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chemeClr val="bg1"/>
                </a:solidFill>
              </a:rPr>
              <a:t>Meccanismi di inibizione enzimatica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Legame al ferro eme del citocromo P450 (es. cimetidina e ketoconazolo)</a:t>
            </a: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I metaboliti di alcuni farmaci (macrolidi quali trioleandomicina, eritromicina) complessano il ferro eme del citocromo</a:t>
            </a: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Alchilazione della componente eme da parte di metaboliti (es. cloramfenicolo)</a:t>
            </a: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rgbClr val="FFFF00"/>
                </a:solidFill>
              </a:rPr>
              <a:t>Alchilazione sia della componente eme che proteica (es. secobarbitale) </a:t>
            </a:r>
          </a:p>
          <a:p>
            <a:pPr eaLnBrk="1" hangingPunct="1">
              <a:lnSpc>
                <a:spcPct val="90000"/>
              </a:lnSpc>
            </a:pPr>
            <a:endParaRPr lang="it-IT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FF99"/>
          </a:solidFill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chemeClr val="tx1"/>
                </a:solidFill>
              </a:rPr>
              <a:t>Esempi di conversione di farmaci a prodotti tossici</a:t>
            </a:r>
          </a:p>
        </p:txBody>
      </p:sp>
      <p:graphicFrame>
        <p:nvGraphicFramePr>
          <p:cNvPr id="93254" name="Group 1094"/>
          <p:cNvGraphicFramePr>
            <a:graphicFrameLocks noGrp="1"/>
          </p:cNvGraphicFramePr>
          <p:nvPr>
            <p:ph type="tbl" idx="1"/>
          </p:nvPr>
        </p:nvGraphicFramePr>
        <p:xfrm>
          <a:off x="684213" y="1700213"/>
          <a:ext cx="7772400" cy="3822192"/>
        </p:xfrm>
        <a:graphic>
          <a:graphicData uri="http://schemas.openxmlformats.org/drawingml/2006/table">
            <a:tbl>
              <a:tblPr/>
              <a:tblGrid>
                <a:gridCol w="3600400"/>
                <a:gridCol w="4172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Farmaco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Metabolita tossico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Fenitoina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(antiepilettico)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Derivato epossidico (teratogeno)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Isoniazide (antitubercolare)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Acetilidrazina (epatotossica)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Paracetamolo (analgesico/antipiretico)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N-idrossiacetaminofene (epatotossico)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Metossiflurano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(anestetico inalatorio)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Ione </a:t>
                      </a:r>
                      <a:r>
                        <a:rPr kumimoji="0" 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floruro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(nefrotossico)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smtClean="0">
                <a:solidFill>
                  <a:schemeClr val="bg1"/>
                </a:solidFill>
              </a:rPr>
              <a:t>Farmaci che si comportano da (potenti) inibitori metabolici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Antifungini azolici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Eritromicina ed alcuni altri macrolidi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Chinidina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Cimetidina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SSRI (paroxetina, fluvoxamina, fluoxetina, sertralina)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Cloramfenicolo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Fenotiazine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772400" cy="1752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600" i="1" smtClean="0">
                <a:solidFill>
                  <a:srgbClr val="FFFF00"/>
                </a:solidFill>
              </a:rPr>
              <a:t>Inibizione metabolica</a:t>
            </a:r>
            <a:r>
              <a:rPr lang="it-IT" sz="3600" smtClean="0">
                <a:solidFill>
                  <a:srgbClr val="FFFF00"/>
                </a:solidFill>
              </a:rPr>
              <a:t>: </a:t>
            </a:r>
            <a:br>
              <a:rPr lang="it-IT" sz="3600" smtClean="0">
                <a:solidFill>
                  <a:srgbClr val="FFFF00"/>
                </a:solidFill>
              </a:rPr>
            </a:br>
            <a:r>
              <a:rPr lang="it-IT" sz="3600" smtClean="0">
                <a:solidFill>
                  <a:srgbClr val="FFFF00"/>
                </a:solidFill>
              </a:rPr>
              <a:t>esempi di maggiore rilievo clinico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676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smtClean="0">
                <a:solidFill>
                  <a:schemeClr val="bg1"/>
                </a:solidFill>
              </a:rPr>
              <a:t>Interazione tra:</a:t>
            </a:r>
            <a:br>
              <a:rPr lang="it-IT" sz="2800" smtClean="0">
                <a:solidFill>
                  <a:schemeClr val="bg1"/>
                </a:solidFill>
              </a:rPr>
            </a:br>
            <a:r>
              <a:rPr lang="it-IT" sz="3200" i="1" smtClean="0">
                <a:solidFill>
                  <a:srgbClr val="66FF66"/>
                </a:solidFill>
              </a:rPr>
              <a:t>ketoconazolo </a:t>
            </a:r>
            <a:r>
              <a:rPr lang="it-IT" sz="3200" i="1" smtClean="0">
                <a:solidFill>
                  <a:schemeClr val="bg1"/>
                </a:solidFill>
              </a:rPr>
              <a:t>e</a:t>
            </a:r>
            <a:r>
              <a:rPr lang="it-IT" sz="3200" i="1" smtClean="0">
                <a:solidFill>
                  <a:srgbClr val="66FF66"/>
                </a:solidFill>
              </a:rPr>
              <a:t> terfenadina</a:t>
            </a:r>
            <a:br>
              <a:rPr lang="it-IT" sz="3200" i="1" smtClean="0">
                <a:solidFill>
                  <a:srgbClr val="66FF66"/>
                </a:solidFill>
              </a:rPr>
            </a:br>
            <a:r>
              <a:rPr lang="it-IT" sz="3200" i="1" smtClean="0">
                <a:solidFill>
                  <a:srgbClr val="66FF66"/>
                </a:solidFill>
              </a:rPr>
              <a:t>eritromicina </a:t>
            </a:r>
            <a:r>
              <a:rPr lang="it-IT" sz="3200" i="1" smtClean="0">
                <a:solidFill>
                  <a:schemeClr val="bg1"/>
                </a:solidFill>
              </a:rPr>
              <a:t>e</a:t>
            </a:r>
            <a:r>
              <a:rPr lang="it-IT" sz="3200" i="1" smtClean="0">
                <a:solidFill>
                  <a:srgbClr val="66FF66"/>
                </a:solidFill>
              </a:rPr>
              <a:t> terfenadina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Terfenadina: antistaminico ben tollerato metabolizzato da CYP3A4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In presenza di ketoconazolo o eritromicina: il metabolismo epatico si riduce e le conc. plasmatiche della terfenadina aumentano di circa 20-30 volte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La terfenadina a conc. elevate può provocare disturbi della ripolarizzazione cardiaca e rischio di “torsioni di punta”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01000" cy="11604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i="1">
                <a:solidFill>
                  <a:srgbClr val="FFFF00"/>
                </a:solidFill>
              </a:rPr>
              <a:t>Alcuni FANS 	Chinidina	   SSRI</a:t>
            </a:r>
          </a:p>
          <a:p>
            <a:pPr algn="ctr">
              <a:spcBef>
                <a:spcPct val="50000"/>
              </a:spcBef>
            </a:pPr>
            <a:r>
              <a:rPr lang="it-IT" sz="2800" b="1" i="1">
                <a:solidFill>
                  <a:srgbClr val="FF5050"/>
                </a:solidFill>
              </a:rPr>
              <a:t>Inibiscono il metabolismo di: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514600" y="2133600"/>
            <a:ext cx="4114800" cy="1570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Warfarin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Tolbutamide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Metotrexate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676400" y="4343400"/>
            <a:ext cx="5791200" cy="2100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i="1">
                <a:solidFill>
                  <a:srgbClr val="FF5050"/>
                </a:solidFill>
              </a:rPr>
              <a:t>Conseguente rischio di: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Episodi emorragici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Crisi ipoglicemiche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Mielosoppressione e danno renale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2133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66FF66"/>
                </a:solidFill>
              </a:rPr>
              <a:t>Cimetidina</a:t>
            </a:r>
            <a:r>
              <a:rPr lang="it-IT" sz="3200" b="1" smtClean="0">
                <a:solidFill>
                  <a:srgbClr val="66FF66"/>
                </a:solidFill>
              </a:rPr>
              <a:t/>
            </a:r>
            <a:br>
              <a:rPr lang="it-IT" sz="3200" b="1" smtClean="0">
                <a:solidFill>
                  <a:srgbClr val="66FF66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inibizione degli enzimi microsomiali epatici farmaco-metabolizzanti con dimunuizione del metabolismo di: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743200"/>
            <a:ext cx="7010400" cy="35814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Warfarin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Benzodiazepine </a:t>
            </a:r>
            <a:r>
              <a:rPr lang="it-IT" sz="2400" smtClean="0">
                <a:solidFill>
                  <a:srgbClr val="FFFF00"/>
                </a:solidFill>
              </a:rPr>
              <a:t>(es. alprazolam, clordiazepossido, diazepam, clorazepato)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Chinidina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Fenitoina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Lidocaina</a:t>
            </a:r>
          </a:p>
          <a:p>
            <a:pPr eaLnBrk="1" hangingPunct="1"/>
            <a:r>
              <a:rPr lang="it-IT" sz="2800" smtClean="0">
                <a:solidFill>
                  <a:srgbClr val="FFFF00"/>
                </a:solidFill>
              </a:rPr>
              <a:t>Teofillina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2514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66FF66"/>
                </a:solidFill>
              </a:rPr>
              <a:t>Disulfiram</a:t>
            </a:r>
            <a:br>
              <a:rPr lang="it-IT" sz="3200" b="1" smtClean="0">
                <a:solidFill>
                  <a:srgbClr val="66FF66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inibisce gli enzimi epatici farmaco-metabolizzanti</a:t>
            </a:r>
            <a:br>
              <a:rPr lang="it-IT" sz="2800" smtClean="0">
                <a:solidFill>
                  <a:schemeClr val="bg1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Inibisce l’aldeide-deidrogenasi </a:t>
            </a:r>
            <a:br>
              <a:rPr lang="it-IT" sz="2800" smtClean="0">
                <a:solidFill>
                  <a:schemeClr val="bg1"/>
                </a:solidFill>
              </a:rPr>
            </a:br>
            <a:r>
              <a:rPr lang="it-IT" sz="2800" smtClean="0">
                <a:solidFill>
                  <a:schemeClr val="bg1"/>
                </a:solidFill>
              </a:rPr>
              <a:t>con diminuzione del metabolismo di: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26670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Alcool etilico (accumulo di acetaldeide)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Benzodiazepine </a:t>
            </a:r>
            <a:r>
              <a:rPr lang="it-IT" sz="2800" smtClean="0">
                <a:solidFill>
                  <a:srgbClr val="FFFF00"/>
                </a:solidFill>
              </a:rPr>
              <a:t>(clordiazepossido e diazepam)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Fenitoina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6002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chemeClr val="bg1"/>
                </a:solidFill>
              </a:rPr>
              <a:t>Fattori in grado di modificare il metabolismo dei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>
                <a:solidFill>
                  <a:schemeClr val="bg1"/>
                </a:solidFill>
              </a:rPr>
              <a:t>Fattori in grado di modificare il metabolismo dei farmaci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Fattori genetici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Età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Patologie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686800" cy="5113337"/>
          </a:xfrm>
        </p:spPr>
        <p:txBody>
          <a:bodyPr/>
          <a:lstStyle/>
          <a:p>
            <a:pPr marL="609600" indent="-609600" eaLnBrk="1" hangingPunct="1"/>
            <a:r>
              <a:rPr lang="it-IT" sz="2400" smtClean="0">
                <a:solidFill>
                  <a:schemeClr val="bg1"/>
                </a:solidFill>
              </a:rPr>
              <a:t>Differenze fenotipiche nella quantità di farmaco escreta tramite una via polimorficamente controllata comportano una classificazione in:</a:t>
            </a:r>
          </a:p>
          <a:p>
            <a:pPr marL="609600" indent="-609600" eaLnBrk="1" hangingPunct="1">
              <a:buSzPct val="80000"/>
              <a:buFont typeface="Wingdings" pitchFamily="2" charset="2"/>
              <a:buAutoNum type="arabicPeriod"/>
            </a:pPr>
            <a:r>
              <a:rPr lang="it-IT" sz="2400" smtClean="0">
                <a:solidFill>
                  <a:srgbClr val="00FF00"/>
                </a:solidFill>
              </a:rPr>
              <a:t>Metabolizzatori rapidi </a:t>
            </a:r>
            <a:r>
              <a:rPr lang="it-IT" sz="2400" smtClean="0">
                <a:solidFill>
                  <a:schemeClr val="bg1"/>
                </a:solidFill>
              </a:rPr>
              <a:t>(mancanza di efficacia =&gt; </a:t>
            </a:r>
            <a:r>
              <a:rPr lang="it-IT" sz="24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↑</a:t>
            </a:r>
            <a:r>
              <a:rPr lang="it-IT" sz="2400" smtClean="0">
                <a:solidFill>
                  <a:schemeClr val="bg1"/>
                </a:solidFill>
              </a:rPr>
              <a:t> dosi e frequenza di somministrazione)</a:t>
            </a:r>
          </a:p>
          <a:p>
            <a:pPr marL="609600" indent="-609600" eaLnBrk="1" hangingPunct="1">
              <a:buSzPct val="80000"/>
              <a:buFont typeface="Wingdings" pitchFamily="2" charset="2"/>
              <a:buAutoNum type="arabicPeriod"/>
            </a:pPr>
            <a:r>
              <a:rPr lang="it-IT" sz="2400" smtClean="0">
                <a:solidFill>
                  <a:srgbClr val="00FF00"/>
                </a:solidFill>
              </a:rPr>
              <a:t>Metabolizzatori lenti</a:t>
            </a:r>
            <a:r>
              <a:rPr lang="it-IT" sz="2400" smtClean="0">
                <a:solidFill>
                  <a:schemeClr val="bg1"/>
                </a:solidFill>
              </a:rPr>
              <a:t> (</a:t>
            </a:r>
            <a:r>
              <a:rPr lang="it-IT" sz="24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↓ </a:t>
            </a:r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metabolismo =&gt; </a:t>
            </a:r>
            <a:r>
              <a:rPr lang="it-IT" sz="24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↑ </a:t>
            </a:r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eff.collaterali soprattutto con farmaci a basso IT =&gt; </a:t>
            </a:r>
            <a:r>
              <a:rPr lang="it-IT" sz="24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↓ </a:t>
            </a:r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dosi)</a:t>
            </a:r>
          </a:p>
          <a:p>
            <a:pPr marL="609600" indent="-609600" eaLnBrk="1" hangingPunct="1">
              <a:buFontTx/>
              <a:buNone/>
            </a:pPr>
            <a:endParaRPr lang="it-IT" sz="2400" smtClean="0">
              <a:solidFill>
                <a:schemeClr val="bg1"/>
              </a:solidFill>
              <a:ea typeface="Batang" pitchFamily="18" charset="-127"/>
            </a:endParaRPr>
          </a:p>
          <a:p>
            <a:pPr marL="609600" indent="-609600" eaLnBrk="1" hangingPunct="1"/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Tutti i principali deficit nell</a:t>
            </a:r>
            <a:r>
              <a:rPr lang="it-IT" sz="2400" smtClean="0">
                <a:solidFill>
                  <a:schemeClr val="bg1"/>
                </a:solidFill>
                <a:latin typeface="Verdana" pitchFamily="34" charset="0"/>
                <a:ea typeface="Batang" pitchFamily="18" charset="-127"/>
              </a:rPr>
              <a:t>’</a:t>
            </a:r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attivit</a:t>
            </a:r>
            <a:r>
              <a:rPr lang="it-IT" sz="2400" smtClean="0">
                <a:solidFill>
                  <a:schemeClr val="bg1"/>
                </a:solidFill>
                <a:latin typeface="Verdana" pitchFamily="34" charset="0"/>
                <a:ea typeface="Batang" pitchFamily="18" charset="-127"/>
              </a:rPr>
              <a:t>à</a:t>
            </a:r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 metabolica dei farmaci sono ereditati come carattere </a:t>
            </a:r>
            <a:r>
              <a:rPr lang="it-IT" sz="2400" smtClean="0">
                <a:solidFill>
                  <a:srgbClr val="FF3300"/>
                </a:solidFill>
                <a:ea typeface="Batang" pitchFamily="18" charset="-127"/>
              </a:rPr>
              <a:t>AUTOSOMICO RECESSIVO</a:t>
            </a:r>
            <a:r>
              <a:rPr lang="it-IT" sz="2400" smtClean="0">
                <a:solidFill>
                  <a:schemeClr val="bg1"/>
                </a:solidFill>
                <a:ea typeface="Batang" pitchFamily="18" charset="-127"/>
              </a:rPr>
              <a:t> (solo gli omozigoti recessivi del tipo aa esprimono il fenotipo metabolizzate alterato)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1"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Polimorfismo genetico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chemeClr val="bg1"/>
                </a:solidFill>
              </a:rPr>
              <a:t>Polimorfismi metabolici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18288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Polimorfismo di acetilazione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Polimorfismo ossidativo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51" name="Group 243"/>
          <p:cNvGraphicFramePr>
            <a:graphicFrameLocks noGrp="1"/>
          </p:cNvGraphicFramePr>
          <p:nvPr>
            <p:ph type="tbl" idx="1"/>
          </p:nvPr>
        </p:nvGraphicFramePr>
        <p:xfrm>
          <a:off x="179388" y="228600"/>
          <a:ext cx="8785225" cy="5588872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Profarmaco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Farmaco attivo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Cloralio idrato (ipnotico)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Tricloroetanolo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Cloramfenicolo esteri (antibiotico)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Cloramfenicolo (scarsamente solubile in H</a:t>
                      </a:r>
                      <a:r>
                        <a:rPr kumimoji="0" lang="it-IT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Glicosidi 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antrachinonici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(lassativi)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Antrachinoni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Levodopa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anti-Parkinson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Dopamina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Metildopa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(antipertensivo centrale)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-metilnoradrenalina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Sulindac (solfossido) (FANS)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Metabolita solfito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Alcuni ACE inibitori (esteri maleici) (antipertensivi)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Diacidi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 corrispondenti: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Enalaprilato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Quinalaprilato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Ramiprilato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fosinoprilato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388" y="5876925"/>
          <a:ext cx="8784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Prednisone, cortisone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Prednisolone, Idrocortisone</a:t>
                      </a:r>
                    </a:p>
                  </a:txBody>
                  <a:tcPr anchor="ctr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FF00"/>
                </a:solidFill>
              </a:rPr>
              <a:t>Via polimorfica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/>
            <a:r>
              <a:rPr lang="it-IT" dirty="0" err="1" smtClean="0">
                <a:solidFill>
                  <a:schemeClr val="bg1"/>
                </a:solidFill>
              </a:rPr>
              <a:t>N-acetilazione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it-IT" dirty="0" smtClean="0">
                <a:solidFill>
                  <a:schemeClr val="bg1"/>
                </a:solidFill>
              </a:rPr>
              <a:t>		</a:t>
            </a:r>
            <a:r>
              <a:rPr lang="it-IT" sz="2800" dirty="0" smtClean="0">
                <a:solidFill>
                  <a:schemeClr val="bg1"/>
                </a:solidFill>
              </a:rPr>
              <a:t>ISONIAZIDE (antitubercolare)</a:t>
            </a:r>
            <a:endParaRPr lang="it-IT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		</a:t>
            </a:r>
            <a:r>
              <a:rPr lang="it-IT" sz="2800" dirty="0" smtClean="0">
                <a:solidFill>
                  <a:schemeClr val="bg1"/>
                </a:solidFill>
              </a:rPr>
              <a:t>PROCAINAMIDE (antiaritmico)</a:t>
            </a:r>
            <a:endParaRPr lang="it-IT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		</a:t>
            </a:r>
            <a:r>
              <a:rPr lang="it-IT" sz="2800" dirty="0" smtClean="0">
                <a:solidFill>
                  <a:schemeClr val="bg1"/>
                </a:solidFill>
              </a:rPr>
              <a:t>IDRALAZINA (VD antiipertensivo)</a:t>
            </a:r>
            <a:endParaRPr lang="it-IT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		</a:t>
            </a:r>
            <a:r>
              <a:rPr lang="it-IT" sz="2800" dirty="0" smtClean="0">
                <a:solidFill>
                  <a:schemeClr val="bg1"/>
                </a:solidFill>
              </a:rPr>
              <a:t>DAPSONE (antibatterico)</a:t>
            </a:r>
            <a:endParaRPr lang="it-IT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          </a:t>
            </a:r>
            <a:r>
              <a:rPr lang="it-IT" sz="2800" dirty="0" smtClean="0">
                <a:solidFill>
                  <a:schemeClr val="bg1"/>
                </a:solidFill>
              </a:rPr>
              <a:t>CAFFEINA</a:t>
            </a:r>
            <a:endParaRPr lang="it-IT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it-IT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</a:rPr>
              <a:t>Polimorfismo di acetilazione:</a:t>
            </a:r>
          </a:p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	          </a:t>
            </a:r>
            <a:r>
              <a:rPr lang="it-IT" sz="2800" b="1" dirty="0" smtClean="0">
                <a:solidFill>
                  <a:srgbClr val="00FF00"/>
                </a:solidFill>
                <a:latin typeface="Batang" pitchFamily="18" charset="-127"/>
                <a:ea typeface="Batang" pitchFamily="18" charset="-127"/>
              </a:rPr>
              <a:t>↓</a:t>
            </a:r>
            <a:r>
              <a:rPr lang="it-IT" sz="2800" b="1" dirty="0" err="1" smtClean="0">
                <a:solidFill>
                  <a:srgbClr val="00FF00"/>
                </a:solidFill>
                <a:latin typeface="Batang" pitchFamily="18" charset="-127"/>
                <a:ea typeface="Batang" pitchFamily="18" charset="-127"/>
              </a:rPr>
              <a:t>N-acetiltrasferasi</a:t>
            </a:r>
            <a:r>
              <a:rPr lang="it-IT" sz="2800" b="1" dirty="0" smtClean="0">
                <a:solidFill>
                  <a:srgbClr val="00FF00"/>
                </a:solidFill>
                <a:latin typeface="Batang" pitchFamily="18" charset="-127"/>
                <a:ea typeface="Batang" pitchFamily="18" charset="-127"/>
              </a:rPr>
              <a:t> epatica </a:t>
            </a:r>
          </a:p>
          <a:p>
            <a:pPr eaLnBrk="1" hangingPunct="1">
              <a:buFontTx/>
              <a:buNone/>
            </a:pPr>
            <a:r>
              <a:rPr lang="it-IT" sz="2800" b="1" dirty="0" smtClean="0">
                <a:solidFill>
                  <a:srgbClr val="00FF00"/>
                </a:solidFill>
                <a:latin typeface="Batang" pitchFamily="18" charset="-127"/>
                <a:ea typeface="Batang" pitchFamily="18" charset="-127"/>
              </a:rPr>
              <a:t>               (ACETILATORI LENTI)</a:t>
            </a:r>
            <a:endParaRPr lang="it-IT" sz="2800" b="1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FF00"/>
                </a:solidFill>
              </a:rPr>
              <a:t>INCIDENZA ACETILATORI LENTI</a:t>
            </a:r>
            <a:endParaRPr lang="it-IT" sz="3600" smtClean="0">
              <a:solidFill>
                <a:schemeClr val="folHlink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it-IT" sz="2400" smtClean="0">
                <a:solidFill>
                  <a:schemeClr val="bg1"/>
                </a:solidFill>
              </a:rPr>
              <a:t>50 % USA (POPOLAZIONE BIANCA, NERA)</a:t>
            </a:r>
          </a:p>
          <a:p>
            <a:pPr marL="609600" indent="-609600" eaLnBrk="1" hangingPunct="1">
              <a:buFontTx/>
              <a:buNone/>
            </a:pPr>
            <a:r>
              <a:rPr lang="it-IT" sz="2400" smtClean="0">
                <a:solidFill>
                  <a:schemeClr val="bg1"/>
                </a:solidFill>
              </a:rPr>
              <a:t>						</a:t>
            </a:r>
          </a:p>
          <a:p>
            <a:pPr marL="609600" indent="-609600" eaLnBrk="1" hangingPunct="1"/>
            <a:r>
              <a:rPr lang="it-IT" sz="2400" smtClean="0">
                <a:solidFill>
                  <a:schemeClr val="bg1"/>
                </a:solidFill>
              </a:rPr>
              <a:t>60-70 % NORD EUROPA</a:t>
            </a:r>
          </a:p>
          <a:p>
            <a:pPr marL="609600" indent="-609600" eaLnBrk="1" hangingPunct="1"/>
            <a:endParaRPr lang="it-IT" sz="2400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it-IT" sz="2400" smtClean="0">
                <a:solidFill>
                  <a:schemeClr val="bg1"/>
                </a:solidFill>
              </a:rPr>
              <a:t>5-10 %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44788"/>
            <a:ext cx="49276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353" y="0"/>
            <a:ext cx="8569647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>
                <a:solidFill>
                  <a:schemeClr val="bg1"/>
                </a:solidFill>
              </a:rPr>
              <a:t>I </a:t>
            </a:r>
            <a:r>
              <a:rPr lang="it-IT" dirty="0" err="1">
                <a:solidFill>
                  <a:schemeClr val="bg1"/>
                </a:solidFill>
              </a:rPr>
              <a:t>metabolizzatori</a:t>
            </a:r>
            <a:r>
              <a:rPr lang="it-IT" dirty="0">
                <a:solidFill>
                  <a:schemeClr val="bg1"/>
                </a:solidFill>
              </a:rPr>
              <a:t> lenti sono più inclini a presentare neuropatie periferiche quando </a:t>
            </a:r>
            <a:r>
              <a:rPr lang="it-IT" dirty="0" smtClean="0">
                <a:solidFill>
                  <a:schemeClr val="bg1"/>
                </a:solidFill>
              </a:rPr>
              <a:t>trattati </a:t>
            </a:r>
            <a:r>
              <a:rPr lang="it-IT" dirty="0">
                <a:solidFill>
                  <a:schemeClr val="bg1"/>
                </a:solidFill>
              </a:rPr>
              <a:t>con l’antitubercolare isoniazide (prevenzione con piridossina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it-IT" dirty="0">
                <a:solidFill>
                  <a:schemeClr val="bg1"/>
                </a:solidFill>
              </a:rPr>
              <a:t>L'epatotossicità da isoniazide è invece più frequente </a:t>
            </a:r>
            <a:r>
              <a:rPr lang="it-IT" dirty="0" err="1">
                <a:solidFill>
                  <a:schemeClr val="bg1"/>
                </a:solidFill>
              </a:rPr>
              <a:t>nagli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acetilatori</a:t>
            </a:r>
            <a:r>
              <a:rPr lang="it-IT" dirty="0">
                <a:solidFill>
                  <a:schemeClr val="bg1"/>
                </a:solidFill>
              </a:rPr>
              <a:t> rapidi, presumibilmente come conseguenza di una maggiore formazione di un metabolita acetilato tossico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75856" y="3789040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ACETILAZIONE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59832" y="501317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IDROLISI</a:t>
            </a:r>
            <a:endParaRPr lang="it-IT" sz="1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chemeClr val="bg1"/>
                </a:solidFill>
              </a:rPr>
              <a:t>Polimorfismo di acetilazione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err="1" smtClean="0">
                <a:solidFill>
                  <a:srgbClr val="00FF00"/>
                </a:solidFill>
              </a:rPr>
              <a:t>N-acetiltransferasi</a:t>
            </a:r>
            <a:endParaRPr lang="it-IT" dirty="0" smtClean="0">
              <a:solidFill>
                <a:srgbClr val="00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dirty="0" err="1" smtClean="0">
                <a:solidFill>
                  <a:srgbClr val="00FF00"/>
                </a:solidFill>
              </a:rPr>
              <a:t>Acetilatori</a:t>
            </a:r>
            <a:r>
              <a:rPr lang="it-IT" dirty="0" smtClean="0">
                <a:solidFill>
                  <a:srgbClr val="00FF00"/>
                </a:solidFill>
              </a:rPr>
              <a:t> rapidi (AR</a:t>
            </a:r>
            <a:r>
              <a:rPr lang="it-IT" dirty="0" smtClean="0">
                <a:solidFill>
                  <a:srgbClr val="00FF00"/>
                </a:solidFill>
              </a:rPr>
              <a:t>) - enzima normale</a:t>
            </a:r>
            <a:endParaRPr lang="it-IT" dirty="0" smtClean="0">
              <a:solidFill>
                <a:srgbClr val="00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dirty="0" err="1" smtClean="0">
                <a:solidFill>
                  <a:srgbClr val="00FF00"/>
                </a:solidFill>
              </a:rPr>
              <a:t>Acetilatori</a:t>
            </a:r>
            <a:r>
              <a:rPr lang="it-IT" dirty="0" smtClean="0">
                <a:solidFill>
                  <a:srgbClr val="00FF00"/>
                </a:solidFill>
              </a:rPr>
              <a:t> lenti (AL</a:t>
            </a:r>
            <a:r>
              <a:rPr lang="it-IT" dirty="0" smtClean="0">
                <a:solidFill>
                  <a:srgbClr val="00FF00"/>
                </a:solidFill>
              </a:rPr>
              <a:t>) - &gt; metaboliti </a:t>
            </a:r>
            <a:r>
              <a:rPr lang="it-IT" dirty="0" err="1" smtClean="0">
                <a:solidFill>
                  <a:srgbClr val="00FF00"/>
                </a:solidFill>
              </a:rPr>
              <a:t>idrossilati</a:t>
            </a:r>
            <a:endParaRPr lang="it-IT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FFFF00"/>
                </a:solidFill>
              </a:rPr>
              <a:t>Isoniazide: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FFFF00"/>
                </a:solidFill>
              </a:rPr>
              <a:t>AL: </a:t>
            </a:r>
            <a:r>
              <a:rPr lang="it-IT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↑ rischio neuropatie periferiche 	(prevalgono reazioni di idrolisi</a:t>
            </a:r>
            <a:r>
              <a:rPr lang="it-IT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it-IT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 err="1" smtClean="0">
                <a:solidFill>
                  <a:srgbClr val="FFFF00"/>
                </a:solidFill>
              </a:rPr>
              <a:t>Idralazina</a:t>
            </a:r>
            <a:r>
              <a:rPr lang="it-IT" dirty="0" smtClean="0">
                <a:solidFill>
                  <a:srgbClr val="FFFF00"/>
                </a:solidFill>
              </a:rPr>
              <a:t> e </a:t>
            </a:r>
            <a:r>
              <a:rPr lang="it-IT" dirty="0" err="1" smtClean="0">
                <a:solidFill>
                  <a:srgbClr val="FFFF00"/>
                </a:solidFill>
              </a:rPr>
              <a:t>procainamide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FFFF00"/>
                </a:solidFill>
              </a:rPr>
              <a:t>AL: </a:t>
            </a:r>
            <a:r>
              <a:rPr lang="it-IT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↑ rischio di lupus eritematoso sistemico</a:t>
            </a:r>
            <a:endParaRPr lang="it-IT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 err="1" smtClean="0">
                <a:solidFill>
                  <a:srgbClr val="FFFF00"/>
                </a:solidFill>
              </a:rPr>
              <a:t>Sulfasalazina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FFFF00"/>
                </a:solidFill>
              </a:rPr>
              <a:t>AL: </a:t>
            </a:r>
            <a:r>
              <a:rPr lang="it-IT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↑ rischio di emolisi</a:t>
            </a:r>
            <a:endParaRPr lang="it-IT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534" y="801280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I 5 isoenzimi </a:t>
            </a:r>
            <a:r>
              <a:rPr lang="it-IT" sz="2000" dirty="0">
                <a:solidFill>
                  <a:srgbClr val="FFFF00"/>
                </a:solidFill>
              </a:rPr>
              <a:t>principalmente coinvolti nel metabolismo dei farmaci </a:t>
            </a:r>
            <a:r>
              <a:rPr lang="it-IT" sz="2000" dirty="0" smtClean="0">
                <a:solidFill>
                  <a:srgbClr val="FFFF00"/>
                </a:solidFill>
              </a:rPr>
              <a:t>sono CYP1A2</a:t>
            </a:r>
            <a:r>
              <a:rPr lang="it-IT" sz="2000" dirty="0">
                <a:solidFill>
                  <a:srgbClr val="FFFF00"/>
                </a:solidFill>
              </a:rPr>
              <a:t>, CYP2C9, CYP2C19, CYP2D6 e CYP3A4. </a:t>
            </a:r>
            <a:r>
              <a:rPr lang="it-IT" sz="2000" dirty="0" smtClean="0">
                <a:solidFill>
                  <a:srgbClr val="FFFF00"/>
                </a:solidFill>
              </a:rPr>
              <a:t>L'attività di CYP2C19 e di CYP2D6 </a:t>
            </a:r>
            <a:r>
              <a:rPr lang="it-IT" sz="2000" dirty="0">
                <a:solidFill>
                  <a:srgbClr val="FFFF00"/>
                </a:solidFill>
              </a:rPr>
              <a:t>è soggetta a polimorfismo genetico. Il polimorfismo del </a:t>
            </a:r>
            <a:r>
              <a:rPr lang="it-IT" sz="2000" b="1" u="sng" dirty="0">
                <a:solidFill>
                  <a:srgbClr val="FFFF00"/>
                </a:solidFill>
              </a:rPr>
              <a:t>CYP2D6</a:t>
            </a:r>
            <a:r>
              <a:rPr lang="it-IT" sz="2000" dirty="0">
                <a:solidFill>
                  <a:srgbClr val="FFFF00"/>
                </a:solidFill>
              </a:rPr>
              <a:t> è quello con le più importanti implicazioni cliniche. </a:t>
            </a:r>
            <a:endParaRPr lang="it-IT" sz="2000" dirty="0" smtClean="0">
              <a:solidFill>
                <a:srgbClr val="FFFF00"/>
              </a:solidFill>
            </a:endParaRP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L'attività </a:t>
            </a:r>
            <a:r>
              <a:rPr lang="it-IT" sz="2000" dirty="0">
                <a:solidFill>
                  <a:srgbClr val="FFFF00"/>
                </a:solidFill>
              </a:rPr>
              <a:t>di questo isoenzima è distribuita </a:t>
            </a:r>
            <a:r>
              <a:rPr lang="it-IT" sz="2000" dirty="0" err="1">
                <a:solidFill>
                  <a:srgbClr val="FFFF00"/>
                </a:solidFill>
              </a:rPr>
              <a:t>bimodalmente</a:t>
            </a:r>
            <a:r>
              <a:rPr lang="it-IT" sz="2000" dirty="0">
                <a:solidFill>
                  <a:srgbClr val="FFFF00"/>
                </a:solidFill>
              </a:rPr>
              <a:t> nella popolazioni in cui è possibile distinguere 2 </a:t>
            </a:r>
            <a:r>
              <a:rPr lang="it-IT" sz="2000" dirty="0" smtClean="0">
                <a:solidFill>
                  <a:srgbClr val="FFFF00"/>
                </a:solidFill>
              </a:rPr>
              <a:t>fenotipi: </a:t>
            </a:r>
            <a:r>
              <a:rPr lang="it-IT" sz="2000" dirty="0" err="1" smtClean="0">
                <a:solidFill>
                  <a:srgbClr val="FFFF00"/>
                </a:solidFill>
              </a:rPr>
              <a:t>metabolizzatori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rapidi (MR) e lenti (</a:t>
            </a:r>
            <a:r>
              <a:rPr lang="it-IT" sz="2000" dirty="0" err="1" smtClean="0">
                <a:solidFill>
                  <a:srgbClr val="FFFF00"/>
                </a:solidFill>
              </a:rPr>
              <a:t>ML</a:t>
            </a:r>
            <a:r>
              <a:rPr lang="it-IT" sz="2000" dirty="0" smtClean="0">
                <a:solidFill>
                  <a:srgbClr val="FFFF00"/>
                </a:solidFill>
              </a:rPr>
              <a:t>). </a:t>
            </a:r>
            <a:r>
              <a:rPr lang="it-IT" sz="2000" dirty="0">
                <a:solidFill>
                  <a:srgbClr val="FFFF00"/>
                </a:solidFill>
              </a:rPr>
              <a:t>I </a:t>
            </a:r>
            <a:r>
              <a:rPr lang="it-IT" sz="2000" dirty="0" err="1" smtClean="0">
                <a:solidFill>
                  <a:srgbClr val="FFFF00"/>
                </a:solidFill>
              </a:rPr>
              <a:t>ML</a:t>
            </a:r>
            <a:r>
              <a:rPr lang="it-IT" sz="2000" dirty="0" smtClean="0">
                <a:solidFill>
                  <a:srgbClr val="FFFF00"/>
                </a:solidFill>
              </a:rPr>
              <a:t> (3-10</a:t>
            </a:r>
            <a:r>
              <a:rPr lang="it-IT" sz="2000" dirty="0">
                <a:solidFill>
                  <a:srgbClr val="FFFF00"/>
                </a:solidFill>
              </a:rPr>
              <a:t>% della </a:t>
            </a:r>
            <a:r>
              <a:rPr lang="it-IT" sz="2000" dirty="0" smtClean="0">
                <a:solidFill>
                  <a:srgbClr val="FFFF00"/>
                </a:solidFill>
              </a:rPr>
              <a:t>popolazione) </a:t>
            </a:r>
            <a:r>
              <a:rPr lang="it-IT" sz="2000" dirty="0">
                <a:solidFill>
                  <a:srgbClr val="FFFF00"/>
                </a:solidFill>
              </a:rPr>
              <a:t>sono omozigoti per un carattere </a:t>
            </a:r>
            <a:r>
              <a:rPr lang="it-IT" sz="2000" dirty="0" err="1">
                <a:solidFill>
                  <a:srgbClr val="FFFF00"/>
                </a:solidFill>
              </a:rPr>
              <a:t>autosomico</a:t>
            </a:r>
            <a:r>
              <a:rPr lang="it-IT" sz="2000" dirty="0">
                <a:solidFill>
                  <a:srgbClr val="FFFF00"/>
                </a:solidFill>
              </a:rPr>
              <a:t> recessivo, non posseggono l'enzima a livello epatico ed hanno una ridotta capacità metabolica per numerosi composti. </a:t>
            </a:r>
            <a:endParaRPr lang="it-IT" sz="2000" dirty="0" smtClean="0">
              <a:solidFill>
                <a:srgbClr val="FFFF00"/>
              </a:solidFill>
            </a:endParaRP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r>
              <a:rPr lang="it-IT" sz="2000" dirty="0">
                <a:solidFill>
                  <a:srgbClr val="FFFF00"/>
                </a:solidFill>
              </a:rPr>
              <a:t>S</a:t>
            </a:r>
            <a:r>
              <a:rPr lang="it-IT" sz="2000" dirty="0" smtClean="0">
                <a:solidFill>
                  <a:srgbClr val="FFFF00"/>
                </a:solidFill>
              </a:rPr>
              <a:t>ubstrati </a:t>
            </a:r>
            <a:r>
              <a:rPr lang="it-IT" sz="2000" dirty="0">
                <a:solidFill>
                  <a:srgbClr val="FFFF00"/>
                </a:solidFill>
              </a:rPr>
              <a:t>del </a:t>
            </a:r>
            <a:r>
              <a:rPr lang="it-IT" sz="2000" dirty="0" smtClean="0">
                <a:solidFill>
                  <a:srgbClr val="FFFF00"/>
                </a:solidFill>
              </a:rPr>
              <a:t>CYP2D6: farmaci </a:t>
            </a:r>
            <a:r>
              <a:rPr lang="it-IT" sz="2000" dirty="0">
                <a:solidFill>
                  <a:srgbClr val="FFFF00"/>
                </a:solidFill>
              </a:rPr>
              <a:t>cardiovascolari, fra cui </a:t>
            </a:r>
            <a:r>
              <a:rPr lang="it-IT" sz="2000" b="1" u="sng" dirty="0" smtClean="0">
                <a:solidFill>
                  <a:srgbClr val="FFFF00"/>
                </a:solidFill>
              </a:rPr>
              <a:t>antiaritmici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(</a:t>
            </a:r>
            <a:r>
              <a:rPr lang="it-IT" sz="2000" dirty="0" err="1">
                <a:solidFill>
                  <a:srgbClr val="FFFF00"/>
                </a:solidFill>
              </a:rPr>
              <a:t>propafenone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encainide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flecainide</a:t>
            </a:r>
            <a:r>
              <a:rPr lang="it-IT" sz="2000" dirty="0">
                <a:solidFill>
                  <a:srgbClr val="FFFF00"/>
                </a:solidFill>
              </a:rPr>
              <a:t>) e </a:t>
            </a:r>
            <a:r>
              <a:rPr lang="it-IT" sz="2000" b="1" u="sng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it-IT" sz="2000" b="1" u="sng" dirty="0" smtClean="0">
                <a:solidFill>
                  <a:srgbClr val="FFFF00"/>
                </a:solidFill>
              </a:rPr>
              <a:t>-bloccanti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</a:rPr>
              <a:t>(</a:t>
            </a:r>
            <a:r>
              <a:rPr lang="it-IT" sz="2000" dirty="0" err="1">
                <a:solidFill>
                  <a:srgbClr val="FFFF00"/>
                </a:solidFill>
              </a:rPr>
              <a:t>timololo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metoprololo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propranololo</a:t>
            </a:r>
            <a:r>
              <a:rPr lang="it-IT" sz="2000" dirty="0">
                <a:solidFill>
                  <a:srgbClr val="FFFF00"/>
                </a:solidFill>
              </a:rPr>
              <a:t>), </a:t>
            </a:r>
            <a:r>
              <a:rPr lang="it-IT" sz="2000" dirty="0" smtClean="0">
                <a:solidFill>
                  <a:srgbClr val="FFFF00"/>
                </a:solidFill>
              </a:rPr>
              <a:t>psicofarmaci</a:t>
            </a:r>
            <a:r>
              <a:rPr lang="it-IT" sz="2000" dirty="0">
                <a:solidFill>
                  <a:srgbClr val="FFFF00"/>
                </a:solidFill>
              </a:rPr>
              <a:t>, fra cui </a:t>
            </a:r>
            <a:r>
              <a:rPr lang="it-IT" sz="2000" b="1" u="sng" dirty="0">
                <a:solidFill>
                  <a:srgbClr val="FFFF00"/>
                </a:solidFill>
              </a:rPr>
              <a:t>antidepressivi</a:t>
            </a:r>
            <a:r>
              <a:rPr lang="it-IT" sz="2000" dirty="0">
                <a:solidFill>
                  <a:srgbClr val="FFFF00"/>
                </a:solidFill>
              </a:rPr>
              <a:t> (</a:t>
            </a:r>
            <a:r>
              <a:rPr lang="it-IT" sz="2000" dirty="0" err="1">
                <a:solidFill>
                  <a:srgbClr val="FFFF00"/>
                </a:solidFill>
              </a:rPr>
              <a:t>nortriptilina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desipramina</a:t>
            </a:r>
            <a:r>
              <a:rPr lang="it-IT" sz="2000" dirty="0">
                <a:solidFill>
                  <a:srgbClr val="FFFF00"/>
                </a:solidFill>
              </a:rPr>
              <a:t>) ed </a:t>
            </a:r>
            <a:r>
              <a:rPr lang="it-IT" sz="2000" b="1" u="sng" dirty="0">
                <a:solidFill>
                  <a:srgbClr val="FFFF00"/>
                </a:solidFill>
              </a:rPr>
              <a:t>antipsicotici</a:t>
            </a:r>
            <a:r>
              <a:rPr lang="it-IT" sz="2000" dirty="0">
                <a:solidFill>
                  <a:srgbClr val="FFFF00"/>
                </a:solidFill>
              </a:rPr>
              <a:t> (</a:t>
            </a:r>
            <a:r>
              <a:rPr lang="it-IT" sz="2000" dirty="0" err="1">
                <a:solidFill>
                  <a:srgbClr val="FFFF00"/>
                </a:solidFill>
              </a:rPr>
              <a:t>perfenazina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tioridazina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aloperidolo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>
                <a:solidFill>
                  <a:srgbClr val="FFFF00"/>
                </a:solidFill>
              </a:rPr>
              <a:t>risperidone</a:t>
            </a:r>
            <a:r>
              <a:rPr lang="it-IT" sz="2000" dirty="0">
                <a:solidFill>
                  <a:srgbClr val="FFFF00"/>
                </a:solidFill>
              </a:rPr>
              <a:t>). </a:t>
            </a:r>
            <a:endParaRPr lang="it-IT" sz="2000" dirty="0" smtClean="0">
              <a:solidFill>
                <a:srgbClr val="FFFF00"/>
              </a:solidFill>
            </a:endParaRP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I </a:t>
            </a:r>
            <a:r>
              <a:rPr lang="it-IT" sz="2000" dirty="0" err="1" smtClean="0">
                <a:solidFill>
                  <a:srgbClr val="FFFF00"/>
                </a:solidFill>
              </a:rPr>
              <a:t>ML</a:t>
            </a:r>
            <a:r>
              <a:rPr lang="it-IT" sz="2000" dirty="0" smtClean="0">
                <a:solidFill>
                  <a:srgbClr val="FFFF00"/>
                </a:solidFill>
              </a:rPr>
              <a:t> sono </a:t>
            </a:r>
            <a:r>
              <a:rPr lang="it-IT" sz="2000" dirty="0">
                <a:solidFill>
                  <a:srgbClr val="FFFF00"/>
                </a:solidFill>
              </a:rPr>
              <a:t>più frequentemente esposti ad effetti indesiderati se trattati con dosi </a:t>
            </a:r>
            <a:r>
              <a:rPr lang="it-IT" sz="2000" dirty="0" smtClean="0">
                <a:solidFill>
                  <a:srgbClr val="FFFF00"/>
                </a:solidFill>
              </a:rPr>
              <a:t>standard: effetti </a:t>
            </a:r>
            <a:r>
              <a:rPr lang="it-IT" sz="2000" dirty="0">
                <a:solidFill>
                  <a:srgbClr val="FFFF00"/>
                </a:solidFill>
              </a:rPr>
              <a:t>a carico del SNC da </a:t>
            </a:r>
            <a:r>
              <a:rPr lang="it-IT" sz="2000" dirty="0" err="1" smtClean="0">
                <a:solidFill>
                  <a:srgbClr val="FFFF00"/>
                </a:solidFill>
              </a:rPr>
              <a:t>propafenone</a:t>
            </a:r>
            <a:r>
              <a:rPr lang="it-IT" sz="2000" dirty="0" smtClean="0">
                <a:solidFill>
                  <a:srgbClr val="FFFF00"/>
                </a:solidFill>
              </a:rPr>
              <a:t>, acidosi </a:t>
            </a:r>
            <a:r>
              <a:rPr lang="it-IT" sz="2000" dirty="0">
                <a:solidFill>
                  <a:srgbClr val="FFFF00"/>
                </a:solidFill>
              </a:rPr>
              <a:t>lattica da </a:t>
            </a:r>
            <a:r>
              <a:rPr lang="it-IT" sz="2000" dirty="0" err="1" smtClean="0">
                <a:solidFill>
                  <a:srgbClr val="FFFF00"/>
                </a:solidFill>
              </a:rPr>
              <a:t>fenformina</a:t>
            </a:r>
            <a:r>
              <a:rPr lang="it-IT" sz="2000" dirty="0" smtClean="0">
                <a:solidFill>
                  <a:srgbClr val="FFFF00"/>
                </a:solidFill>
              </a:rPr>
              <a:t> antidiabetica e </a:t>
            </a:r>
            <a:r>
              <a:rPr lang="it-IT" sz="2000" dirty="0">
                <a:solidFill>
                  <a:srgbClr val="FFFF00"/>
                </a:solidFill>
              </a:rPr>
              <a:t>effetti dose-dipendenti da antidepressivi </a:t>
            </a:r>
            <a:r>
              <a:rPr lang="it-IT" sz="2000" dirty="0" err="1">
                <a:solidFill>
                  <a:srgbClr val="FFFF00"/>
                </a:solidFill>
              </a:rPr>
              <a:t>triciclici</a:t>
            </a:r>
            <a:r>
              <a:rPr lang="it-IT" sz="2000" dirty="0">
                <a:solidFill>
                  <a:srgbClr val="FFFF00"/>
                </a:solidFill>
              </a:rPr>
              <a:t> e </a:t>
            </a:r>
            <a:r>
              <a:rPr lang="it-IT" sz="2000" dirty="0" smtClean="0">
                <a:solidFill>
                  <a:srgbClr val="FFFF00"/>
                </a:solidFill>
              </a:rPr>
              <a:t>neurolettici.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62272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dirty="0" smtClean="0">
                <a:solidFill>
                  <a:schemeClr val="bg1"/>
                </a:solidFill>
              </a:rPr>
              <a:t>Polimorfismo ossidativo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dirty="0" smtClean="0">
                <a:solidFill>
                  <a:schemeClr val="bg1"/>
                </a:solidFill>
              </a:rPr>
              <a:t>Polimorfismo ossidativo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FF00"/>
                </a:solidFill>
              </a:rPr>
              <a:t>In circa il 5-10% della popolazione bianca nordamericana ed europea, la </a:t>
            </a:r>
            <a:r>
              <a:rPr lang="it-IT" dirty="0" err="1" smtClean="0">
                <a:solidFill>
                  <a:srgbClr val="FFFF00"/>
                </a:solidFill>
              </a:rPr>
              <a:t>biotrasformazione</a:t>
            </a:r>
            <a:r>
              <a:rPr lang="it-IT" dirty="0" smtClean="0">
                <a:solidFill>
                  <a:srgbClr val="FFFF00"/>
                </a:solidFill>
              </a:rPr>
              <a:t> ossidativa della </a:t>
            </a:r>
            <a:r>
              <a:rPr lang="it-IT" dirty="0" err="1" smtClean="0">
                <a:solidFill>
                  <a:srgbClr val="FFFF00"/>
                </a:solidFill>
              </a:rPr>
              <a:t>debrisochina</a:t>
            </a:r>
            <a:r>
              <a:rPr lang="it-IT" dirty="0" smtClean="0">
                <a:solidFill>
                  <a:srgbClr val="FFFF00"/>
                </a:solidFill>
              </a:rPr>
              <a:t> è ridotta; se queste persone assumono </a:t>
            </a:r>
            <a:r>
              <a:rPr lang="it-IT" dirty="0" err="1" smtClean="0">
                <a:solidFill>
                  <a:srgbClr val="00FF00"/>
                </a:solidFill>
              </a:rPr>
              <a:t>debrisochina</a:t>
            </a:r>
            <a:r>
              <a:rPr lang="it-IT" dirty="0" smtClean="0">
                <a:solidFill>
                  <a:srgbClr val="FFFF00"/>
                </a:solidFill>
              </a:rPr>
              <a:t> per l'ipertensione, vanno soggette a un aumento del rischio di </a:t>
            </a:r>
            <a:r>
              <a:rPr lang="it-IT" dirty="0" smtClean="0">
                <a:solidFill>
                  <a:srgbClr val="FFFF00"/>
                </a:solidFill>
              </a:rPr>
              <a:t>tossicità (per es. ipotensione ortostatica)</a:t>
            </a:r>
            <a:endParaRPr lang="it-IT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896448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u="sng" dirty="0" smtClean="0">
                <a:solidFill>
                  <a:schemeClr val="bg1"/>
                </a:solidFill>
              </a:rPr>
              <a:t>METABOLISMO DELL’ETANOLO</a:t>
            </a:r>
          </a:p>
          <a:p>
            <a:endParaRPr lang="it-IT" dirty="0" smtClean="0"/>
          </a:p>
          <a:p>
            <a:pPr algn="just"/>
            <a:r>
              <a:rPr lang="it-IT" dirty="0" smtClean="0">
                <a:solidFill>
                  <a:srgbClr val="FFFF00"/>
                </a:solidFill>
              </a:rPr>
              <a:t>Circa </a:t>
            </a:r>
            <a:r>
              <a:rPr lang="it-IT" dirty="0">
                <a:solidFill>
                  <a:srgbClr val="FFFF00"/>
                </a:solidFill>
              </a:rPr>
              <a:t>il 50% dei giapponesi, dei cinesi e degli individui di altre popolazioni asiatiche ha un </a:t>
            </a:r>
            <a:r>
              <a:rPr lang="it-IT" b="1" u="sng" dirty="0">
                <a:solidFill>
                  <a:srgbClr val="FFFF00"/>
                </a:solidFill>
              </a:rPr>
              <a:t>deficit di aldeide deidrogenasi 2</a:t>
            </a:r>
            <a:r>
              <a:rPr lang="it-IT" dirty="0">
                <a:solidFill>
                  <a:srgbClr val="FFFF00"/>
                </a:solidFill>
              </a:rPr>
              <a:t>, un enzima coinvolto nel metabolismo dell'etanolo. In queste persone, l'ingestione di alcol provoca un aumento notevole dell'</a:t>
            </a:r>
            <a:r>
              <a:rPr lang="it-IT" u="sng" dirty="0">
                <a:solidFill>
                  <a:srgbClr val="FFFF00"/>
                </a:solidFill>
              </a:rPr>
              <a:t>acetaldeide</a:t>
            </a:r>
            <a:r>
              <a:rPr lang="it-IT" dirty="0">
                <a:solidFill>
                  <a:srgbClr val="FFFF00"/>
                </a:solidFill>
              </a:rPr>
              <a:t> ematica e la comparsa di effetti indesiderati </a:t>
            </a:r>
            <a:r>
              <a:rPr lang="it-IT" dirty="0" smtClean="0">
                <a:solidFill>
                  <a:srgbClr val="FFFF00"/>
                </a:solidFill>
              </a:rPr>
              <a:t>(arrossamento </a:t>
            </a:r>
            <a:r>
              <a:rPr lang="it-IT" dirty="0">
                <a:solidFill>
                  <a:srgbClr val="FFFF00"/>
                </a:solidFill>
              </a:rPr>
              <a:t>del volto, aumento della frequenza cardiaca, sudorazione, astenia muscolare); le elevate concentrazioni di acetaldeide possono provocare una vasodilatazione mediata dalle catecolamine con sintomatologia euforica e distrofica.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In circa l'85% degli individui giapponesi, cinesi e di altre popolazioni asiatiche, nel 5-10% degli inglesi, nel 9-14% dei tedeschi e nel 20% degli svizzeri, </a:t>
            </a:r>
            <a:r>
              <a:rPr lang="it-IT" b="1" u="sng" dirty="0">
                <a:solidFill>
                  <a:srgbClr val="FFFF00"/>
                </a:solidFill>
              </a:rPr>
              <a:t>l'alcol deidrogenasi</a:t>
            </a:r>
            <a:r>
              <a:rPr lang="it-IT" dirty="0">
                <a:solidFill>
                  <a:srgbClr val="FFFF00"/>
                </a:solidFill>
              </a:rPr>
              <a:t> (un altro enzima coinvolto nel metabolismo dell'etanolo) agisce circa 5 volte più velocemente del normale. Quando queste persone assumono alcol, l'</a:t>
            </a:r>
            <a:r>
              <a:rPr lang="it-IT" u="sng" dirty="0">
                <a:solidFill>
                  <a:srgbClr val="FFFF00"/>
                </a:solidFill>
              </a:rPr>
              <a:t>acetaldeide</a:t>
            </a:r>
            <a:r>
              <a:rPr lang="it-IT" dirty="0">
                <a:solidFill>
                  <a:srgbClr val="FFFF00"/>
                </a:solidFill>
              </a:rPr>
              <a:t> si accumula, con conseguente vasodilatazione estesa, arrossamento del volto e tachicardia compensatoria.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Età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Neonato: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Carenti gli enzimi ossidativi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Scarsa la glucuronazione</a:t>
            </a:r>
          </a:p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Anziano: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Per molti farmaci la capacità di biotrasformazione è ridotta:</a:t>
            </a:r>
          </a:p>
          <a:p>
            <a:pPr lvl="2" eaLnBrk="1" hangingPunct="1"/>
            <a:r>
              <a:rPr lang="it-IT" smtClean="0">
                <a:solidFill>
                  <a:srgbClr val="FFFF00"/>
                </a:solidFill>
              </a:rPr>
              <a:t>Riduzione delle reazioni ossidative</a:t>
            </a:r>
          </a:p>
          <a:p>
            <a:pPr lvl="2" eaLnBrk="1" hangingPunct="1"/>
            <a:r>
              <a:rPr lang="it-IT" smtClean="0">
                <a:solidFill>
                  <a:srgbClr val="FFFF00"/>
                </a:solidFill>
              </a:rPr>
              <a:t>Meno compromesse le reazioni di coniugazione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Età e biotrasformazioni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052513"/>
            <a:ext cx="8893175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 neonato: enzimi non compiutamente formati; maturità dopo diverse sett. dalla nascita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Es. reazione di ox e di coniug. (fase II):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glucuronidazione di morfina, bilirubina,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CAF: sindrome grigia neonatale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it-IT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glucuronidazione rappresenta il 90 % del metabolismo del CAF nell’adulto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chemeClr val="bg1"/>
                </a:solidFill>
              </a:rPr>
              <a:t>Esempi di farmaci per i quali è stata documentata una ridotta biotrasformazione epatica nell’anziano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Amitriptilina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Imipramina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Mianserina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Trazodone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Diazepam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Flurazepam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Metoprololo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Propranololo</a:t>
            </a:r>
          </a:p>
          <a:p>
            <a:pPr eaLnBrk="1" hangingPunct="1"/>
            <a:endParaRPr lang="it-IT" smtClean="0">
              <a:solidFill>
                <a:srgbClr val="FFFF00"/>
              </a:solidFill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Piroxicam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Valproato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Verapamil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Digitossina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Disopiramide</a:t>
            </a:r>
          </a:p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Warfarina</a:t>
            </a:r>
          </a:p>
          <a:p>
            <a:pPr eaLnBrk="1" hangingPunct="1"/>
            <a:endParaRPr lang="it-IT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u="sng" dirty="0" smtClean="0">
                <a:solidFill>
                  <a:schemeClr val="bg1"/>
                </a:solidFill>
              </a:rPr>
              <a:t>Siti di metabolismo dei farmaci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642350" cy="41148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it-IT" sz="3600" dirty="0" smtClean="0"/>
              <a:t>		</a:t>
            </a:r>
            <a:r>
              <a:rPr lang="it-IT" sz="4400" dirty="0" smtClean="0">
                <a:solidFill>
                  <a:srgbClr val="FFFF66"/>
                </a:solidFill>
              </a:rPr>
              <a:t>Fegato </a:t>
            </a:r>
            <a:r>
              <a:rPr lang="it-IT" sz="3000" dirty="0" smtClean="0">
                <a:solidFill>
                  <a:srgbClr val="00FF00"/>
                </a:solidFill>
              </a:rPr>
              <a:t>(sistema del citocromo P450 – CYP)</a:t>
            </a:r>
          </a:p>
          <a:p>
            <a:pPr lvl="2" eaLnBrk="1" hangingPunct="1">
              <a:buFontTx/>
              <a:buNone/>
            </a:pPr>
            <a:r>
              <a:rPr lang="it-IT" sz="2800" dirty="0" smtClean="0">
                <a:solidFill>
                  <a:srgbClr val="FFFF66"/>
                </a:solidFill>
              </a:rPr>
              <a:t>Parete intestinale (e Flora intestinale)</a:t>
            </a:r>
          </a:p>
          <a:p>
            <a:pPr lvl="2" eaLnBrk="1" hangingPunct="1">
              <a:buFontTx/>
              <a:buNone/>
            </a:pPr>
            <a:r>
              <a:rPr lang="it-IT" sz="2800" dirty="0" smtClean="0">
                <a:solidFill>
                  <a:srgbClr val="FFFF66"/>
                </a:solidFill>
              </a:rPr>
              <a:t>Polmoni</a:t>
            </a:r>
          </a:p>
          <a:p>
            <a:pPr lvl="2" eaLnBrk="1" hangingPunct="1">
              <a:buFontTx/>
              <a:buNone/>
            </a:pPr>
            <a:r>
              <a:rPr lang="it-IT" sz="2800" dirty="0" smtClean="0">
                <a:solidFill>
                  <a:srgbClr val="FFFF66"/>
                </a:solidFill>
              </a:rPr>
              <a:t>Reni</a:t>
            </a:r>
          </a:p>
          <a:p>
            <a:pPr lvl="2" eaLnBrk="1" hangingPunct="1">
              <a:buFontTx/>
              <a:buNone/>
            </a:pPr>
            <a:r>
              <a:rPr lang="it-IT" sz="2800" dirty="0" smtClean="0">
                <a:solidFill>
                  <a:srgbClr val="FFFF66"/>
                </a:solidFill>
              </a:rPr>
              <a:t>Cute</a:t>
            </a:r>
          </a:p>
          <a:p>
            <a:pPr lvl="2" eaLnBrk="1" hangingPunct="1">
              <a:buFontTx/>
              <a:buNone/>
            </a:pPr>
            <a:r>
              <a:rPr lang="it-IT" sz="2800" dirty="0" smtClean="0">
                <a:solidFill>
                  <a:srgbClr val="FFFF66"/>
                </a:solidFill>
              </a:rPr>
              <a:t>Sangue</a:t>
            </a:r>
          </a:p>
          <a:p>
            <a:pPr lvl="2" eaLnBrk="1" hangingPunct="1">
              <a:buFontTx/>
              <a:buNone/>
            </a:pPr>
            <a:r>
              <a:rPr lang="it-IT" sz="2800" dirty="0" smtClean="0">
                <a:solidFill>
                  <a:srgbClr val="FFFF66"/>
                </a:solidFill>
              </a:rPr>
              <a:t>Encefalo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Meccanismi?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sz="2800" smtClean="0">
                <a:solidFill>
                  <a:srgbClr val="FFFF00"/>
                </a:solidFill>
              </a:rPr>
              <a:t>Gli studi in vitro non evidenziano differenze biochimiche significative </a:t>
            </a:r>
            <a:r>
              <a:rPr lang="it-IT" sz="2800" i="1" smtClean="0">
                <a:solidFill>
                  <a:srgbClr val="FFFF00"/>
                </a:solidFill>
              </a:rPr>
              <a:t>vs</a:t>
            </a:r>
            <a:r>
              <a:rPr lang="it-IT" sz="2800" smtClean="0">
                <a:solidFill>
                  <a:srgbClr val="FFFF00"/>
                </a:solidFill>
              </a:rPr>
              <a:t> giovani</a:t>
            </a:r>
          </a:p>
          <a:p>
            <a:pPr eaLnBrk="1" hangingPunct="1">
              <a:lnSpc>
                <a:spcPct val="130000"/>
              </a:lnSpc>
            </a:pPr>
            <a:r>
              <a:rPr lang="it-IT" sz="2800" smtClean="0">
                <a:solidFill>
                  <a:srgbClr val="FFFF00"/>
                </a:solidFill>
              </a:rPr>
              <a:t>Riduzioni della massa epatica</a:t>
            </a:r>
          </a:p>
          <a:p>
            <a:pPr eaLnBrk="1" hangingPunct="1">
              <a:lnSpc>
                <a:spcPct val="130000"/>
              </a:lnSpc>
            </a:pPr>
            <a:r>
              <a:rPr lang="it-IT" sz="2800" smtClean="0">
                <a:solidFill>
                  <a:srgbClr val="FFFF00"/>
                </a:solidFill>
              </a:rPr>
              <a:t>Riduzione del flusso ematico</a:t>
            </a:r>
          </a:p>
          <a:p>
            <a:pPr eaLnBrk="1" hangingPunct="1">
              <a:lnSpc>
                <a:spcPct val="130000"/>
              </a:lnSpc>
            </a:pPr>
            <a:r>
              <a:rPr lang="it-IT" sz="2800" smtClean="0">
                <a:solidFill>
                  <a:srgbClr val="FFFF00"/>
                </a:solidFill>
              </a:rPr>
              <a:t>Riduzione della portata cardiaca</a:t>
            </a:r>
          </a:p>
          <a:p>
            <a:pPr eaLnBrk="1" hangingPunct="1">
              <a:lnSpc>
                <a:spcPct val="130000"/>
              </a:lnSpc>
            </a:pPr>
            <a:r>
              <a:rPr lang="it-IT" sz="2800" smtClean="0">
                <a:solidFill>
                  <a:srgbClr val="FFFF00"/>
                </a:solidFill>
              </a:rPr>
              <a:t>Riduzione dell’ossigenazione tessutale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Patologie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Patologie che possono modificare la funzionalità del parenchima epatico: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Cirrosi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Epatopatia alcolica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Epatite virale</a:t>
            </a:r>
          </a:p>
          <a:p>
            <a:pPr lvl="1" eaLnBrk="1" hangingPunct="1"/>
            <a:r>
              <a:rPr lang="it-IT" smtClean="0">
                <a:solidFill>
                  <a:srgbClr val="FFFF00"/>
                </a:solidFill>
              </a:rPr>
              <a:t>Neoplasie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2623</Words>
  <Application>Microsoft Office PowerPoint</Application>
  <PresentationFormat>Presentazione su schermo (4:3)</PresentationFormat>
  <Paragraphs>581</Paragraphs>
  <Slides>91</Slides>
  <Notes>31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91</vt:i4>
      </vt:variant>
    </vt:vector>
  </HeadingPairs>
  <TitlesOfParts>
    <vt:vector size="105" baseType="lpstr">
      <vt:lpstr>Times New Roman</vt:lpstr>
      <vt:lpstr>Arial</vt:lpstr>
      <vt:lpstr>Wingdings</vt:lpstr>
      <vt:lpstr>Symbol</vt:lpstr>
      <vt:lpstr>Arial Unicode MS</vt:lpstr>
      <vt:lpstr>Arial Narrow</vt:lpstr>
      <vt:lpstr>Batang</vt:lpstr>
      <vt:lpstr>Verdana</vt:lpstr>
      <vt:lpstr>Courier New</vt:lpstr>
      <vt:lpstr>Book Antiqua</vt:lpstr>
      <vt:lpstr>PMingLiU</vt:lpstr>
      <vt:lpstr>Struttura predefinita</vt:lpstr>
      <vt:lpstr>1_Struttura predefinita</vt:lpstr>
      <vt:lpstr>Adobe Photoshop Image</vt:lpstr>
      <vt:lpstr>Metabolismo dei farmaci</vt:lpstr>
      <vt:lpstr>Diapositiva 2</vt:lpstr>
      <vt:lpstr>Diapositiva 3</vt:lpstr>
      <vt:lpstr>Metabolismo dei farmaci</vt:lpstr>
      <vt:lpstr>La biotrasformazione può dare origine a:</vt:lpstr>
      <vt:lpstr>Esempi di conversione metabolica di farmaci a composti con attività farmacologica simile o più specifica</vt:lpstr>
      <vt:lpstr>Esempi di conversione di farmaci a prodotti tossici</vt:lpstr>
      <vt:lpstr>Diapositiva 8</vt:lpstr>
      <vt:lpstr>Siti di metabolismo dei farmaci</vt:lpstr>
      <vt:lpstr>Parete intestinale</vt:lpstr>
      <vt:lpstr>Diapositiva 11</vt:lpstr>
      <vt:lpstr>Diapositiva 12</vt:lpstr>
      <vt:lpstr>Diapositiva 13</vt:lpstr>
      <vt:lpstr>Diapositiva 14</vt:lpstr>
      <vt:lpstr>Reazioni di ossidazione</vt:lpstr>
      <vt:lpstr>OSSIDAZIONE DEI FARMACI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Idrossilazione alifatica Ossidazione di catene alifatiche laterali</vt:lpstr>
      <vt:lpstr>Idrossilazione aromatica</vt:lpstr>
      <vt:lpstr>Diapositiva 26</vt:lpstr>
      <vt:lpstr>Diapositiva 27</vt:lpstr>
      <vt:lpstr>Dealchilazioni ossidative</vt:lpstr>
      <vt:lpstr>Diapositiva 29</vt:lpstr>
      <vt:lpstr>Diapositiva 30</vt:lpstr>
      <vt:lpstr>Diapositiva 31</vt:lpstr>
      <vt:lpstr>O-dealchilazioni</vt:lpstr>
      <vt:lpstr>Diapositiva 33</vt:lpstr>
      <vt:lpstr>Reazioni di solfossidazione (S-ossidazione)</vt:lpstr>
      <vt:lpstr>Diapositiva 35</vt:lpstr>
      <vt:lpstr>Deaminazioni ossidative catalizzate da deaminasi microsomiali</vt:lpstr>
      <vt:lpstr>Ossidazioni miste non dipendenti dal citocromo P450 e non presenti nel reticolo endoplasmatico</vt:lpstr>
      <vt:lpstr>Ossidazioni extramicrosomiali: </vt:lpstr>
      <vt:lpstr>Diapositiva 39</vt:lpstr>
      <vt:lpstr>RIDUZIONI</vt:lpstr>
      <vt:lpstr>Riduzioni</vt:lpstr>
      <vt:lpstr>Reazioni di idrolisi</vt:lpstr>
      <vt:lpstr>Diapositiva 43</vt:lpstr>
      <vt:lpstr>REAZIONI DI FASE II</vt:lpstr>
      <vt:lpstr>Diapositiva 45</vt:lpstr>
      <vt:lpstr>Diapositiva 46</vt:lpstr>
      <vt:lpstr>Glicuronoconiugazioni</vt:lpstr>
      <vt:lpstr>Diapositiva 48</vt:lpstr>
      <vt:lpstr>Diapositiva 49</vt:lpstr>
      <vt:lpstr>Acetilazione</vt:lpstr>
      <vt:lpstr>Biotrasformazioni extraepatiche</vt:lpstr>
      <vt:lpstr>Diapositiva 52</vt:lpstr>
      <vt:lpstr>Diapositiva 53</vt:lpstr>
      <vt:lpstr>Diapositiva 54</vt:lpstr>
      <vt:lpstr>PARACETAMOLO</vt:lpstr>
      <vt:lpstr>Diapositiva 56</vt:lpstr>
      <vt:lpstr>Interazioni che modificano il metabolismo</vt:lpstr>
      <vt:lpstr>Induzione metabolica</vt:lpstr>
      <vt:lpstr>Diapositiva 59</vt:lpstr>
      <vt:lpstr>Induzione farmaco-metabolica: Meccanismi</vt:lpstr>
      <vt:lpstr>Differenti meccanismi induttivi di alcuni isoenzimi del citocromo P450</vt:lpstr>
      <vt:lpstr>Composti in grado di indurre il metabolismo</vt:lpstr>
      <vt:lpstr>Esempi di interazione legata ad induzione</vt:lpstr>
      <vt:lpstr>Barbiturici: induzione degli enzimi microsomiali epatici con aumento del metabolismo di:</vt:lpstr>
      <vt:lpstr>Carbamazepina: induzione degli enzimi microsomiali epatici con aumento del metabolismo di:</vt:lpstr>
      <vt:lpstr>Fenitoina: induzione degli enzimi microsomiali epatici con aumento del metabolismo di:</vt:lpstr>
      <vt:lpstr>Rifampicina: induzione degli enzimi microsomiali epatici con aumento del metabolismo di:</vt:lpstr>
      <vt:lpstr>Inibizione metabolica</vt:lpstr>
      <vt:lpstr>Meccanismi di inibizione enzimatica</vt:lpstr>
      <vt:lpstr>Farmaci che si comportano da (potenti) inibitori metabolici</vt:lpstr>
      <vt:lpstr>Inibizione metabolica:  esempi di maggiore rilievo clinico</vt:lpstr>
      <vt:lpstr>Interazione tra: ketoconazolo e terfenadina eritromicina e terfenadina</vt:lpstr>
      <vt:lpstr>Diapositiva 73</vt:lpstr>
      <vt:lpstr>Cimetidina inibizione degli enzimi microsomiali epatici farmaco-metabolizzanti con dimunuizione del metabolismo di:</vt:lpstr>
      <vt:lpstr>Disulfiram inibisce gli enzimi epatici farmaco-metabolizzanti Inibisce l’aldeide-deidrogenasi  con diminuzione del metabolismo di:</vt:lpstr>
      <vt:lpstr>Fattori in grado di modificare il metabolismo dei farmaci</vt:lpstr>
      <vt:lpstr>Fattori in grado di modificare il metabolismo dei farmaci</vt:lpstr>
      <vt:lpstr>Polimorfismo genetico</vt:lpstr>
      <vt:lpstr>Polimorfismi metabolici</vt:lpstr>
      <vt:lpstr>Via polimorfica</vt:lpstr>
      <vt:lpstr>INCIDENZA ACETILATORI LENTI</vt:lpstr>
      <vt:lpstr>Diapositiva 82</vt:lpstr>
      <vt:lpstr>Polimorfismo di acetilazione</vt:lpstr>
      <vt:lpstr>Polimorfismo ossidativo</vt:lpstr>
      <vt:lpstr>Polimorfismo ossidativo</vt:lpstr>
      <vt:lpstr>Diapositiva 86</vt:lpstr>
      <vt:lpstr>Età</vt:lpstr>
      <vt:lpstr>Età e biotrasformazioni</vt:lpstr>
      <vt:lpstr>Esempi di farmaci per i quali è stata documentata una ridotta biotrasformazione epatica nell’anziano</vt:lpstr>
      <vt:lpstr>Meccanismi?</vt:lpstr>
      <vt:lpstr>Patologie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Interazioni tra farmaci</dc:title>
  <dc:creator>x</dc:creator>
  <cp:lastModifiedBy>Diana Amantea</cp:lastModifiedBy>
  <cp:revision>222</cp:revision>
  <dcterms:created xsi:type="dcterms:W3CDTF">2002-12-28T18:26:01Z</dcterms:created>
  <dcterms:modified xsi:type="dcterms:W3CDTF">2014-10-27T13:29:36Z</dcterms:modified>
</cp:coreProperties>
</file>